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6" r:id="rId3"/>
    <p:sldId id="331" r:id="rId4"/>
    <p:sldId id="348" r:id="rId5"/>
    <p:sldId id="332" r:id="rId6"/>
    <p:sldId id="289" r:id="rId7"/>
    <p:sldId id="339" r:id="rId8"/>
    <p:sldId id="349" r:id="rId9"/>
    <p:sldId id="371" r:id="rId10"/>
    <p:sldId id="329" r:id="rId11"/>
    <p:sldId id="325" r:id="rId12"/>
    <p:sldId id="324" r:id="rId13"/>
    <p:sldId id="350" r:id="rId14"/>
    <p:sldId id="326" r:id="rId15"/>
    <p:sldId id="351" r:id="rId16"/>
    <p:sldId id="333" r:id="rId17"/>
    <p:sldId id="356" r:id="rId18"/>
    <p:sldId id="335" r:id="rId19"/>
    <p:sldId id="355" r:id="rId20"/>
    <p:sldId id="336" r:id="rId21"/>
    <p:sldId id="352" r:id="rId22"/>
    <p:sldId id="357" r:id="rId23"/>
    <p:sldId id="340" r:id="rId24"/>
    <p:sldId id="337" r:id="rId25"/>
    <p:sldId id="327" r:id="rId26"/>
    <p:sldId id="328" r:id="rId27"/>
    <p:sldId id="358" r:id="rId28"/>
    <p:sldId id="338" r:id="rId29"/>
    <p:sldId id="359" r:id="rId30"/>
    <p:sldId id="341" r:id="rId31"/>
    <p:sldId id="345" r:id="rId32"/>
    <p:sldId id="342" r:id="rId33"/>
    <p:sldId id="354" r:id="rId34"/>
    <p:sldId id="344" r:id="rId35"/>
    <p:sldId id="346" r:id="rId36"/>
    <p:sldId id="353" r:id="rId37"/>
    <p:sldId id="343" r:id="rId38"/>
    <p:sldId id="361" r:id="rId39"/>
    <p:sldId id="360" r:id="rId40"/>
    <p:sldId id="321" r:id="rId41"/>
    <p:sldId id="362" r:id="rId42"/>
    <p:sldId id="366" r:id="rId43"/>
    <p:sldId id="367" r:id="rId44"/>
    <p:sldId id="368" r:id="rId45"/>
    <p:sldId id="369" r:id="rId46"/>
    <p:sldId id="370" r:id="rId47"/>
    <p:sldId id="32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56"/>
            <p14:sldId id="286"/>
            <p14:sldId id="331"/>
            <p14:sldId id="348"/>
            <p14:sldId id="332"/>
            <p14:sldId id="289"/>
            <p14:sldId id="339"/>
            <p14:sldId id="349"/>
            <p14:sldId id="371"/>
            <p14:sldId id="329"/>
            <p14:sldId id="325"/>
            <p14:sldId id="324"/>
            <p14:sldId id="350"/>
            <p14:sldId id="326"/>
            <p14:sldId id="351"/>
            <p14:sldId id="333"/>
            <p14:sldId id="356"/>
            <p14:sldId id="335"/>
            <p14:sldId id="355"/>
            <p14:sldId id="336"/>
            <p14:sldId id="352"/>
            <p14:sldId id="357"/>
            <p14:sldId id="340"/>
            <p14:sldId id="337"/>
            <p14:sldId id="327"/>
            <p14:sldId id="328"/>
            <p14:sldId id="358"/>
            <p14:sldId id="338"/>
            <p14:sldId id="359"/>
            <p14:sldId id="341"/>
            <p14:sldId id="345"/>
            <p14:sldId id="342"/>
            <p14:sldId id="354"/>
            <p14:sldId id="344"/>
            <p14:sldId id="346"/>
            <p14:sldId id="353"/>
            <p14:sldId id="343"/>
            <p14:sldId id="361"/>
            <p14:sldId id="360"/>
            <p14:sldId id="321"/>
            <p14:sldId id="362"/>
            <p14:sldId id="366"/>
            <p14:sldId id="367"/>
            <p14:sldId id="368"/>
            <p14:sldId id="369"/>
            <p14:sldId id="370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53E7A1"/>
    <a:srgbClr val="19C139"/>
    <a:srgbClr val="00FFCC"/>
    <a:srgbClr val="FF66FF"/>
    <a:srgbClr val="0091C4"/>
    <a:srgbClr val="66FFCC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0" y="66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6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6F2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80662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hemscott.com/static/cms/1/3/4/binary/1442831177/326982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foto.chukotken.ru/data/media/22/Shahta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91999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53263" y="2664521"/>
            <a:ext cx="8917837" cy="2568969"/>
          </a:xfrm>
          <a:prstGeom prst="rect">
            <a:avLst/>
          </a:prstGeom>
        </p:spPr>
        <p:txBody>
          <a:bodyPr vert="horz" wrap="square" lIns="0" tIns="29524" rIns="0" bIns="0" rtlCol="0">
            <a:spAutoFit/>
          </a:bodyPr>
          <a:lstStyle/>
          <a:p>
            <a:pPr marL="26887"/>
            <a:r>
              <a:rPr sz="55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55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Yoqilg‘i-energetika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majmuasi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gaz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ko‘mir</a:t>
            </a:r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sanoati</a:t>
            </a:r>
            <a:endParaRPr sz="5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45192" y="2668108"/>
            <a:ext cx="727405" cy="206899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661266" y="304304"/>
            <a:ext cx="1921135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673967" y="317006"/>
            <a:ext cx="1857635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89613" y="585575"/>
            <a:ext cx="562486" cy="750461"/>
          </a:xfrm>
          <a:prstGeom prst="rect">
            <a:avLst/>
          </a:prstGeom>
        </p:spPr>
        <p:txBody>
          <a:bodyPr vert="horz" wrap="square" lIns="0" tIns="33548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00" b="1" spc="21" dirty="0" smtClean="0">
                <a:solidFill>
                  <a:srgbClr val="FEFEFE"/>
                </a:solidFill>
                <a:latin typeface="Arial"/>
                <a:cs typeface="Arial"/>
              </a:rPr>
              <a:t>8-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505018" y="726309"/>
            <a:ext cx="884709" cy="514325"/>
          </a:xfrm>
          <a:prstGeom prst="rect">
            <a:avLst/>
          </a:prstGeom>
        </p:spPr>
        <p:txBody>
          <a:bodyPr vert="horz" wrap="square" lIns="0" tIns="25496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8723" y="275001"/>
            <a:ext cx="5864508" cy="1262314"/>
          </a:xfrm>
          <a:prstGeom prst="rect">
            <a:avLst/>
          </a:prstGeom>
        </p:spPr>
        <p:txBody>
          <a:bodyPr vert="horz" wrap="square" lIns="0" tIns="30906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78" defTabSz="1935180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0297" y="5041900"/>
            <a:ext cx="728021" cy="1154912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343319" y="0"/>
                </a:moveTo>
                <a:lnTo>
                  <a:pt x="0" y="0"/>
                </a:lnTo>
                <a:lnTo>
                  <a:pt x="0" y="679462"/>
                </a:lnTo>
                <a:lnTo>
                  <a:pt x="343319" y="679462"/>
                </a:lnTo>
                <a:lnTo>
                  <a:pt x="343319" y="0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7" descr="C:\Users\asus\Pictures\Camera Roll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64" y="3663551"/>
            <a:ext cx="2810736" cy="263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Yoqilg‘ilarning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koeffitsientlari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81000" y="1092200"/>
            <a:ext cx="3302000" cy="711200"/>
          </a:xfrm>
          <a:prstGeom prst="wedgeRoundRectCallout">
            <a:avLst>
              <a:gd name="adj1" fmla="val 24420"/>
              <a:gd name="adj2" fmla="val 103902"/>
              <a:gd name="adj3" fmla="val 16667"/>
            </a:avLst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Yoqilg‘i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turi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96900" y="2311400"/>
            <a:ext cx="33020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gaz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84200" y="3403600"/>
            <a:ext cx="33020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71500" y="4292600"/>
            <a:ext cx="33020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Toshko‘mir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96900" y="5359400"/>
            <a:ext cx="33020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ko‘mir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273800" y="2197100"/>
            <a:ext cx="3492500" cy="711200"/>
          </a:xfrm>
          <a:prstGeom prst="wedgeRoundRectCallout">
            <a:avLst>
              <a:gd name="adj1" fmla="val 64107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Yonuvchi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slanes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502400" y="3403600"/>
            <a:ext cx="26416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Torf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53200" y="4787900"/>
            <a:ext cx="2908300" cy="711200"/>
          </a:xfrm>
          <a:prstGeom prst="wedgeRoundRectCallout">
            <a:avLst>
              <a:gd name="adj1" fmla="val 65959"/>
              <a:gd name="adj2" fmla="val 2176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Quruq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o‘tin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2-конечная звезда 11"/>
          <p:cNvSpPr/>
          <p:nvPr/>
        </p:nvSpPr>
        <p:spPr>
          <a:xfrm>
            <a:off x="4635500" y="2311400"/>
            <a:ext cx="1460500" cy="9525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1,5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-конечная звезда 12"/>
          <p:cNvSpPr/>
          <p:nvPr/>
        </p:nvSpPr>
        <p:spPr>
          <a:xfrm>
            <a:off x="4635500" y="3352800"/>
            <a:ext cx="1460500" cy="9271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1,5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2-конечная звезда 13"/>
          <p:cNvSpPr/>
          <p:nvPr/>
        </p:nvSpPr>
        <p:spPr>
          <a:xfrm>
            <a:off x="4635500" y="4318000"/>
            <a:ext cx="1460500" cy="9779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1,0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2-конечная звезда 14"/>
          <p:cNvSpPr/>
          <p:nvPr/>
        </p:nvSpPr>
        <p:spPr>
          <a:xfrm>
            <a:off x="4635500" y="5359400"/>
            <a:ext cx="1866900" cy="8890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0,45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949700" y="1003300"/>
            <a:ext cx="3048000" cy="990600"/>
          </a:xfrm>
          <a:prstGeom prst="wedgeRoundRectCallout">
            <a:avLst>
              <a:gd name="adj1" fmla="val 7401"/>
              <a:gd name="adj2" fmla="val 84492"/>
              <a:gd name="adj3" fmla="val 16667"/>
            </a:avLst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Issiqlik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koeffitsient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2-конечная звезда 16"/>
          <p:cNvSpPr/>
          <p:nvPr/>
        </p:nvSpPr>
        <p:spPr>
          <a:xfrm>
            <a:off x="10223500" y="2133600"/>
            <a:ext cx="1917700" cy="9525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0,30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2-конечная звезда 17"/>
          <p:cNvSpPr/>
          <p:nvPr/>
        </p:nvSpPr>
        <p:spPr>
          <a:xfrm>
            <a:off x="9880600" y="3403600"/>
            <a:ext cx="1841500" cy="9525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0,48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2-конечная звезда 18"/>
          <p:cNvSpPr/>
          <p:nvPr/>
        </p:nvSpPr>
        <p:spPr>
          <a:xfrm>
            <a:off x="10109200" y="4800600"/>
            <a:ext cx="1892300" cy="952500"/>
          </a:xfrm>
          <a:prstGeom prst="star12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0,34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27800" y="1183431"/>
            <a:ext cx="53721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Yoqilg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i  boyliklarining  qiymati faqat  kaloriyasigagina bog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liq bo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lmay, foydalanish imkoniyatiga, qazib chiqarish xarajatiga ham bog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liq. Eng tejamli yoqilg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i  </a:t>
            </a:r>
            <a:r>
              <a:rPr lang="uz-Latn-UZ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  va gaz</a:t>
            </a:r>
            <a:r>
              <a:rPr lang="uz-Latn-UZ" sz="3800" dirty="0" smtClean="0">
                <a:latin typeface="Arial" pitchFamily="34" charset="0"/>
                <a:cs typeface="Arial" pitchFamily="34" charset="0"/>
              </a:rPr>
              <a:t>dir</a:t>
            </a:r>
            <a:r>
              <a:rPr lang="uz-Latn-UZ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b="3381"/>
          <a:stretch>
            <a:fillRect/>
          </a:stretch>
        </p:blipFill>
        <p:spPr>
          <a:xfrm>
            <a:off x="170905" y="1064918"/>
            <a:ext cx="6274526" cy="54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balansi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347" y="1230498"/>
            <a:ext cx="55528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Yoqilg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i boyliklari  mamlakatimiz iqtisodiyotining  barcha tarmoqlari uchun  energiyaning asosiy manba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i hisoblanadi. 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Uni qazib chiqarish va ishlab chiqarilgan energiyadan iqtisodiyotda  foydalanish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arf qilish) nisbati </a:t>
            </a:r>
            <a:r>
              <a:rPr lang="uz-Latn-UZ" sz="3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yoqilg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i-energetika  balansi </a:t>
            </a:r>
            <a:r>
              <a:rPr lang="uz-Latn-UZ" sz="3000" dirty="0" smtClean="0">
                <a:latin typeface="Arial" pitchFamily="34" charset="0"/>
                <a:cs typeface="Arial" pitchFamily="34" charset="0"/>
              </a:rPr>
              <a:t> deyiladi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uz-Latn-UZ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unnamed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510" y="1055687"/>
            <a:ext cx="6107289" cy="54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600" y="977037"/>
            <a:ext cx="1135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–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yoqilg‘ining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arzon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Gazdan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sanoatda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ham,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maishiy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hayotda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qimmatbaho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kimyoviy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xomashyo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hamdir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Yoqilg‘ining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turlariga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qaraganda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havoni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kam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ifloslantiradi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62074"/>
            <a:ext cx="5963342" cy="35609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074" y="3032781"/>
            <a:ext cx="5918926" cy="3638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6" y="2844788"/>
            <a:ext cx="5697556" cy="369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1754"/>
            <a:ext cx="5575300" cy="377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5600" y="977037"/>
            <a:ext cx="1135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Yoqilg‘i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sanoatning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eng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tarmog‘i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sanoati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keyingi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yillarda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jadal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rivojlanmoqda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266700" algn="just"/>
            <a:r>
              <a:rPr lang="uz-Latn-UZ" sz="2800" dirty="0" smtClean="0">
                <a:latin typeface="Arial" pitchFamily="34" charset="0"/>
                <a:cs typeface="Arial" pitchFamily="34" charset="0"/>
              </a:rPr>
              <a:t>Farg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dirty="0" smtClean="0">
                <a:latin typeface="Arial" pitchFamily="34" charset="0"/>
                <a:cs typeface="Arial" pitchFamily="34" charset="0"/>
              </a:rPr>
              <a:t>ona viloyatida neft bilan birga qazib chiqarilgan gaz sanoatda va aholi maishiy ehtiyojlarida foydalanila boshlangan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52500"/>
            <a:ext cx="12014200" cy="1358900"/>
          </a:xfr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Mamlakatimizda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neftga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yonma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-yon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Gazning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ozroq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gazning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konlaridan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4294967295"/>
          </p:nvPr>
        </p:nvSpPr>
        <p:spPr>
          <a:xfrm>
            <a:off x="4346447" y="3403600"/>
            <a:ext cx="3960763" cy="78581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trillion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0888" y="2496900"/>
            <a:ext cx="501378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8187" y="4270900"/>
            <a:ext cx="501378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56000" y="5618202"/>
            <a:ext cx="5418668" cy="8616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alt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neftegazovaya_promyshlennostfaa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368550"/>
            <a:ext cx="3390900" cy="3448050"/>
          </a:xfrm>
          <a:prstGeom prst="rect">
            <a:avLst/>
          </a:prstGeom>
        </p:spPr>
      </p:pic>
      <p:sp>
        <p:nvSpPr>
          <p:cNvPr id="50178" name="AutoShape 2" descr="В Украине четвертый месяц подряд падает добыча газа - новости Украины, ТЭК  - LIGA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unname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700" y="2373312"/>
            <a:ext cx="3082925" cy="35067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94526" y="4996934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2" y="960640"/>
            <a:ext cx="3409486" cy="229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03200" y="3403600"/>
            <a:ext cx="5892800" cy="3301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Neft eksport qiluvchi mamlakatlar tashkiloti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uz-Latn-UZ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OPEK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ning  rasmiy 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lumotlariga ko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zbekiston tabiiy gaz qazib oluvchi mamlakatlar reytingida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z-Latn-UZ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4-o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rin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 egallaydi.</a:t>
            </a:r>
          </a:p>
          <a:p>
            <a:pPr algn="ctr"/>
            <a:r>
              <a:rPr lang="uz-Latn-U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747911" y="942380"/>
            <a:ext cx="8263466" cy="2016224"/>
          </a:xfrm>
          <a:prstGeom prst="round2DiagRect">
            <a:avLst>
              <a:gd name="adj1" fmla="val 25236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Gaz sifatli yoqilg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igina emas, balki kimyo sanoatining qimmatli xomashyosidir.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Gazga bo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lgan talab kimyo, issiqlik elektrstansiyalari va maishiy xo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jalikda tobora ortib bormoqda.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Qandim gazni qayta ishlash majmuasi ish boshladi | UzReport.ne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094512"/>
            <a:ext cx="5721350" cy="3599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67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oluvchi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29259" t="25481" r="13056" b="28889"/>
          <a:stretch>
            <a:fillRect/>
          </a:stretch>
        </p:blipFill>
        <p:spPr bwMode="auto">
          <a:xfrm>
            <a:off x="622299" y="1371600"/>
            <a:ext cx="10378209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6385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3479" y="1487895"/>
            <a:ext cx="5582619" cy="4468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Farg‘ona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vodiysidan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tashqari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Buxoro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Surxondaryo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Qashqadaryo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viloyatlari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hamda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Qoraqalpog‘iston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Respublikasi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hududidan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boy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gaz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konlari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topilishi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natijasida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O‘zbekiston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gazni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eksport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qila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boshladi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4" y="1442002"/>
            <a:ext cx="6056156" cy="451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6385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016" y="1009898"/>
            <a:ext cx="555413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quvurlar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orqali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yuborilishi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sababli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transport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xarajati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yoqilg‘ini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tashishdan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arzon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tushadi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quvurlarining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uzunligi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oshib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bormoqda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Dastlabki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quvurlari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Farg‘ona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vodiysida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qurilgan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O‘zbekistonda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kunlar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ko‘pligidan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faqat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qish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kunlari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talab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qilinadi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Gazni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iste’mol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qiladigan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Toshkent,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Farg‘ona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Andijon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kabi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shaharlarda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yozda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tejalgan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gazni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omborlariga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yig‘ib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qo‘yib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qishda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Газовые трубы от stockpolymer.ru | Независимый альманах ЛЕБЕД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800" y="1389062"/>
            <a:ext cx="6193910" cy="4935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385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12671" y="2066306"/>
            <a:ext cx="2740829" cy="276695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169334" y="1897944"/>
            <a:ext cx="2935110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6273" y="1973942"/>
            <a:ext cx="2746362" cy="29464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127000" y="5233964"/>
            <a:ext cx="2945080" cy="76717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uz-Latn-UZ" sz="2400" b="1" dirty="0" smtClean="0">
                <a:latin typeface="Arial" pitchFamily="34" charset="0"/>
                <a:cs typeface="Arial" pitchFamily="34" charset="0"/>
              </a:rPr>
              <a:t>oqilg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24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uz-Latn-U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z-Latn-UZ" sz="2400" b="1" dirty="0" smtClean="0">
                <a:latin typeface="Arial" pitchFamily="34" charset="0"/>
                <a:cs typeface="Arial" pitchFamily="34" charset="0"/>
              </a:rPr>
              <a:t>energetika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majmuasi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tarkibi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48099" y="0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723894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3237841" y="5083488"/>
            <a:ext cx="2527959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158634" marR="10755" indent="-133091" algn="ctr">
              <a:spcBef>
                <a:spcPts val="201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Gaz</a:t>
            </a:r>
            <a:r>
              <a:rPr lang="en-US" sz="2600" b="1" spc="-21" dirty="0" smtClean="0">
                <a:latin typeface="Arial"/>
                <a:cs typeface="Arial"/>
              </a:rPr>
              <a:t> </a:t>
            </a:r>
            <a:r>
              <a:rPr lang="en-US" sz="2600" b="1" spc="-21" dirty="0" err="1" smtClean="0">
                <a:latin typeface="Arial"/>
                <a:cs typeface="Arial"/>
              </a:rPr>
              <a:t>sanoati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219210" y="5059737"/>
            <a:ext cx="2755076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Ko‘mir</a:t>
            </a:r>
            <a:r>
              <a:rPr lang="en-US" sz="2600" b="1" spc="-21" dirty="0" smtClean="0">
                <a:latin typeface="Arial"/>
                <a:cs typeface="Arial"/>
              </a:rPr>
              <a:t>  </a:t>
            </a:r>
            <a:r>
              <a:rPr lang="en-US" sz="2600" b="1" spc="-21" dirty="0" err="1" smtClean="0">
                <a:latin typeface="Arial"/>
                <a:cs typeface="Arial"/>
              </a:rPr>
              <a:t>sanoati</a:t>
            </a:r>
            <a:endParaRPr lang="en-US" sz="2600" b="1" spc="-32" dirty="0">
              <a:latin typeface="Arial"/>
              <a:cs typeface="Arial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758950"/>
            <a:ext cx="26289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108200"/>
            <a:ext cx="2692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2990"/>
            <a:ext cx="2711674" cy="280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bject 15"/>
          <p:cNvSpPr txBox="1"/>
          <p:nvPr/>
        </p:nvSpPr>
        <p:spPr>
          <a:xfrm>
            <a:off x="6260110" y="5389937"/>
            <a:ext cx="2755076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Neft</a:t>
            </a:r>
            <a:r>
              <a:rPr lang="en-US" sz="2600" b="1" spc="-21" dirty="0" smtClean="0">
                <a:latin typeface="Arial"/>
                <a:cs typeface="Arial"/>
              </a:rPr>
              <a:t> </a:t>
            </a:r>
            <a:r>
              <a:rPr lang="en-US" sz="2600" b="1" spc="-21" dirty="0" err="1" smtClean="0">
                <a:latin typeface="Arial"/>
                <a:cs typeface="Arial"/>
              </a:rPr>
              <a:t>sanoati</a:t>
            </a:r>
            <a:endParaRPr lang="en-US" sz="2600" b="1" spc="-32" dirty="0">
              <a:latin typeface="Arial"/>
              <a:cs typeface="Arial"/>
            </a:endParaRPr>
          </a:p>
        </p:txBody>
      </p:sp>
      <p:pic>
        <p:nvPicPr>
          <p:cNvPr id="28" name="Picture 14" descr="Добыча угля приостановлена на одной из старейших шахт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9400" y="1867443"/>
            <a:ext cx="2768600" cy="299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0106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uz-Latn-UZ" b="1" dirty="0" smtClean="0">
                <a:latin typeface="Arial" pitchFamily="34" charset="0"/>
                <a:cs typeface="Arial" pitchFamily="34" charset="0"/>
              </a:rPr>
              <a:t>eft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z-Latn-UZ" b="1" dirty="0" smtClean="0">
                <a:latin typeface="Arial" pitchFamily="34" charset="0"/>
                <a:cs typeface="Arial" pitchFamily="34" charset="0"/>
              </a:rPr>
              <a:t>sanoati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629" y="1026726"/>
            <a:ext cx="6248618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uz-Latn-UZ" sz="3400" dirty="0" smtClean="0">
                <a:latin typeface="Arial" pitchFamily="34" charset="0"/>
                <a:cs typeface="Arial" pitchFamily="34" charset="0"/>
              </a:rPr>
              <a:t>Neft suyuq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yonuvchi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organik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birikmalar</a:t>
            </a:r>
            <a:r>
              <a:rPr lang="uz-Latn-UZ" sz="3400" dirty="0">
                <a:latin typeface="Arial" pitchFamily="34" charset="0"/>
                <a:cs typeface="Arial" pitchFamily="34" charset="0"/>
              </a:rPr>
              <a:t> va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uglevodorodlar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aralashmasidan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iborat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modda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. </a:t>
            </a:r>
            <a:endParaRPr lang="en-US" sz="3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yuzasidan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asosan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   1,2</a:t>
            </a:r>
            <a:r>
              <a:rPr lang="uz-Latn-UZ" sz="3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2,0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 km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chuqurlikdagi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osti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gumbazlarining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g‘ovak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seryoriq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tog‘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jinslari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qum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qumtosh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ohaktoshlar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)da </a:t>
            </a:r>
            <a:r>
              <a:rPr lang="en-US" sz="3400" dirty="0" err="1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400" dirty="0">
                <a:latin typeface="Arial" pitchFamily="34" charset="0"/>
                <a:cs typeface="Arial" pitchFamily="34" charset="0"/>
              </a:rPr>
              <a:t>. </a:t>
            </a:r>
            <a:endParaRPr lang="uz-Latn-UZ" sz="3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104900"/>
            <a:ext cx="5365808" cy="491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25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6858"/>
          <a:stretch/>
        </p:blipFill>
        <p:spPr>
          <a:xfrm>
            <a:off x="243724" y="942622"/>
            <a:ext cx="11237076" cy="5915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Neftdan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267" y="925689"/>
            <a:ext cx="1828800" cy="33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70622" y="908756"/>
            <a:ext cx="1828800" cy="491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978" y="2822222"/>
            <a:ext cx="1512712" cy="6039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NEFT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9156" y="2421466"/>
            <a:ext cx="2094087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Plastmassa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64092" y="3736621"/>
            <a:ext cx="1535288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Mato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62045" y="2235199"/>
            <a:ext cx="2094087" cy="609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Pardoz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buyumlari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498713">
            <a:off x="6716889" y="3544710"/>
            <a:ext cx="2094087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Yoqilg‘i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793912">
            <a:off x="5577249" y="4071019"/>
            <a:ext cx="1370365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Kauchuk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3664029">
            <a:off x="6355645" y="3060501"/>
            <a:ext cx="338666" cy="2596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4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0106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z-Latn-UZ" b="1" dirty="0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z-Latn-UZ" b="1" dirty="0" smtClean="0">
                <a:latin typeface="Arial" pitchFamily="34" charset="0"/>
                <a:cs typeface="Arial" pitchFamily="34" charset="0"/>
              </a:rPr>
              <a:t>SANOATI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705" y="1244600"/>
            <a:ext cx="5308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Neftni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chiqarish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xarajati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chiqarish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xarajatidan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hisobda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barobar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kam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Milliy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iqtisodiyotda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neftdan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keng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foydalanish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mablag‘ni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tejashga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imkon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beradi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4600"/>
            <a:ext cx="5833356" cy="48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812001" y="2883794"/>
            <a:ext cx="3476846" cy="732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Nasos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4742" y="2822222"/>
            <a:ext cx="3179135" cy="8251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3074757">
            <a:off x="4112292" y="2044590"/>
            <a:ext cx="540628" cy="884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340569">
            <a:off x="7507186" y="2069972"/>
            <a:ext cx="529699" cy="8699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2562" y="1124874"/>
            <a:ext cx="4926875" cy="91440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Neft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qazib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olish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4" y="3883429"/>
            <a:ext cx="5171186" cy="27428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834899"/>
            <a:ext cx="5181600" cy="283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6756" y="988801"/>
            <a:ext cx="5791200" cy="32896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Neft qazib olishning eng arzon usuli fontan usulidir. U quduqlardan bosim tufayli otilib chiqadi.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Neftni nasoslar yordamida chiqarish ham keng tarqalgan. Gaz singari neftni ham quvurlar orqali tashish eng arzon va xavfsiz hisoblanadi.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7" y="4481688"/>
            <a:ext cx="4445173" cy="204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:\Users\asus\Pictures\Camera Roll\27557c15-8cf1-83a6-689c-b13a38a84a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8053"/>
            <a:ext cx="5813778" cy="52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99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Mahsulot</a:t>
            </a:r>
            <a:r>
              <a:rPr lang="en-US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tannarxi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1" y="1312039"/>
            <a:ext cx="107315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Mahsulot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birligini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olish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5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aytaylik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, 1 t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chiqarish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ketadigan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pulda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ifodalangan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hamma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xarajat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mahsulot</a:t>
            </a:r>
            <a:r>
              <a:rPr lang="en-US" sz="4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 smtClean="0">
                <a:latin typeface="Arial" pitchFamily="34" charset="0"/>
                <a:cs typeface="Arial" pitchFamily="34" charset="0"/>
              </a:rPr>
              <a:t>tannarxi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3810001"/>
            <a:ext cx="1521883" cy="262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90500" y="1117600"/>
            <a:ext cx="6096000" cy="5524500"/>
          </a:xfrm>
          <a:prstGeom prst="homePlate">
            <a:avLst>
              <a:gd name="adj" fmla="val 20678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 algn="just"/>
            <a:r>
              <a:rPr lang="uz-Latn-UZ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 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tarkibida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vanadiy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nikel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kalsiy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magniy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temir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alyuminiy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kremniy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natriy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kabi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ortiq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elementlar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5%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gacha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aralashmalar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mavjud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z-Latn-UZ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Neftni qayta ishlash natijasida undan turli xil</a:t>
            </a:r>
            <a:r>
              <a:rPr lang="uz-Latn-UZ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yoqilg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benzin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kerosin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dizel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yonilg‘isi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mazut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moylash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materiallari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boshqa mahsulotlar </a:t>
            </a:r>
            <a:r>
              <a:rPr lang="en-US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oli</a:t>
            </a:r>
            <a:r>
              <a:rPr lang="uz-Latn-U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nadi.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AutoShape 2" descr="Oil settles above $62, posts gains for the week after sudden Friday sp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104923536-Oil_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99" y="1157287"/>
            <a:ext cx="6086475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" name="AutoShape 2" descr="Цена нефти Brent упала ниже $43 впервые за последний месяц :: Новости ::  РБК Инвести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1024234"/>
            <a:ext cx="5549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Avval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qayerda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chiqarilsa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o‘sha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qayta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ishlanar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Hozirda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qayta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sanoati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mahsulotlari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qayerda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iste’mol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qilinsa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o‘sha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yerga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yetkazilib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qayta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ishlanadi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qilinmasa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mahsulotlarining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turini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yuborish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alohida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quvurlar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kerak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transport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xarajatlari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qimmatlashib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ketadi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AutoShape 2" descr="Lukoyl&quot; Oʻzbekiston neft-gaz sanoati uchun kadrlar tayyorlay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3" name="Picture 3" descr="C:\Documents and Settings\Admin\Рабочий стол\bcee388f-e914-4974-81f2-8358b2ac15e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799" y="1387474"/>
            <a:ext cx="6048375" cy="4835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899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83822" y="1051081"/>
            <a:ext cx="11424356" cy="1793719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1992- yilda Namangan viloyatida </a:t>
            </a:r>
            <a:r>
              <a:rPr lang="uz-Latn-UZ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Mingbuloq</a:t>
            </a:r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neft koni ochilgan.</a:t>
            </a:r>
          </a:p>
          <a:p>
            <a:pPr algn="just"/>
            <a:r>
              <a:rPr lang="uz-Latn-UZ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1997-yilda Buxoro viloyatida neftni qayta ishlash zavodi  qurilgan. Hozirda bu korxona 50 turdan ortiq neft mahsulotini qayta ishlab chiqarmoqda.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" name="AutoShape 2" descr="Цена нефти Brent упала ниже $43 впервые за последний месяц :: Новости ::  РБК Инвести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Mingbuloq konidan birinchi neft qazib olindi – Gazeta.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 descr="C:\Documents and Settings\Admin\Рабочий стол\K7xynb15571575954227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3035300"/>
            <a:ext cx="5353050" cy="3568700"/>
          </a:xfrm>
          <a:prstGeom prst="rect">
            <a:avLst/>
          </a:prstGeom>
          <a:noFill/>
        </p:spPr>
      </p:pic>
      <p:sp>
        <p:nvSpPr>
          <p:cNvPr id="15365" name="AutoShape 5" descr="УП &quot;Бухарский НПЗ&quot; - Jihoz-vent.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 descr="C:\Documents and Settings\Admin\Рабочий стол\BUXORO-NEFTNI-3.jpg"/>
          <p:cNvPicPr>
            <a:picLocks noChangeAspect="1" noChangeArrowheads="1"/>
          </p:cNvPicPr>
          <p:nvPr/>
        </p:nvPicPr>
        <p:blipFill>
          <a:blip r:embed="rId3"/>
          <a:srcRect l="20933"/>
          <a:stretch>
            <a:fillRect/>
          </a:stretch>
        </p:blipFill>
        <p:spPr bwMode="auto">
          <a:xfrm>
            <a:off x="6096000" y="3035300"/>
            <a:ext cx="5783884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899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5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en-US" sz="5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6" name="AutoShape 2" descr="Цена нефти Brent упала ниже $43 впервые за последний месяц :: Новости ::  РБК Инвести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Mingbuloq konidan birinchi neft qazib olindi – Gazeta.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5" name="AutoShape 5" descr="УП &quot;Бухарский НПЗ&quot; - Jihoz-vent.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89700" y="1059934"/>
            <a:ext cx="5461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O‘zbekistonda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iste’molga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yetishmayotgan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xorijdan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import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qilinmoqda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533400" algn="just"/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Hozirda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qayta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korxonalari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yilda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11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tonna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qayta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quvvatiga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533400" algn="just"/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Rivojlangan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mamlakatlarga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qiyoslaganda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bizda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energiya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iste’moli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tarkibida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mahsulotlarining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ulushi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ancha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yuqori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0" name="AutoShape 2" descr="Buxoro neftni qayta ishlash zavodi 553 mln dollarga modernizatsiyalana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1" name="Picture 3" descr="C:\Documents and Settings\Admin\Рабочий стол\X94fokgto8IkB7A69XAGR8j5NrafJJ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799" y="1155700"/>
            <a:ext cx="6141155" cy="537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899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3" descr="C:\Users\asus\Pictures\Camera Roll\fbe8a9e467250910a8c1a438caedb06a-e1452782068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122956"/>
            <a:ext cx="3721100" cy="23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sus\Pictures\Camera Roll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/>
          <a:stretch>
            <a:fillRect/>
          </a:stretch>
        </p:blipFill>
        <p:spPr bwMode="auto">
          <a:xfrm>
            <a:off x="152400" y="1061357"/>
            <a:ext cx="3873500" cy="24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5" descr="C:\Users\asus\Pictures\Camera Roll\neft va g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94" y="3662537"/>
            <a:ext cx="3683906" cy="26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Парламентарии Узбекистана одобрили закон об атомной энергии | Новости  Казахстана: последние новости на Kazakh TV | Kazakh T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3" y="3594100"/>
            <a:ext cx="3888928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99" y="1195349"/>
            <a:ext cx="3810001" cy="22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4" name="Прямоугольник 33"/>
          <p:cNvSpPr/>
          <p:nvPr/>
        </p:nvSpPr>
        <p:spPr>
          <a:xfrm>
            <a:off x="3139016" y="0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Yoqilg‘i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sanoati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 descr="unnam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0" y="3556000"/>
            <a:ext cx="3924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?id=9898786&amp;tov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7" y="1491162"/>
            <a:ext cx="5618373" cy="382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?id=56226562&amp;tov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7" y="1503799"/>
            <a:ext cx="5658023" cy="37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000" y="5615086"/>
            <a:ext cx="56769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5557708"/>
            <a:ext cx="58166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4493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13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332" y="1141442"/>
            <a:ext cx="64233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zaxirasi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mlrd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tonnani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tashkil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etadi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Dastlabki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Angren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konidan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1950-yillarda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olingan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sirtiga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yaqin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Unda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9/10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usulda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olinmoqda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-main-pic" descr="Картинка 126 из 393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5911" y="1178278"/>
            <a:ext cx="5145629" cy="517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190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t="11429" r="9638" b="10522"/>
          <a:stretch/>
        </p:blipFill>
        <p:spPr>
          <a:xfrm>
            <a:off x="6286500" y="1028699"/>
            <a:ext cx="5702300" cy="5549901"/>
          </a:xfrm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12145" r="10493" b="8333"/>
          <a:stretch/>
        </p:blipFill>
        <p:spPr bwMode="auto">
          <a:xfrm>
            <a:off x="256152" y="3403600"/>
            <a:ext cx="568744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500" y="1095276"/>
            <a:ext cx="5905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konchining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oladigan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ko‘miri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usulida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olinadigandan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6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barobar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unumli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birga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karyer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havza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xarajat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shuncha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42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Qo‘ng‘ir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ko‘mir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700" y="1363186"/>
            <a:ext cx="55054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yaqinidagi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IESda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ishlatiladi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ostida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gazga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aylantiriladi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tarkibida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nodir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tarqoq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elementlar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ko‘plab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gilmoya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uchraydi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yo‘la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ulardan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foydalanish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konning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samaradorligini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yana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oshiradi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24306" t="20666" r="23194" b="24445"/>
          <a:stretch>
            <a:fillRect/>
          </a:stretch>
        </p:blipFill>
        <p:spPr bwMode="auto">
          <a:xfrm>
            <a:off x="5943600" y="1066800"/>
            <a:ext cx="600560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6" y="4229100"/>
            <a:ext cx="576015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уго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71" y="4065089"/>
            <a:ext cx="5560829" cy="253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-main-pic" descr="Картинка 34 из 357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9071" y="966485"/>
            <a:ext cx="5535429" cy="2983657"/>
          </a:xfrm>
          <a:prstGeom prst="flowChartMagneticDisk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Yopiq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100" y="10813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Surxondaryo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viloyatining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Sariosiyo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tumanida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1950-yili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Sharg‘un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ishga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tushirilgan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Kondagi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yuqori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sifatli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toshko‘mir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usulida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olinadi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41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Добыча угля приостановлена на одной из старейших шахт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84" y="1466203"/>
            <a:ext cx="5635128" cy="498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ЎзА - “Шарғункўмир”даги вазият юзасидан расмий баёнот берилди"/>
          <p:cNvPicPr>
            <a:picLocks noChangeAspect="1" noChangeArrowheads="1"/>
          </p:cNvPicPr>
          <p:nvPr/>
        </p:nvPicPr>
        <p:blipFill>
          <a:blip r:embed="rId3"/>
          <a:srcRect r="14310" b="6824"/>
          <a:stretch>
            <a:fillRect/>
          </a:stretch>
        </p:blipFill>
        <p:spPr bwMode="auto">
          <a:xfrm>
            <a:off x="6096000" y="1315217"/>
            <a:ext cx="5740216" cy="516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506842" y="5844751"/>
            <a:ext cx="2719050" cy="7549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193313" tIns="96657" rIns="193313" bIns="96657"/>
          <a:lstStyle/>
          <a:p>
            <a:pPr algn="ctr" defTabSz="1933133">
              <a:defRPr/>
            </a:pPr>
            <a:r>
              <a:rPr lang="en-US" sz="38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Boysun</a:t>
            </a:r>
            <a:endParaRPr lang="en-US" sz="38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3"/>
          <p:cNvSpPr txBox="1">
            <a:spLocks/>
          </p:cNvSpPr>
          <p:nvPr/>
        </p:nvSpPr>
        <p:spPr>
          <a:xfrm>
            <a:off x="6398117" y="5844751"/>
            <a:ext cx="2719050" cy="7549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193313" tIns="96657" rIns="193313" bIns="96657"/>
          <a:lstStyle/>
          <a:p>
            <a:pPr algn="ctr" defTabSz="1933133">
              <a:defRPr/>
            </a:pPr>
            <a:r>
              <a:rPr lang="en-US" sz="38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Sharg‘un</a:t>
            </a:r>
            <a:endParaRPr lang="en-US" sz="38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C940AC47-30B6-43C8-A842-D235767AEC23}"/>
              </a:ext>
            </a:extLst>
          </p:cNvPr>
          <p:cNvSpPr/>
          <p:nvPr/>
        </p:nvSpPr>
        <p:spPr>
          <a:xfrm>
            <a:off x="26224" y="-6333"/>
            <a:ext cx="12170343" cy="11174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Toshko‘mir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sz="7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84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Toshko‘mir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 l="13175" t="13884" r="34233" b="23301"/>
          <a:stretch>
            <a:fillRect/>
          </a:stretch>
        </p:blipFill>
        <p:spPr bwMode="auto">
          <a:xfrm>
            <a:off x="203201" y="1071500"/>
            <a:ext cx="5660571" cy="40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12063" t="13376" r="34921" b="26349"/>
          <a:stretch>
            <a:fillRect/>
          </a:stretch>
        </p:blipFill>
        <p:spPr bwMode="auto">
          <a:xfrm>
            <a:off x="6197598" y="1082920"/>
            <a:ext cx="5747657" cy="40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0457" y="5152349"/>
            <a:ext cx="117057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Sharg‘un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ko‘miri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sifatining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yuqoriligi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zaxirasi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ko‘pligi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boshqalardan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ajralib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sifatli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hech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qayerda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yo‘q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ilm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samarali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foydalanib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xalqimiz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manfaati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ishlatishimiz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”, 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davlatimiz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rahbari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3" y="2946400"/>
            <a:ext cx="5599977" cy="3716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46" y="2857500"/>
            <a:ext cx="5643154" cy="38227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093886"/>
            <a:ext cx="115259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Briket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kukunini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yopishqoq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moddaga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aralashtirib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zoldir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shakliga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36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093886"/>
            <a:ext cx="4381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17 km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osma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vositasida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temiryo‘lga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beriladi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Sharg‘un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Boysun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konlaridan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tonnaga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olinmoqda</a:t>
            </a: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OZBEK-KOMIR-2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1046162"/>
            <a:ext cx="7113587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36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258" y="1150937"/>
            <a:ext cx="59301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Bu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miqdor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ko‘mirga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ehtiyojini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qondira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/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Zero, 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tarmoqlarining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ko‘mirga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ehtiyojni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oshirib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yubormoqda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OZBEK-KOMIR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412" y="1150937"/>
            <a:ext cx="5819588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36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55600" y="1231900"/>
            <a:ext cx="5435600" cy="3225800"/>
          </a:xfrm>
          <a:prstGeom prst="wedgeRoundRectCallout">
            <a:avLst>
              <a:gd name="adj1" fmla="val 67127"/>
              <a:gd name="adj2" fmla="val 2097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Yoqilg‘i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yoqilg‘ini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qazib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olish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unga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ishlov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berish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sanoati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31800" y="4787900"/>
            <a:ext cx="5283200" cy="1473200"/>
          </a:xfrm>
          <a:prstGeom prst="wedgeRoundRectCallout">
            <a:avLst>
              <a:gd name="adj1" fmla="val 65719"/>
              <a:gd name="adj2" fmla="val -2615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Elektroenergetika</a:t>
            </a:r>
            <a:r>
              <a:rPr lang="en-US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sanoati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1002799"/>
            <a:ext cx="5181600" cy="2819901"/>
          </a:xfrm>
          <a:prstGeom prst="rect">
            <a:avLst/>
          </a:prstGeom>
        </p:spPr>
      </p:pic>
      <p:sp>
        <p:nvSpPr>
          <p:cNvPr id="1026" name="AutoShape 2" descr="Япония продолжит поддержку электроэнергетики Узбекистана | NORMA.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c5f0ffe8c6e17d92586941069be.jpg"/>
          <p:cNvPicPr>
            <a:picLocks noChangeAspect="1"/>
          </p:cNvPicPr>
          <p:nvPr/>
        </p:nvPicPr>
        <p:blipFill>
          <a:blip r:embed="rId3"/>
          <a:srcRect t="7949"/>
          <a:stretch>
            <a:fillRect/>
          </a:stretch>
        </p:blipFill>
        <p:spPr>
          <a:xfrm>
            <a:off x="6667501" y="3886200"/>
            <a:ext cx="5280024" cy="27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Ko‘mir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sanoati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050" y="949236"/>
            <a:ext cx="116459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Mamlakatimizda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olinayotgan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97,4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foizi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qolgan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toshko‘mirdir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Mamlakatimizda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olishning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o‘ziga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xos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yana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xususiyati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shundaki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90–95%i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usulda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olinadi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Плюсы и минусы различных видов твёрдого топлива для котлов: уголь и торф —  Рамблер/нов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300" y="3708400"/>
            <a:ext cx="5499100" cy="2700867"/>
          </a:xfrm>
          <a:prstGeom prst="rect">
            <a:avLst/>
          </a:prstGeom>
          <a:noFill/>
        </p:spPr>
      </p:pic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OZBEK-KOMI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35399"/>
            <a:ext cx="5867400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Ko‘mir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sanoati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0700" y="1288534"/>
            <a:ext cx="113665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sanoati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endigina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shakllanayotgan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yillarda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(1961-yilda)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Angren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konida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gazogeneratorlarida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yuqori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bosimdagi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havo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oqimi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aylantiradigan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Yerostigaz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stansiyasi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ishga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tushirilgan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Hozirda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undan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unumli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foydalanib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ostida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aylantirilmoqda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tariqa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usulda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olinadigan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ahamiyati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ortib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bormoqda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Ko‘mir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sanoati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0700" y="1288534"/>
            <a:ext cx="108507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sanoati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endigina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shakllanayotgan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yillarda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(1961-yilda)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Angren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konida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yerosti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gazogeneratorlarida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yuqori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bosimdagi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havo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oqimi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aylantiradigan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Yerostigaz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stansiyasi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ishga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tushirilgan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edi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Hozirda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undan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unumli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foydalanib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ostida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gazga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aylantirilmoqda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tariqa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ochiq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usulda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olinadigan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ko‘mirning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ahamiyati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ortib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dirty="0" err="1" smtClean="0">
                <a:latin typeface="Arial" pitchFamily="34" charset="0"/>
                <a:cs typeface="Arial" pitchFamily="34" charset="0"/>
              </a:rPr>
              <a:t>bormoqda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Atrof-muhitning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ifloslanishi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920__95_38146845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0" y="1154800"/>
            <a:ext cx="5747390" cy="5080900"/>
          </a:xfrm>
          <a:prstGeom prst="rect">
            <a:avLst/>
          </a:prstGeom>
        </p:spPr>
      </p:pic>
      <p:pic>
        <p:nvPicPr>
          <p:cNvPr id="7" name="Рисунок 6" descr="108077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30300"/>
            <a:ext cx="5753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Raqamli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diktant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5300" y="1228636"/>
            <a:ext cx="11423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gaz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0450" y="3667036"/>
            <a:ext cx="3270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Laylimkon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Gazli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Boysun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Muborak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Sharg‘un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40550" y="3844836"/>
            <a:ext cx="3270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Angren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Polvontosh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Sho‘rtan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9.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Mingbuloq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9400" y="2019300"/>
            <a:ext cx="3035300" cy="13843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65600" y="2019300"/>
            <a:ext cx="3035300" cy="13843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7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16900" y="2019300"/>
            <a:ext cx="3035300" cy="13843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7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99" y="3907355"/>
            <a:ext cx="2171701" cy="25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Raqamli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diktant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3050" y="1228636"/>
            <a:ext cx="11645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gaz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5450" y="2371636"/>
            <a:ext cx="2825750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Boysun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Sharg‘un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Angren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0350" y="2320836"/>
            <a:ext cx="3270250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Laylimkon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Polvontosh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9.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Mingbuloq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99450" y="2308136"/>
            <a:ext cx="3168650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Gazli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Muborak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Sho‘rtan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080108179cfb956b601b41148e6858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999" y="4152900"/>
            <a:ext cx="16351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Amaliy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topshiriq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050" y="1063536"/>
            <a:ext cx="1164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10 kg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yonganda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yoqilg‘iga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berdi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?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AutoShape 5" descr="Алтайский каменный уголь подорож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3050" y="2485936"/>
            <a:ext cx="11645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1 kg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–   0,45 sh.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10 kg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  –   X  sh.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X = 10 kg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X 0,45 sh.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/ 1 kg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= 4,5</a:t>
            </a:r>
          </a:p>
          <a:p>
            <a:pPr algn="just"/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152400" y="155583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4895130" y="5738616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145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692400" y="1397758"/>
            <a:ext cx="9283700" cy="40370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>
              <a:lnSpc>
                <a:spcPct val="100000"/>
              </a:lnSpc>
              <a:buAutoNum type="arabicPeriod"/>
            </a:pP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33-39-sahifalaridagi “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Yoqilg‘i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energetika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majmuasi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622300" indent="-622300">
              <a:lnSpc>
                <a:spcPct val="100000"/>
              </a:lnSpc>
            </a:pP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Neft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gaz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ko‘mir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sanoati</a:t>
            </a:r>
            <a:r>
              <a:rPr lang="en-US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mavzularni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622300" indent="-622300">
              <a:lnSpc>
                <a:spcPct val="100000"/>
              </a:lnSpc>
            </a:pP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2.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14400" indent="-914400">
              <a:lnSpc>
                <a:spcPct val="100000"/>
              </a:lnSpc>
            </a:pP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3.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konlarini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(3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tadan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/>
          <p:nvPr/>
        </p:nvCxnSpPr>
        <p:spPr>
          <a:xfrm rot="5400000">
            <a:off x="5727700" y="1397005"/>
            <a:ext cx="723902" cy="126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551717" y="1764432"/>
            <a:ext cx="5088565" cy="25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3318087" y="1977814"/>
            <a:ext cx="460614" cy="101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ятиугольник 19"/>
          <p:cNvSpPr/>
          <p:nvPr/>
        </p:nvSpPr>
        <p:spPr>
          <a:xfrm>
            <a:off x="3215680" y="2789437"/>
            <a:ext cx="4112220" cy="39826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GIDROELEKTROSTANSIYALAR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8727894" y="3212976"/>
            <a:ext cx="1496565" cy="31055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NEFT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9668205" y="2802136"/>
            <a:ext cx="1304544" cy="27637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GAZ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7440149" y="4483720"/>
            <a:ext cx="1824203" cy="35696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SLANES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7863797" y="4051672"/>
            <a:ext cx="1448560" cy="33754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TORF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8267700" y="3645024"/>
            <a:ext cx="1572716" cy="29197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KO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MIR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2464936" y="2221880"/>
            <a:ext cx="3808864" cy="333918"/>
          </a:xfrm>
          <a:prstGeom prst="round2Same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400" b="1" dirty="0">
                <a:latin typeface="Arial" pitchFamily="34" charset="0"/>
                <a:cs typeface="Arial" pitchFamily="34" charset="0"/>
              </a:rPr>
              <a:t>ELEKTROENERGETIKA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7340600" y="2273300"/>
            <a:ext cx="4495800" cy="434898"/>
          </a:xfrm>
          <a:prstGeom prst="round2Same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YOQILG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I   SANOATI   TARMOG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I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3238500" y="3365500"/>
            <a:ext cx="4241800" cy="736600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ISSIQLIK ELEKTROSTANSIYALAR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3188758" y="4212456"/>
            <a:ext cx="4164541" cy="55004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uz-Latn-UZ" sz="2000" b="1" dirty="0" smtClean="0">
                <a:latin typeface="Arial" pitchFamily="34" charset="0"/>
                <a:cs typeface="Arial" pitchFamily="34" charset="0"/>
              </a:rPr>
              <a:t>ATOM  ELEKTROSTANSIYALAR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Соединительная линия уступом 38"/>
          <p:cNvCxnSpPr/>
          <p:nvPr/>
        </p:nvCxnSpPr>
        <p:spPr>
          <a:xfrm>
            <a:off x="9197280" y="2708920"/>
            <a:ext cx="451115" cy="288032"/>
          </a:xfrm>
          <a:prstGeom prst="bentConnector3">
            <a:avLst>
              <a:gd name="adj1" fmla="val 432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/>
          <p:nvPr/>
        </p:nvCxnSpPr>
        <p:spPr>
          <a:xfrm>
            <a:off x="2545375" y="2564904"/>
            <a:ext cx="657605" cy="460010"/>
          </a:xfrm>
          <a:prstGeom prst="bentConnector3">
            <a:avLst>
              <a:gd name="adj1" fmla="val -483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16200000" flipH="1">
            <a:off x="6747619" y="3598022"/>
            <a:ext cx="1799582" cy="213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>
            <a:off x="8016213" y="2708920"/>
            <a:ext cx="0" cy="13452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>
            <a:off x="8400256" y="2708921"/>
            <a:ext cx="0" cy="9087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>
            <a:off x="8880309" y="2708920"/>
            <a:ext cx="0" cy="4817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3" descr="C:\Users\asus\Pictures\Camera Roll\fbe8a9e467250910a8c1a438caedb06a-e1452782068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770520"/>
            <a:ext cx="2209800" cy="20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sus\Pictures\Camera Roll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978400"/>
            <a:ext cx="4571999" cy="16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5" descr="C:\Users\asus\Pictures\Camera Roll\neft va g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94" y="4940300"/>
            <a:ext cx="359500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Парламентарии Узбекистана одобрили закон об атомной энергии | Новости  Казахстана: последние новости на Kazakh TV | Kazakh T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4927600"/>
            <a:ext cx="330472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6" y="1042812"/>
            <a:ext cx="2297544" cy="16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1028700"/>
            <a:ext cx="3175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4" name="Прямоугольник 33"/>
          <p:cNvSpPr/>
          <p:nvPr/>
        </p:nvSpPr>
        <p:spPr>
          <a:xfrm>
            <a:off x="0" y="0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Yoqilg‘i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energetika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majmuasi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tarkibi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rot="16200000" flipH="1">
            <a:off x="8410788" y="1965114"/>
            <a:ext cx="460614" cy="101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/>
          <p:nvPr/>
        </p:nvCxnSpPr>
        <p:spPr>
          <a:xfrm>
            <a:off x="2514600" y="3048000"/>
            <a:ext cx="701080" cy="654752"/>
          </a:xfrm>
          <a:prstGeom prst="bentConnector3">
            <a:avLst>
              <a:gd name="adj1" fmla="val 109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 rot="16200000" flipH="1">
            <a:off x="2493314" y="3767786"/>
            <a:ext cx="756352" cy="688380"/>
          </a:xfrm>
          <a:prstGeom prst="bentConnector3">
            <a:avLst>
              <a:gd name="adj1" fmla="val 98695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61600" y="3225800"/>
            <a:ext cx="1714500" cy="15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l="28750" t="16222" r="16528" b="23555"/>
          <a:stretch>
            <a:fillRect/>
          </a:stretch>
        </p:blipFill>
        <p:spPr bwMode="auto">
          <a:xfrm>
            <a:off x="8685426" y="4264377"/>
            <a:ext cx="3268164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Enegetika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500" y="1075035"/>
            <a:ext cx="1160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Energetika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boyl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klariga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yoqilg‘i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boyliklari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torf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slanes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o‘tin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gidroenergiya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boyligi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daryoning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yuqoridan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tushayotgan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suvining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energiyasi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kiradi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8123" y="4084601"/>
            <a:ext cx="3238500" cy="2438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9" y="2497231"/>
            <a:ext cx="2929261" cy="2258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2375587"/>
            <a:ext cx="3100463" cy="2386226"/>
          </a:xfrm>
          <a:prstGeom prst="rect">
            <a:avLst/>
          </a:prstGeom>
        </p:spPr>
      </p:pic>
      <p:sp>
        <p:nvSpPr>
          <p:cNvPr id="30722" name="AutoShape 2" descr="Что такое торф | КулЛиб - Скачать fb2 - Читать онлайн - Отзыв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759" y="1014589"/>
            <a:ext cx="4063041" cy="23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4481690"/>
            <a:ext cx="384951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0550" y="2375672"/>
            <a:ext cx="3595984" cy="25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729" y="1350186"/>
            <a:ext cx="3804771" cy="992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ru-RU" sz="4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alt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altLang="ru-RU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729" y="4967425"/>
            <a:ext cx="4173072" cy="992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ru-RU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altLang="ru-RU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alt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2729" y="3082938"/>
            <a:ext cx="3880971" cy="992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ru-RU" sz="4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alt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altLang="ru-RU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altLang="ru-RU" sz="4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altLang="ru-RU" sz="4800" b="1" dirty="0" smtClean="0">
                <a:ln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700" y="998835"/>
            <a:ext cx="1140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Yoqilg‘i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xillarining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salmog‘ini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taqqoslash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yoqilg‘iga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aylantiriladi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202240"/>
            <a:ext cx="7264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qilg‘i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deb 1 kg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toshko‘mir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yonganda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bo‘ladigan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(7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mln.kal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energiyaga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aytiladi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koeffitsient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darajasi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1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yoqilg‘ilar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yonganda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qiladigan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1 kg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toshko‘mirning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koeffitsienti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ya’ni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qiyosan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baholanadi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gazov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504" y="1879801"/>
            <a:ext cx="4063492" cy="41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yoqilg‘ilarning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yonish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issiqligi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8889" t="18222" r="3889" b="38889"/>
          <a:stretch>
            <a:fillRect/>
          </a:stretch>
        </p:blipFill>
        <p:spPr bwMode="auto">
          <a:xfrm>
            <a:off x="2675965" y="971550"/>
            <a:ext cx="7826188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5074</TotalTime>
  <Words>1524</Words>
  <Application>Microsoft Office PowerPoint</Application>
  <PresentationFormat>Широкоэкранный</PresentationFormat>
  <Paragraphs>189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Tahoma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Yoqilg‘I - energetika majmuasi</vt:lpstr>
      <vt:lpstr>Презентация PowerPoint</vt:lpstr>
      <vt:lpstr>Enegetika boyliklari</vt:lpstr>
      <vt:lpstr>Презентация PowerPoint</vt:lpstr>
      <vt:lpstr>Shartli yoqilg‘i</vt:lpstr>
      <vt:lpstr>Turli xil yoqilg‘ilarning yonish issiqligi</vt:lpstr>
      <vt:lpstr>Yoqilg‘ilarning issiqlik koeffitsientlari</vt:lpstr>
      <vt:lpstr>Neft va tabiiy gaz</vt:lpstr>
      <vt:lpstr>Yoqilg‘i – energetika balansi</vt:lpstr>
      <vt:lpstr>Gaz sanoati</vt:lpstr>
      <vt:lpstr>Gaz sanoati</vt:lpstr>
      <vt:lpstr>Mamlakatimizda ko‘mir va  neftga nisbatan tabiiy  gaz  ancha  ko‘p.  Gaz  konlari neft konlari bilan yonma-yon joylashgan. Gazning ozroq qismi (yo‘ldosh gaz) neft bilan birga qazib chiqariladi, lekin gazning asosiy qismi sof  gaz konlaridan olinadi. </vt:lpstr>
      <vt:lpstr>Презентация PowerPoint</vt:lpstr>
      <vt:lpstr>Презентация PowerPoint</vt:lpstr>
      <vt:lpstr>Презентация PowerPoint</vt:lpstr>
      <vt:lpstr>Презентация PowerPoint</vt:lpstr>
      <vt:lpstr>Neft  sanoati</vt:lpstr>
      <vt:lpstr>Презентация PowerPoint</vt:lpstr>
      <vt:lpstr>NEFT  SANOATI</vt:lpstr>
      <vt:lpstr>Презентация PowerPoint</vt:lpstr>
      <vt:lpstr>Neft qazib olish</vt:lpstr>
      <vt:lpstr>Mahsulot tannarxi</vt:lpstr>
      <vt:lpstr>Neft sanoati</vt:lpstr>
      <vt:lpstr>Neft sanoati</vt:lpstr>
      <vt:lpstr>Neft sanoati</vt:lpstr>
      <vt:lpstr>Neft sanoati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1024</cp:revision>
  <dcterms:created xsi:type="dcterms:W3CDTF">2020-04-09T12:18:10Z</dcterms:created>
  <dcterms:modified xsi:type="dcterms:W3CDTF">2020-10-05T07:18:27Z</dcterms:modified>
</cp:coreProperties>
</file>