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29" r:id="rId2"/>
    <p:sldId id="333" r:id="rId3"/>
    <p:sldId id="261" r:id="rId4"/>
    <p:sldId id="278" r:id="rId5"/>
    <p:sldId id="334" r:id="rId6"/>
    <p:sldId id="335" r:id="rId7"/>
    <p:sldId id="336" r:id="rId8"/>
    <p:sldId id="337" r:id="rId9"/>
    <p:sldId id="339" r:id="rId10"/>
    <p:sldId id="338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273" r:id="rId21"/>
    <p:sldId id="27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3D68"/>
    <a:srgbClr val="EB45B4"/>
    <a:srgbClr val="02B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77" autoAdjust="0"/>
    <p:restoredTop sz="85836" autoAdjust="0"/>
  </p:normalViewPr>
  <p:slideViewPr>
    <p:cSldViewPr snapToGrid="0">
      <p:cViewPr varScale="1">
        <p:scale>
          <a:sx n="60" d="100"/>
          <a:sy n="60" d="100"/>
        </p:scale>
        <p:origin x="137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1EB4A-7CAA-48DF-AE27-60C412795D77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00BBF-5946-4209-978B-0B8435A71D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09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00BBF-5946-4209-978B-0B8435A71D8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00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00BBF-5946-4209-978B-0B8435A71D8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5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690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07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81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30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31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0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766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94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24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89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0545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F6427-7211-444C-B0E9-9D7623CC965E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43924-36BD-44A4-B824-EB87702FA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04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9069"/>
            <a:ext cx="12173957" cy="166370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854665" y="1682769"/>
            <a:ext cx="10285775" cy="1876473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/>
          <a:p>
            <a:pPr marL="38918" algn="ctr">
              <a:spcBef>
                <a:spcPts val="233"/>
              </a:spcBef>
            </a:pPr>
            <a:r>
              <a:rPr lang="en-US" sz="6000" b="1" dirty="0" err="1" smtClean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Thème</a:t>
            </a:r>
            <a:r>
              <a:rPr lang="en-US" sz="6000" b="1" dirty="0" smtClean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6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L’eau dans tous ses états.</a:t>
            </a:r>
            <a:endParaRPr lang="en-US" sz="6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284888" y="1865334"/>
            <a:ext cx="569777" cy="209603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lang="ru-RU" sz="2396" dirty="0" smtClean="0"/>
          </a:p>
          <a:p>
            <a:endParaRPr lang="ru-RU" sz="2396" dirty="0"/>
          </a:p>
          <a:p>
            <a:endParaRPr lang="ru-RU" sz="2396" dirty="0" smtClean="0"/>
          </a:p>
          <a:p>
            <a:endParaRPr sz="2396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9949173" y="133765"/>
            <a:ext cx="1705799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396" dirty="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9949173" y="163244"/>
            <a:ext cx="1705796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xmlns="" id="{CAFE6579-511C-4CCB-9A5C-300ACC2F553A}"/>
              </a:ext>
            </a:extLst>
          </p:cNvPr>
          <p:cNvSpPr txBox="1"/>
          <p:nvPr/>
        </p:nvSpPr>
        <p:spPr>
          <a:xfrm>
            <a:off x="9981435" y="459773"/>
            <a:ext cx="1641271" cy="526322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 algn="ctr">
              <a:spcBef>
                <a:spcPts val="265"/>
              </a:spcBef>
            </a:pPr>
            <a:r>
              <a:rPr lang="en-US" sz="3200" b="1" spc="21" dirty="0" smtClean="0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8-classe</a:t>
            </a: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xmlns="" id="{E8C26469-BDF9-400E-A3A8-3B2271BBD373}"/>
              </a:ext>
            </a:extLst>
          </p:cNvPr>
          <p:cNvSpPr txBox="1">
            <a:spLocks/>
          </p:cNvSpPr>
          <p:nvPr/>
        </p:nvSpPr>
        <p:spPr>
          <a:xfrm>
            <a:off x="2057402" y="294651"/>
            <a:ext cx="6170227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6000" kern="0" spc="-519" dirty="0" smtClean="0">
                <a:solidFill>
                  <a:sysClr val="window" lastClr="FFFFFF"/>
                </a:solidFill>
              </a:rPr>
              <a:t>        FRANÇAIS</a:t>
            </a:r>
            <a:endParaRPr lang="en-US" sz="6600" kern="0" spc="11" dirty="0">
              <a:solidFill>
                <a:sysClr val="window" lastClr="FFFFFF"/>
              </a:solidFill>
            </a:endParaRPr>
          </a:p>
        </p:txBody>
      </p:sp>
      <p:sp>
        <p:nvSpPr>
          <p:cNvPr id="2" name="AutoShape 2" descr="ONG Sauvons La Nature - Community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Sauvons la nature - Home |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L'eau dans tous ses états - Printemps des Sciences 2013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653" r="6276" b="1124"/>
          <a:stretch/>
        </p:blipFill>
        <p:spPr bwMode="auto">
          <a:xfrm>
            <a:off x="3646163" y="3559242"/>
            <a:ext cx="4979677" cy="318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284887" y="4488218"/>
            <a:ext cx="569777" cy="209603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lang="ru-RU" sz="2396" dirty="0" smtClean="0"/>
          </a:p>
          <a:p>
            <a:endParaRPr lang="ru-RU" sz="2396" dirty="0"/>
          </a:p>
          <a:p>
            <a:endParaRPr lang="ru-RU" sz="2396" dirty="0" smtClean="0"/>
          </a:p>
          <a:p>
            <a:endParaRPr sz="2396" dirty="0"/>
          </a:p>
        </p:txBody>
      </p:sp>
    </p:spTree>
    <p:extLst>
      <p:ext uri="{BB962C8B-B14F-4D97-AF65-F5344CB8AC3E}">
        <p14:creationId xmlns:p14="http://schemas.microsoft.com/office/powerpoint/2010/main" val="19473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764" y="248989"/>
            <a:ext cx="499983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Aujourd’hui... </a:t>
            </a:r>
            <a:endParaRPr lang="ru-RU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5859" y="248989"/>
            <a:ext cx="3813208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avec vous...</a:t>
            </a:r>
          </a:p>
        </p:txBody>
      </p:sp>
      <p:sp>
        <p:nvSpPr>
          <p:cNvPr id="9" name="Google Shape;956;p38"/>
          <p:cNvSpPr/>
          <p:nvPr/>
        </p:nvSpPr>
        <p:spPr>
          <a:xfrm rot="17495056">
            <a:off x="209285" y="135811"/>
            <a:ext cx="523028" cy="844945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699151" y="1029911"/>
            <a:ext cx="3894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500" b="1" i="1" dirty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fr-FR" sz="3500" b="1" i="1" dirty="0" smtClean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érifier</a:t>
            </a:r>
            <a:r>
              <a:rPr lang="fr-FR" sz="3500" b="1" dirty="0" smtClean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vos devoirs </a:t>
            </a:r>
            <a:endParaRPr lang="ru-RU" sz="3500" dirty="0">
              <a:solidFill>
                <a:srgbClr val="F33D6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5476" y="2093138"/>
            <a:ext cx="5806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3600" b="1" dirty="0" smtClean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arler de toutes les états de l’eau</a:t>
            </a:r>
            <a:endParaRPr lang="ru-RU" sz="3600" dirty="0">
              <a:solidFill>
                <a:srgbClr val="F33D68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605876" y="1570956"/>
            <a:ext cx="1330037" cy="138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4947557" y="2848031"/>
            <a:ext cx="1329519" cy="82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0764" y="3213123"/>
            <a:ext cx="54061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2800" b="1" dirty="0" smtClean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pprendre à prendre une position et de savoir exprimer une opinion</a:t>
            </a:r>
            <a:endParaRPr lang="ru-RU" sz="2800" b="1" dirty="0">
              <a:solidFill>
                <a:srgbClr val="F33D68"/>
              </a:solidFill>
            </a:endParaRPr>
          </a:p>
        </p:txBody>
      </p:sp>
      <p:pic>
        <p:nvPicPr>
          <p:cNvPr id="12" name="Picture 4" descr="FEMMES ACTIVES ET FOYER - Union Nationale : Les devoirs à la maison... sans  s'énerver!">
            <a:extLst>
              <a:ext uri="{FF2B5EF4-FFF2-40B4-BE49-F238E27FC236}">
                <a16:creationId xmlns:a16="http://schemas.microsoft.com/office/drawing/2014/main" xmlns="" id="{876D283A-756B-46E0-9591-CBD8479B7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067" y="248989"/>
            <a:ext cx="2059735" cy="190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 flipV="1">
            <a:off x="5397413" y="3941312"/>
            <a:ext cx="1140463" cy="83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4864547" y="5840705"/>
            <a:ext cx="1306482" cy="138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85476" y="5562145"/>
            <a:ext cx="55355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3200" b="1" dirty="0" smtClean="0">
                <a:solidFill>
                  <a:srgbClr val="F33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écouvrir d’où il vient le mot  « poubelle »</a:t>
            </a:r>
            <a:endParaRPr lang="ru-RU" sz="3200" dirty="0">
              <a:solidFill>
                <a:srgbClr val="F33D68"/>
              </a:solidFill>
            </a:endParaRPr>
          </a:p>
        </p:txBody>
      </p:sp>
      <p:pic>
        <p:nvPicPr>
          <p:cNvPr id="2050" name="Picture 2" descr="Auguste Rodin (1840-1917) | Main droite n. 27, petit modèle | 2000s,  Sculptures, Statues &amp; Figures | Christie'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7" t="15999" r="23727" b="23728"/>
          <a:stretch/>
        </p:blipFill>
        <p:spPr bwMode="auto">
          <a:xfrm>
            <a:off x="6537876" y="-11283043"/>
            <a:ext cx="2241261" cy="306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Journée mondiale de l'e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72" y="1269648"/>
            <a:ext cx="3192839" cy="180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93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playback (18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39874" y="1265555"/>
            <a:ext cx="8884285" cy="499741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69826" y="203814"/>
            <a:ext cx="982437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Regardez la vidéo et dites de quoi s’agit-il?</a:t>
            </a:r>
            <a:endParaRPr lang="ru-RU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43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17" r="79719" b="8392"/>
          <a:stretch/>
        </p:blipFill>
        <p:spPr bwMode="auto">
          <a:xfrm>
            <a:off x="0" y="3509060"/>
            <a:ext cx="2273644" cy="485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96"/>
          <a:stretch/>
        </p:blipFill>
        <p:spPr bwMode="auto">
          <a:xfrm>
            <a:off x="9460522" y="2798885"/>
            <a:ext cx="2502817" cy="32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63207" y="1088362"/>
            <a:ext cx="611124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Cette vidéo parle de l’eau.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36822" y="144991"/>
            <a:ext cx="982437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Regardez la vidéo et dites de quoi s’agit-il?</a:t>
            </a:r>
            <a:endParaRPr lang="ru-RU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8770" t="416" r="4319" b="12083"/>
          <a:stretch/>
        </p:blipFill>
        <p:spPr>
          <a:xfrm>
            <a:off x="225341" y="2093288"/>
            <a:ext cx="3697255" cy="20927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8301" t="-208" r="6662" b="15000"/>
          <a:stretch/>
        </p:blipFill>
        <p:spPr>
          <a:xfrm>
            <a:off x="4196545" y="2093288"/>
            <a:ext cx="3844567" cy="20927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7950" t="416" r="4436" b="15417"/>
          <a:stretch/>
        </p:blipFill>
        <p:spPr>
          <a:xfrm>
            <a:off x="8315061" y="2093288"/>
            <a:ext cx="3607001" cy="2092786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2922237" y="5324103"/>
            <a:ext cx="6393181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002060"/>
                </a:solidFill>
                <a:latin typeface="Colonna MT" panose="04020805060202030203" pitchFamily="82" charset="0"/>
                <a:cs typeface="Arial" panose="020B0604020202020204" pitchFamily="34" charset="0"/>
              </a:rPr>
              <a:t>3 états de l’eau</a:t>
            </a:r>
          </a:p>
        </p:txBody>
      </p:sp>
      <p:cxnSp>
        <p:nvCxnSpPr>
          <p:cNvPr id="9" name="Прямая со стрелкой 8"/>
          <p:cNvCxnSpPr>
            <a:stCxn id="22" idx="0"/>
          </p:cNvCxnSpPr>
          <p:nvPr/>
        </p:nvCxnSpPr>
        <p:spPr>
          <a:xfrm flipH="1" flipV="1">
            <a:off x="3444240" y="4186074"/>
            <a:ext cx="2674588" cy="1138029"/>
          </a:xfrm>
          <a:prstGeom prst="straightConnector1">
            <a:avLst/>
          </a:prstGeom>
          <a:ln w="57150">
            <a:solidFill>
              <a:srgbClr val="00206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2" idx="0"/>
            <a:endCxn id="6" idx="2"/>
          </p:cNvCxnSpPr>
          <p:nvPr/>
        </p:nvCxnSpPr>
        <p:spPr>
          <a:xfrm flipV="1">
            <a:off x="6118828" y="4186074"/>
            <a:ext cx="1" cy="1138029"/>
          </a:xfrm>
          <a:prstGeom prst="straightConnector1">
            <a:avLst/>
          </a:prstGeom>
          <a:ln w="57150">
            <a:solidFill>
              <a:srgbClr val="00206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22" idx="0"/>
          </p:cNvCxnSpPr>
          <p:nvPr/>
        </p:nvCxnSpPr>
        <p:spPr>
          <a:xfrm flipV="1">
            <a:off x="6118828" y="4186074"/>
            <a:ext cx="2674588" cy="1138029"/>
          </a:xfrm>
          <a:prstGeom prst="straightConnector1">
            <a:avLst/>
          </a:prstGeom>
          <a:ln w="57150">
            <a:solidFill>
              <a:srgbClr val="00206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00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680" y="944880"/>
            <a:ext cx="119176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/>
            <a:r>
              <a:rPr lang="fr-FR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L’état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physique de l’eau est </a:t>
            </a:r>
            <a:r>
              <a:rPr lang="fr-FR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conditionné 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par sa </a:t>
            </a:r>
            <a:r>
              <a:rPr lang="fr-FR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température</a:t>
            </a:r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fr-FR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Etat </a:t>
            </a:r>
            <a:r>
              <a:rPr lang="fr-FR" sz="3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liquide. </a:t>
            </a:r>
            <a:endParaRPr lang="fr-FR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C’est la forme de l’eau la plus répandue sur Terre, notamment dans les mers et océans (eau salée). Seul 1/4 de l’eau douce est liquide, essentiellement dans des eaux souterraines plus ou moins profondes et dans les eaux de surface,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c’est-à-dire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les lacs, fleuves et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rivières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. On la trouve sous les forme suivantes: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86375" y="193209"/>
            <a:ext cx="6032613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fr-FR" sz="3600" b="1" dirty="0">
                <a:solidFill>
                  <a:srgbClr val="002060"/>
                </a:solidFill>
                <a:latin typeface="Arial" panose="020B0604020202020204" pitchFamily="34" charset="0"/>
              </a:rPr>
              <a:t>L’eau dans tous ses </a:t>
            </a:r>
            <a:r>
              <a:rPr lang="fr-FR" sz="36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états</a:t>
            </a:r>
            <a:r>
              <a:rPr lang="fr-FR" sz="3600" b="1" dirty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  <a:endParaRPr lang="fr-FR" sz="36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43840" y="1417320"/>
            <a:ext cx="990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577840" y="1432560"/>
            <a:ext cx="22555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43840" y="1920240"/>
            <a:ext cx="22555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065520" y="2407920"/>
            <a:ext cx="17678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861560" y="2895600"/>
            <a:ext cx="17678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9218988" y="2895600"/>
            <a:ext cx="20128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826914" y="3383280"/>
            <a:ext cx="33985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852160" y="3855720"/>
            <a:ext cx="3016914" cy="1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23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9091" y="187628"/>
            <a:ext cx="77153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condotionnel Présent</a:t>
            </a:r>
            <a:endParaRPr lang="ru-RU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670" y="1185595"/>
            <a:ext cx="11826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" algn="just"/>
            <a:r>
              <a:rPr lang="fr-FR" sz="4000" b="1" dirty="0">
                <a:solidFill>
                  <a:srgbClr val="0070C0"/>
                </a:solidFill>
                <a:latin typeface="Arial" panose="020B0604020202020204" pitchFamily="34" charset="0"/>
              </a:rPr>
              <a:t>La pluie </a:t>
            </a:r>
            <a:endParaRPr lang="fr-FR" sz="40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</a:rPr>
              <a:t>Il s’agit de goutelettes d’eau provenant des nuages. 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320" y="2688339"/>
            <a:ext cx="3322320" cy="3702811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652064" y="2341394"/>
            <a:ext cx="2499056" cy="55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83670" y="1752600"/>
            <a:ext cx="1980410" cy="1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71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400" y="1143000"/>
            <a:ext cx="118567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" algn="just"/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Les nuages 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Ils sont formés par accumulation, dans les hauteurs de l’atmosphčre, de minuscules goutelettes d’eau. Les nuages les plus élevés sont constitués de cristaux de glace. 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248" y="3205103"/>
            <a:ext cx="4981137" cy="3287137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152400" y="1625114"/>
            <a:ext cx="2286000" cy="208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617720" y="2097851"/>
            <a:ext cx="23345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5717808" y="3048000"/>
            <a:ext cx="3090912" cy="99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19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7640" y="1112520"/>
            <a:ext cx="116281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" algn="just"/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Le brouillard 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Il est constitué de minuscules goutelettes d’eau en suspension dans l’air. Quand le brouillard est peu développé ou limité aux points les plus bas du relief, on parle de brume. 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528" y="3194565"/>
            <a:ext cx="4157711" cy="309128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7640" y="3363575"/>
            <a:ext cx="67513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" algn="just"/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Etat de vapeur </a:t>
            </a:r>
            <a:r>
              <a:rPr lang="fr-FR" sz="32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(état </a:t>
            </a:r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gazeux) 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La vapeur d’eau présente dans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l’atmosphère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: il s’agit d’un gaz qui devient visible sous l’effet de la condensation. </a:t>
            </a:r>
            <a:endParaRPr lang="ru-RU" sz="32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167640" y="1584960"/>
            <a:ext cx="2545080" cy="99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9128760" y="2065421"/>
            <a:ext cx="2545080" cy="99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6918960" y="3028294"/>
            <a:ext cx="1676400" cy="49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67640" y="3855720"/>
            <a:ext cx="27889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866900" y="5303520"/>
            <a:ext cx="1089660" cy="5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19600" y="5303520"/>
            <a:ext cx="2499360" cy="1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167640" y="5806440"/>
            <a:ext cx="2545080" cy="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81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160" y="1008579"/>
            <a:ext cx="116890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" algn="just"/>
            <a:r>
              <a:rPr lang="fr-FR" sz="3200" b="1" dirty="0">
                <a:solidFill>
                  <a:srgbClr val="000000"/>
                </a:solidFill>
                <a:latin typeface="Arial" panose="020B0604020202020204" pitchFamily="34" charset="0"/>
              </a:rPr>
              <a:t>Etat solide </a:t>
            </a:r>
            <a:endParaRPr lang="fr-FR" sz="3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R="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Les 3/4 de l’eau douce sont stockés sous forme de glaciers ou sous forme de neige, et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très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difficillement accessibles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à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l’homme. </a:t>
            </a:r>
          </a:p>
          <a:p>
            <a:pPr marR="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Les calottes glaciaires des pôles Nord et Sud sont les plus grands réservoirs d’eau douce de la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planète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. Les glaciers représentent une masse si importante que s’ils fondaient, le niveau des mers remonterait de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près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de 200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mètres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  <a:p>
            <a:pPr marR="640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L’eau à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l’état solide se trouve dans:</a:t>
            </a:r>
            <a:endParaRPr lang="ru-RU" sz="32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251460" y="1493520"/>
            <a:ext cx="1973580" cy="157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9776460" y="1966480"/>
            <a:ext cx="1318260" cy="14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51460" y="3425919"/>
            <a:ext cx="2186940" cy="116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640580" y="3437527"/>
            <a:ext cx="43662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714500" y="3926620"/>
            <a:ext cx="30403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74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" y="231740"/>
            <a:ext cx="8953500" cy="64940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6400" algn="just"/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La neige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Elle est constituée de minuscules cristaux de glace en forme d’étoile qui, en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s’aggolomérant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, forment les flocons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fr-FR" sz="32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Le </a:t>
            </a:r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givre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Il se forme par gel du brouillard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fr-FR" sz="3200" b="1" dirty="0" smtClean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La </a:t>
            </a:r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glace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640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Elle résulte du gel de l’eau tombée au sol ou en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rivière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R="6400" algn="just"/>
            <a:r>
              <a:rPr lang="fr-FR" sz="3200" b="1" dirty="0">
                <a:solidFill>
                  <a:srgbClr val="0070C0"/>
                </a:solidFill>
                <a:latin typeface="Arial" panose="020B0604020202020204" pitchFamily="34" charset="0"/>
              </a:rPr>
              <a:t>Les glaciers</a:t>
            </a:r>
            <a:endParaRPr lang="fr-FR" sz="32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R="0" algn="just"/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Ils sont </a:t>
            </a:r>
            <a:r>
              <a:rPr lang="fr-FR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dûs </a:t>
            </a:r>
            <a:r>
              <a:rPr lang="fr-FR" sz="3200" dirty="0">
                <a:solidFill>
                  <a:srgbClr val="000000"/>
                </a:solidFill>
                <a:latin typeface="Arial" panose="020B0604020202020204" pitchFamily="34" charset="0"/>
              </a:rPr>
              <a:t>au tassement, sous son propre poids, de la neige accumulée en haute montagne.</a:t>
            </a:r>
            <a:endParaRPr lang="ru-RU" sz="32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6200" y="701768"/>
            <a:ext cx="1783080" cy="183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52400" y="2694804"/>
            <a:ext cx="1630680" cy="30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52400" y="3640138"/>
            <a:ext cx="1630680" cy="30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52400" y="5117926"/>
            <a:ext cx="2278380" cy="27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735580" y="5589716"/>
            <a:ext cx="2522220" cy="33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ifférents types de neige au ski - Ekosport le blog La Montag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580" y="85949"/>
            <a:ext cx="2524749" cy="161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ivre - Vikidia, l'encyclopédie des 8-13 a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061" y="1769997"/>
            <a:ext cx="2551786" cy="170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a Glace Hiver Froid - Photo gratuite sur Pixab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061" y="3552040"/>
            <a:ext cx="2524749" cy="168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Épinglé sur C1-Matern.49 GS : Matière/Objets - explora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580" y="5308464"/>
            <a:ext cx="2519752" cy="141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7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592" t="23542" r="27160" b="24583"/>
          <a:stretch/>
        </p:blipFill>
        <p:spPr>
          <a:xfrm>
            <a:off x="1813560" y="1036319"/>
            <a:ext cx="8595360" cy="49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0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1772" t="27292" r="24114" b="7291"/>
          <a:stretch/>
        </p:blipFill>
        <p:spPr>
          <a:xfrm>
            <a:off x="929640" y="138500"/>
            <a:ext cx="9814560" cy="667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0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1069" t="28124" r="26222" b="6667"/>
          <a:stretch/>
        </p:blipFill>
        <p:spPr>
          <a:xfrm>
            <a:off x="1143000" y="91440"/>
            <a:ext cx="9585960" cy="6667568"/>
          </a:xfrm>
          <a:prstGeom prst="rect">
            <a:avLst/>
          </a:prstGeom>
        </p:spPr>
      </p:pic>
      <p:pic>
        <p:nvPicPr>
          <p:cNvPr id="4098" name="Picture 2" descr="Croissance enfant : trop petit, trop grand quand faut-il s'inquiéter ? -  Magicmaman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91840"/>
            <a:ext cx="4191000" cy="346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1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0952" t="27501" r="26690" b="7083"/>
          <a:stretch/>
        </p:blipFill>
        <p:spPr>
          <a:xfrm>
            <a:off x="1188720" y="92780"/>
            <a:ext cx="9555480" cy="671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1186" t="28125" r="26222" b="11042"/>
          <a:stretch/>
        </p:blipFill>
        <p:spPr>
          <a:xfrm>
            <a:off x="1082040" y="138500"/>
            <a:ext cx="9997440" cy="650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9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303" t="27916" r="26456" b="16458"/>
          <a:stretch/>
        </p:blipFill>
        <p:spPr>
          <a:xfrm>
            <a:off x="914399" y="260420"/>
            <a:ext cx="10511535" cy="62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0718" t="26875" r="24466" b="11042"/>
          <a:stretch/>
        </p:blipFill>
        <p:spPr>
          <a:xfrm>
            <a:off x="960120" y="138500"/>
            <a:ext cx="10313432" cy="65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9312" t="28333" r="25169" b="8542"/>
          <a:stretch/>
        </p:blipFill>
        <p:spPr>
          <a:xfrm>
            <a:off x="655320" y="138499"/>
            <a:ext cx="10317480" cy="6595351"/>
          </a:xfrm>
          <a:prstGeom prst="rect">
            <a:avLst/>
          </a:prstGeom>
        </p:spPr>
      </p:pic>
      <p:pic>
        <p:nvPicPr>
          <p:cNvPr id="3076" name="Picture 4" descr="Vive la liber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735" y="4476310"/>
            <a:ext cx="3852545" cy="228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41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9897" t="28333" r="29151" b="15209"/>
          <a:stretch/>
        </p:blipFill>
        <p:spPr>
          <a:xfrm>
            <a:off x="777240" y="138499"/>
            <a:ext cx="10565750" cy="65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9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674184" y="1636149"/>
            <a:ext cx="10816775" cy="2107305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4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Faites l’exercice 2 à la page 90.</a:t>
            </a:r>
          </a:p>
          <a:p>
            <a:pPr algn="just"/>
            <a:r>
              <a:rPr lang="fr-FR" sz="4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faut conjuguer les verbes au conditionnel présent</a:t>
            </a:r>
            <a:endParaRPr lang="ru-RU" sz="4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797" y="3041542"/>
            <a:ext cx="2646759" cy="32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56909" y="193049"/>
            <a:ext cx="32493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DEVOIR</a:t>
            </a:r>
            <a:endParaRPr lang="ru-RU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0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25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ablon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</Template>
  <TotalTime>1176</TotalTime>
  <Words>422</Words>
  <Application>Microsoft Office PowerPoint</Application>
  <PresentationFormat>Широкоэкранный</PresentationFormat>
  <Paragraphs>47</Paragraphs>
  <Slides>21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Colonna MT</vt:lpstr>
      <vt:lpstr>Shablon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Документы</dc:creator>
  <cp:lastModifiedBy>Учетная запись Майкрософт</cp:lastModifiedBy>
  <cp:revision>128</cp:revision>
  <dcterms:created xsi:type="dcterms:W3CDTF">2020-09-27T12:11:07Z</dcterms:created>
  <dcterms:modified xsi:type="dcterms:W3CDTF">2021-01-14T07:28:37Z</dcterms:modified>
</cp:coreProperties>
</file>