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9" r:id="rId2"/>
    <p:sldId id="333" r:id="rId3"/>
    <p:sldId id="261" r:id="rId4"/>
    <p:sldId id="278" r:id="rId5"/>
    <p:sldId id="313" r:id="rId6"/>
    <p:sldId id="334" r:id="rId7"/>
    <p:sldId id="335" r:id="rId8"/>
    <p:sldId id="336" r:id="rId9"/>
    <p:sldId id="337" r:id="rId10"/>
    <p:sldId id="338" r:id="rId11"/>
    <p:sldId id="339" r:id="rId12"/>
    <p:sldId id="340" r:id="rId13"/>
    <p:sldId id="273"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EB45B4"/>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7" autoAdjust="0"/>
    <p:restoredTop sz="85836" autoAdjust="0"/>
  </p:normalViewPr>
  <p:slideViewPr>
    <p:cSldViewPr snapToGrid="0">
      <p:cViewPr varScale="1">
        <p:scale>
          <a:sx n="63" d="100"/>
          <a:sy n="63" d="100"/>
        </p:scale>
        <p:origin x="1332" y="72"/>
      </p:cViewPr>
      <p:guideLst>
        <p:guide orient="horz" pos="2160"/>
        <p:guide pos="3840"/>
      </p:guideLst>
    </p:cSldViewPr>
  </p:slideViewPr>
  <p:outlineViewPr>
    <p:cViewPr>
      <p:scale>
        <a:sx n="33" d="100"/>
        <a:sy n="33" d="100"/>
      </p:scale>
      <p:origin x="6"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13.01.2021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2</a:t>
            </a:fld>
            <a:endParaRPr lang="ru-RU"/>
          </a:p>
        </p:txBody>
      </p:sp>
    </p:spTree>
    <p:extLst>
      <p:ext uri="{BB962C8B-B14F-4D97-AF65-F5344CB8AC3E}">
        <p14:creationId xmlns:p14="http://schemas.microsoft.com/office/powerpoint/2010/main" val="160000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3</a:t>
            </a:fld>
            <a:endParaRPr lang="ru-RU"/>
          </a:p>
        </p:txBody>
      </p:sp>
    </p:spTree>
    <p:extLst>
      <p:ext uri="{BB962C8B-B14F-4D97-AF65-F5344CB8AC3E}">
        <p14:creationId xmlns:p14="http://schemas.microsoft.com/office/powerpoint/2010/main" val="20135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13.01.2021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13.01.2021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13.01.2021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19069"/>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5" y="1929571"/>
            <a:ext cx="10285775" cy="1876473"/>
          </a:xfrm>
          <a:prstGeom prst="rect">
            <a:avLst/>
          </a:prstGeom>
        </p:spPr>
        <p:txBody>
          <a:bodyPr vert="horz" wrap="square" lIns="0" tIns="29525" rIns="0" bIns="0" rtlCol="0">
            <a:spAutoFit/>
          </a:bodyPr>
          <a:lstStyle/>
          <a:p>
            <a:pPr marL="38918" algn="ctr">
              <a:spcBef>
                <a:spcPts val="233"/>
              </a:spcBef>
            </a:pPr>
            <a:r>
              <a:rPr lang="en-US" sz="6000" b="1" dirty="0" err="1" smtClean="0">
                <a:solidFill>
                  <a:srgbClr val="2365C7"/>
                </a:solidFill>
                <a:latin typeface="Arial" panose="020B0604020202020204" pitchFamily="34" charset="0"/>
                <a:cs typeface="Arial" panose="020B0604020202020204" pitchFamily="34" charset="0"/>
              </a:rPr>
              <a:t>Thème</a:t>
            </a:r>
            <a:r>
              <a:rPr lang="en-US" sz="6000" b="1" dirty="0" smtClean="0">
                <a:solidFill>
                  <a:srgbClr val="2365C7"/>
                </a:solidFill>
                <a:latin typeface="Arial" panose="020B0604020202020204" pitchFamily="34" charset="0"/>
                <a:cs typeface="Arial" panose="020B0604020202020204" pitchFamily="34" charset="0"/>
              </a:rPr>
              <a:t>: </a:t>
            </a:r>
            <a:r>
              <a:rPr lang="fr-FR" sz="6000" b="1" dirty="0" smtClean="0">
                <a:solidFill>
                  <a:srgbClr val="002060"/>
                </a:solidFill>
                <a:latin typeface="Arial" panose="020B0604020202020204" pitchFamily="34" charset="0"/>
                <a:cs typeface="Arial" panose="020B0604020202020204" pitchFamily="34" charset="0"/>
              </a:rPr>
              <a:t>L’eau c’est la vie: la mer d’Aral</a:t>
            </a:r>
            <a:endParaRPr lang="en-US" sz="6000" b="1" dirty="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284888" y="1865334"/>
            <a:ext cx="569777" cy="209603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949173" y="133765"/>
            <a:ext cx="1705799"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9173" y="163244"/>
            <a:ext cx="170579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981435" y="459773"/>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panose="020B0604020202020204" pitchFamily="34" charset="0"/>
                <a:cs typeface="Arial" panose="020B0604020202020204" pitchFamily="34" charset="0"/>
              </a:rPr>
              <a:t>8-classe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sp>
        <p:nvSpPr>
          <p:cNvPr id="2" name="AutoShape 2" descr="ONG Sauvons La Nature - Community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Sauvons la natur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2" descr="Miracle : la mer d'Aral, que l'on pensait disparue à tout jamais, renaî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295" y="3694873"/>
            <a:ext cx="5559425" cy="29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3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32" t="28750" r="25988" b="21458"/>
          <a:stretch/>
        </p:blipFill>
        <p:spPr>
          <a:xfrm>
            <a:off x="914399" y="960120"/>
            <a:ext cx="10676927" cy="5547360"/>
          </a:xfrm>
          <a:prstGeom prst="rect">
            <a:avLst/>
          </a:prstGeom>
        </p:spPr>
      </p:pic>
    </p:spTree>
    <p:extLst>
      <p:ext uri="{BB962C8B-B14F-4D97-AF65-F5344CB8AC3E}">
        <p14:creationId xmlns:p14="http://schemas.microsoft.com/office/powerpoint/2010/main" val="3764976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1654" t="28125" r="25520" b="10208"/>
          <a:stretch/>
        </p:blipFill>
        <p:spPr>
          <a:xfrm>
            <a:off x="1203960" y="496533"/>
            <a:ext cx="9692640" cy="6361467"/>
          </a:xfrm>
          <a:prstGeom prst="rect">
            <a:avLst/>
          </a:prstGeom>
        </p:spPr>
      </p:pic>
    </p:spTree>
    <p:extLst>
      <p:ext uri="{BB962C8B-B14F-4D97-AF65-F5344CB8AC3E}">
        <p14:creationId xmlns:p14="http://schemas.microsoft.com/office/powerpoint/2010/main" val="2799747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952" t="28542" r="34187" b="12083"/>
          <a:stretch/>
        </p:blipFill>
        <p:spPr>
          <a:xfrm>
            <a:off x="1600200" y="502919"/>
            <a:ext cx="8275320" cy="6157875"/>
          </a:xfrm>
          <a:prstGeom prst="rect">
            <a:avLst/>
          </a:prstGeom>
        </p:spPr>
      </p:pic>
    </p:spTree>
    <p:extLst>
      <p:ext uri="{BB962C8B-B14F-4D97-AF65-F5344CB8AC3E}">
        <p14:creationId xmlns:p14="http://schemas.microsoft.com/office/powerpoint/2010/main" val="3499907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96789AA7-9596-4F83-89FD-AEC28EE179F1}"/>
              </a:ext>
            </a:extLst>
          </p:cNvPr>
          <p:cNvSpPr txBox="1"/>
          <p:nvPr/>
        </p:nvSpPr>
        <p:spPr>
          <a:xfrm>
            <a:off x="674184" y="1636149"/>
            <a:ext cx="10816775" cy="2107305"/>
          </a:xfrm>
          <a:prstGeom prst="rect">
            <a:avLst/>
          </a:prstGeom>
        </p:spPr>
        <p:txBody>
          <a:bodyPr vert="horz" wrap="square" lIns="0" tIns="29525"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4500" b="1" dirty="0" smtClean="0">
                <a:solidFill>
                  <a:srgbClr val="002060"/>
                </a:solidFill>
                <a:latin typeface="Arial" panose="020B0604020202020204" pitchFamily="34" charset="0"/>
                <a:cs typeface="Arial" panose="020B0604020202020204" pitchFamily="34" charset="0"/>
              </a:rPr>
              <a:t>Faites l’exercice </a:t>
            </a:r>
            <a:r>
              <a:rPr lang="fr-FR" sz="4500" b="1" dirty="0" smtClean="0">
                <a:solidFill>
                  <a:srgbClr val="002060"/>
                </a:solidFill>
                <a:latin typeface="Arial" panose="020B0604020202020204" pitchFamily="34" charset="0"/>
                <a:cs typeface="Arial" panose="020B0604020202020204" pitchFamily="34" charset="0"/>
              </a:rPr>
              <a:t>2 </a:t>
            </a:r>
            <a:r>
              <a:rPr lang="fr-FR" sz="4500" b="1" dirty="0" smtClean="0">
                <a:solidFill>
                  <a:srgbClr val="002060"/>
                </a:solidFill>
                <a:latin typeface="Arial" panose="020B0604020202020204" pitchFamily="34" charset="0"/>
                <a:cs typeface="Arial" panose="020B0604020202020204" pitchFamily="34" charset="0"/>
              </a:rPr>
              <a:t>à la page </a:t>
            </a:r>
            <a:r>
              <a:rPr lang="fr-FR" sz="4500" b="1" dirty="0" smtClean="0">
                <a:solidFill>
                  <a:srgbClr val="002060"/>
                </a:solidFill>
                <a:latin typeface="Arial" panose="020B0604020202020204" pitchFamily="34" charset="0"/>
                <a:cs typeface="Arial" panose="020B0604020202020204" pitchFamily="34" charset="0"/>
              </a:rPr>
              <a:t>90</a:t>
            </a:r>
            <a:r>
              <a:rPr lang="fr-FR" sz="4500" b="1" dirty="0" smtClean="0">
                <a:solidFill>
                  <a:srgbClr val="002060"/>
                </a:solidFill>
                <a:latin typeface="Arial" panose="020B0604020202020204" pitchFamily="34" charset="0"/>
                <a:cs typeface="Arial" panose="020B0604020202020204" pitchFamily="34" charset="0"/>
              </a:rPr>
              <a:t>.</a:t>
            </a:r>
            <a:endParaRPr lang="fr-FR" sz="4500" b="1" dirty="0" smtClean="0">
              <a:solidFill>
                <a:srgbClr val="002060"/>
              </a:solidFill>
              <a:latin typeface="Arial" panose="020B0604020202020204" pitchFamily="34" charset="0"/>
              <a:cs typeface="Arial" panose="020B0604020202020204" pitchFamily="34" charset="0"/>
            </a:endParaRPr>
          </a:p>
          <a:p>
            <a:pPr algn="just"/>
            <a:r>
              <a:rPr lang="fr-FR" sz="4500" b="1" dirty="0" smtClean="0">
                <a:solidFill>
                  <a:srgbClr val="002060"/>
                </a:solidFill>
                <a:latin typeface="Arial" panose="020B0604020202020204" pitchFamily="34" charset="0"/>
                <a:cs typeface="Arial" panose="020B0604020202020204" pitchFamily="34" charset="0"/>
              </a:rPr>
              <a:t>Il faut </a:t>
            </a:r>
            <a:r>
              <a:rPr lang="fr-FR" sz="4500" b="1" dirty="0" smtClean="0">
                <a:solidFill>
                  <a:srgbClr val="002060"/>
                </a:solidFill>
                <a:latin typeface="Arial" panose="020B0604020202020204" pitchFamily="34" charset="0"/>
                <a:cs typeface="Arial" panose="020B0604020202020204" pitchFamily="34" charset="0"/>
              </a:rPr>
              <a:t>conjuguer les verbes au conditionnel présent</a:t>
            </a:r>
            <a:endParaRPr lang="ru-RU" sz="4500" b="1" dirty="0">
              <a:solidFill>
                <a:srgbClr val="002060"/>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797" y="3041542"/>
            <a:ext cx="2646759" cy="32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56909" y="193049"/>
            <a:ext cx="3249385" cy="1015663"/>
          </a:xfrm>
          <a:prstGeom prst="rect">
            <a:avLst/>
          </a:prstGeom>
          <a:noFill/>
        </p:spPr>
        <p:txBody>
          <a:bodyPr wrap="square" rtlCol="0">
            <a:spAutoFit/>
          </a:bodyPr>
          <a:lstStyle/>
          <a:p>
            <a:r>
              <a:rPr lang="fr-FR" sz="6000" b="1" dirty="0" smtClean="0">
                <a:solidFill>
                  <a:schemeClr val="bg1"/>
                </a:solidFill>
                <a:latin typeface="Arial" panose="020B0604020202020204" pitchFamily="34" charset="0"/>
                <a:cs typeface="Arial" panose="020B0604020202020204" pitchFamily="34" charset="0"/>
              </a:rPr>
              <a:t>DEVOIR</a:t>
            </a:r>
            <a:endParaRPr lang="ru-RU"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46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764" y="248989"/>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075859" y="248989"/>
            <a:ext cx="3813208"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a:t>
            </a:r>
          </a:p>
        </p:txBody>
      </p:sp>
      <p:sp>
        <p:nvSpPr>
          <p:cNvPr id="9" name="Google Shape;956;p38"/>
          <p:cNvSpPr/>
          <p:nvPr/>
        </p:nvSpPr>
        <p:spPr>
          <a:xfrm rot="17495056">
            <a:off x="209285" y="135811"/>
            <a:ext cx="523028" cy="844945"/>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99151" y="1029911"/>
            <a:ext cx="3894527" cy="1169551"/>
          </a:xfrm>
          <a:prstGeom prst="rect">
            <a:avLst/>
          </a:prstGeom>
          <a:noFill/>
        </p:spPr>
        <p:txBody>
          <a:bodyPr wrap="square" rtlCol="0">
            <a:spAutoFit/>
          </a:bodyPr>
          <a:lstStyle/>
          <a:p>
            <a:r>
              <a:rPr lang="fr-FR" sz="3500" b="1" i="1" dirty="0">
                <a:solidFill>
                  <a:srgbClr val="F33D68"/>
                </a:solidFill>
                <a:latin typeface="Arial" panose="020B0604020202020204" pitchFamily="34" charset="0"/>
                <a:cs typeface="Arial" panose="020B0604020202020204" pitchFamily="34" charset="0"/>
              </a:rPr>
              <a:t>v</a:t>
            </a:r>
            <a:r>
              <a:rPr lang="fr-FR" sz="3500" b="1" i="1" dirty="0" smtClean="0">
                <a:solidFill>
                  <a:srgbClr val="F33D68"/>
                </a:solidFill>
                <a:latin typeface="Arial" panose="020B0604020202020204" pitchFamily="34" charset="0"/>
                <a:cs typeface="Arial" panose="020B0604020202020204" pitchFamily="34" charset="0"/>
              </a:rPr>
              <a:t>érifier</a:t>
            </a:r>
            <a:r>
              <a:rPr lang="fr-FR" sz="3500" b="1" dirty="0" smtClean="0">
                <a:solidFill>
                  <a:srgbClr val="F33D68"/>
                </a:solidFill>
                <a:latin typeface="Arial" panose="020B0604020202020204" pitchFamily="34" charset="0"/>
                <a:cs typeface="Arial" panose="020B0604020202020204" pitchFamily="34" charset="0"/>
              </a:rPr>
              <a:t> vos devoirs </a:t>
            </a:r>
            <a:endParaRPr lang="ru-RU" sz="3500" dirty="0">
              <a:solidFill>
                <a:srgbClr val="F33D68"/>
              </a:solidFill>
            </a:endParaRPr>
          </a:p>
        </p:txBody>
      </p:sp>
      <p:sp>
        <p:nvSpPr>
          <p:cNvPr id="10" name="TextBox 9"/>
          <p:cNvSpPr txBox="1"/>
          <p:nvPr/>
        </p:nvSpPr>
        <p:spPr>
          <a:xfrm>
            <a:off x="6385476" y="2093138"/>
            <a:ext cx="5806524" cy="1200329"/>
          </a:xfrm>
          <a:prstGeom prst="rect">
            <a:avLst/>
          </a:prstGeom>
          <a:noFill/>
        </p:spPr>
        <p:txBody>
          <a:bodyPr wrap="square" rtlCol="0">
            <a:spAutoFit/>
          </a:bodyPr>
          <a:lstStyle/>
          <a:p>
            <a:r>
              <a:rPr lang="fr-FR" sz="3600" b="1" dirty="0">
                <a:solidFill>
                  <a:srgbClr val="F33D68"/>
                </a:solidFill>
                <a:latin typeface="Arial" panose="020B0604020202020204" pitchFamily="34" charset="0"/>
                <a:cs typeface="Arial" panose="020B0604020202020204" pitchFamily="34" charset="0"/>
              </a:rPr>
              <a:t>p</a:t>
            </a:r>
            <a:r>
              <a:rPr lang="fr-FR" sz="3600" b="1" dirty="0" smtClean="0">
                <a:solidFill>
                  <a:srgbClr val="F33D68"/>
                </a:solidFill>
                <a:latin typeface="Arial" panose="020B0604020202020204" pitchFamily="34" charset="0"/>
                <a:cs typeface="Arial" panose="020B0604020202020204" pitchFamily="34" charset="0"/>
              </a:rPr>
              <a:t>arler de </a:t>
            </a:r>
            <a:r>
              <a:rPr lang="fr-FR" sz="3600" b="1" dirty="0" smtClean="0">
                <a:solidFill>
                  <a:srgbClr val="F33D68"/>
                </a:solidFill>
                <a:latin typeface="Arial" panose="020B0604020202020204" pitchFamily="34" charset="0"/>
                <a:cs typeface="Arial" panose="020B0604020202020204" pitchFamily="34" charset="0"/>
              </a:rPr>
              <a:t>l’eau et son importance</a:t>
            </a:r>
            <a:endParaRPr lang="ru-RU" sz="3600" dirty="0">
              <a:solidFill>
                <a:srgbClr val="F33D68"/>
              </a:solidFill>
            </a:endParaRPr>
          </a:p>
        </p:txBody>
      </p:sp>
      <p:cxnSp>
        <p:nvCxnSpPr>
          <p:cNvPr id="8" name="Прямая со стрелкой 7"/>
          <p:cNvCxnSpPr/>
          <p:nvPr/>
        </p:nvCxnSpPr>
        <p:spPr>
          <a:xfrm>
            <a:off x="6605876" y="1570956"/>
            <a:ext cx="1330037" cy="13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4947557" y="2848031"/>
            <a:ext cx="1329519" cy="8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10764" y="3293467"/>
            <a:ext cx="4369796" cy="954107"/>
          </a:xfrm>
          <a:prstGeom prst="rect">
            <a:avLst/>
          </a:prstGeom>
        </p:spPr>
        <p:txBody>
          <a:bodyPr wrap="square">
            <a:spAutoFit/>
          </a:bodyPr>
          <a:lstStyle/>
          <a:p>
            <a:r>
              <a:rPr lang="fr-FR" sz="2800" b="1" dirty="0">
                <a:solidFill>
                  <a:srgbClr val="F33D68"/>
                </a:solidFill>
                <a:latin typeface="Arial" panose="020B0604020202020204" pitchFamily="34" charset="0"/>
                <a:cs typeface="Arial" panose="020B0604020202020204" pitchFamily="34" charset="0"/>
              </a:rPr>
              <a:t>a</a:t>
            </a:r>
            <a:r>
              <a:rPr lang="fr-FR" sz="2800" b="1" dirty="0" smtClean="0">
                <a:solidFill>
                  <a:srgbClr val="F33D68"/>
                </a:solidFill>
                <a:latin typeface="Arial" panose="020B0604020202020204" pitchFamily="34" charset="0"/>
                <a:cs typeface="Arial" panose="020B0604020202020204" pitchFamily="34" charset="0"/>
              </a:rPr>
              <a:t>pprendre l’emploi de </a:t>
            </a:r>
            <a:r>
              <a:rPr lang="fr-FR" sz="2800" b="1" dirty="0" smtClean="0">
                <a:solidFill>
                  <a:srgbClr val="F33D68"/>
                </a:solidFill>
                <a:latin typeface="Arial" panose="020B0604020202020204" pitchFamily="34" charset="0"/>
                <a:cs typeface="Arial" panose="020B0604020202020204" pitchFamily="34" charset="0"/>
              </a:rPr>
              <a:t>Conditionnel Présent</a:t>
            </a:r>
            <a:endParaRPr lang="ru-RU" sz="2800" b="1" dirty="0">
              <a:solidFill>
                <a:srgbClr val="F33D68"/>
              </a:solidFill>
            </a:endParaRPr>
          </a:p>
        </p:txBody>
      </p:sp>
      <p:pic>
        <p:nvPicPr>
          <p:cNvPr id="12" name="Picture 4" descr="FEMMES ACTIVES ET FOYER - Union Nationale : Les devoirs à la maison... sans  s'énerver!">
            <a:extLst>
              <a:ext uri="{FF2B5EF4-FFF2-40B4-BE49-F238E27FC236}">
                <a16:creationId xmlns:a16="http://schemas.microsoft.com/office/drawing/2014/main" id="{876D283A-756B-46E0-9591-CBD8479B7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067" y="248989"/>
            <a:ext cx="2059735" cy="19061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 стрелкой 13"/>
          <p:cNvCxnSpPr/>
          <p:nvPr/>
        </p:nvCxnSpPr>
        <p:spPr>
          <a:xfrm flipV="1">
            <a:off x="4947557" y="4025547"/>
            <a:ext cx="1140463" cy="83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4864547" y="5840705"/>
            <a:ext cx="1306482" cy="13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85476" y="5562145"/>
            <a:ext cx="5535589" cy="584775"/>
          </a:xfrm>
          <a:prstGeom prst="rect">
            <a:avLst/>
          </a:prstGeom>
          <a:noFill/>
        </p:spPr>
        <p:txBody>
          <a:bodyPr wrap="square" rtlCol="0">
            <a:spAutoFit/>
          </a:bodyPr>
          <a:lstStyle/>
          <a:p>
            <a:r>
              <a:rPr lang="fr-FR" sz="3200" b="1" dirty="0" smtClean="0">
                <a:solidFill>
                  <a:srgbClr val="F33D68"/>
                </a:solidFill>
                <a:latin typeface="Arial" panose="020B0604020202020204" pitchFamily="34" charset="0"/>
                <a:cs typeface="Arial" panose="020B0604020202020204" pitchFamily="34" charset="0"/>
              </a:rPr>
              <a:t>La mer d’Aral</a:t>
            </a:r>
            <a:endParaRPr lang="ru-RU" sz="3200" dirty="0">
              <a:solidFill>
                <a:srgbClr val="F33D68"/>
              </a:solidFill>
            </a:endParaRPr>
          </a:p>
        </p:txBody>
      </p:sp>
      <p:pic>
        <p:nvPicPr>
          <p:cNvPr id="2050" name="Picture 2" descr="Auguste Rodin (1840-1917) | Main droite n. 27, petit modèle | 2000s,  Sculptures, Statues &amp; Figures | Christ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97" t="15999" r="23727" b="23728"/>
          <a:stretch/>
        </p:blipFill>
        <p:spPr bwMode="auto">
          <a:xfrm>
            <a:off x="6537876" y="-11283043"/>
            <a:ext cx="2241261" cy="30697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er d'Aral — Wikipé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71" y="4247574"/>
            <a:ext cx="3192839" cy="247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ournée mondiale de l'e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72" y="1269648"/>
            <a:ext cx="3192839" cy="180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2240" y="243060"/>
            <a:ext cx="6842760" cy="646331"/>
          </a:xfrm>
          <a:prstGeom prst="rect">
            <a:avLst/>
          </a:prstGeom>
          <a:solidFill>
            <a:schemeClr val="bg1"/>
          </a:solidFill>
        </p:spPr>
        <p:txBody>
          <a:bodyPr wrap="square">
            <a:spAutoFit/>
          </a:bodyPr>
          <a:lstStyle/>
          <a:p>
            <a:pPr algn="ctr"/>
            <a:r>
              <a:rPr lang="fr-FR" sz="3600" b="1" dirty="0" smtClean="0">
                <a:solidFill>
                  <a:srgbClr val="002060"/>
                </a:solidFill>
                <a:latin typeface="Arial" panose="020B0604020202020204" pitchFamily="34" charset="0"/>
                <a:cs typeface="Arial" panose="020B0604020202020204" pitchFamily="34" charset="0"/>
              </a:rPr>
              <a:t>Vérification du devoir</a:t>
            </a:r>
            <a:endParaRPr lang="ru-RU" sz="3600" b="1" dirty="0">
              <a:solidFill>
                <a:srgbClr val="002060"/>
              </a:solidFill>
              <a:latin typeface="Arial" panose="020B0604020202020204" pitchFamily="34" charset="0"/>
              <a:cs typeface="Arial" panose="020B0604020202020204" pitchFamily="34" charset="0"/>
            </a:endParaRPr>
          </a:p>
        </p:txBody>
      </p:sp>
      <p:sp>
        <p:nvSpPr>
          <p:cNvPr id="4" name="Прямоугольник 3"/>
          <p:cNvSpPr/>
          <p:nvPr/>
        </p:nvSpPr>
        <p:spPr>
          <a:xfrm>
            <a:off x="152400" y="876143"/>
            <a:ext cx="11932919" cy="1077218"/>
          </a:xfrm>
          <a:prstGeom prst="rect">
            <a:avLst/>
          </a:prstGeom>
          <a:solidFill>
            <a:schemeClr val="bg1"/>
          </a:solidFill>
        </p:spPr>
        <p:txBody>
          <a:bodyPr wrap="square">
            <a:spAutoFit/>
          </a:bodyPr>
          <a:lstStyle/>
          <a:p>
            <a:pPr algn="just"/>
            <a:r>
              <a:rPr lang="fr-FR" sz="3200" b="1" dirty="0">
                <a:solidFill>
                  <a:srgbClr val="002060"/>
                </a:solidFill>
                <a:latin typeface="Arial" panose="020B0604020202020204" pitchFamily="34" charset="0"/>
                <a:cs typeface="Arial" panose="020B0604020202020204" pitchFamily="34" charset="0"/>
              </a:rPr>
              <a:t>Faites l’exercice 3 à la page </a:t>
            </a:r>
            <a:r>
              <a:rPr lang="fr-FR" sz="3200" b="1" dirty="0" smtClean="0">
                <a:solidFill>
                  <a:srgbClr val="002060"/>
                </a:solidFill>
                <a:latin typeface="Arial" panose="020B0604020202020204" pitchFamily="34" charset="0"/>
                <a:cs typeface="Arial" panose="020B0604020202020204" pitchFamily="34" charset="0"/>
              </a:rPr>
              <a:t>85. Il </a:t>
            </a:r>
            <a:r>
              <a:rPr lang="fr-FR" sz="3200" b="1" dirty="0">
                <a:solidFill>
                  <a:srgbClr val="002060"/>
                </a:solidFill>
                <a:latin typeface="Arial" panose="020B0604020202020204" pitchFamily="34" charset="0"/>
                <a:cs typeface="Arial" panose="020B0604020202020204" pitchFamily="34" charset="0"/>
              </a:rPr>
              <a:t>faut choisir les reponses « Vrai ou Faux ».</a:t>
            </a:r>
            <a:endParaRPr lang="ru-RU" sz="3200" b="1"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3"/>
          <a:srcRect l="7013" t="29570" r="36296" b="37292"/>
          <a:stretch/>
        </p:blipFill>
        <p:spPr>
          <a:xfrm>
            <a:off x="0" y="1844670"/>
            <a:ext cx="11932920" cy="3900810"/>
          </a:xfrm>
          <a:prstGeom prst="rect">
            <a:avLst/>
          </a:prstGeom>
        </p:spPr>
      </p:pic>
      <p:pic>
        <p:nvPicPr>
          <p:cNvPr id="7" name="Picture 6" descr="Gifs Applaudissement animes, battement des main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1435" y="5514116"/>
            <a:ext cx="1343884" cy="13438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19222" y="2437932"/>
            <a:ext cx="423545" cy="4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1455" y="2908640"/>
            <a:ext cx="423545" cy="4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1454" y="3344126"/>
            <a:ext cx="423545" cy="4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3021" y="3809391"/>
            <a:ext cx="423545" cy="4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3021" y="4293962"/>
            <a:ext cx="423545" cy="4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1454" y="4742614"/>
            <a:ext cx="423545" cy="4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 Créer un logo sur-mesure en ligne | PrestigeLog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1453" y="5174167"/>
            <a:ext cx="423545" cy="40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31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217" r="79719" b="8392"/>
          <a:stretch/>
        </p:blipFill>
        <p:spPr bwMode="auto">
          <a:xfrm>
            <a:off x="0" y="3509060"/>
            <a:ext cx="2273644" cy="4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896"/>
          <a:stretch/>
        </p:blipFill>
        <p:spPr bwMode="auto">
          <a:xfrm>
            <a:off x="9460522" y="2798885"/>
            <a:ext cx="2502817" cy="3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995160" y="1227721"/>
            <a:ext cx="4968179" cy="104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489541" y="188574"/>
            <a:ext cx="7154460" cy="646331"/>
          </a:xfrm>
          <a:prstGeom prst="rect">
            <a:avLst/>
          </a:prstGeom>
          <a:solidFill>
            <a:schemeClr val="bg1"/>
          </a:solidFill>
        </p:spPr>
        <p:txBody>
          <a:bodyPr wrap="square">
            <a:spAutoFit/>
          </a:bodyPr>
          <a:lstStyle/>
          <a:p>
            <a:pPr algn="ctr"/>
            <a:r>
              <a:rPr lang="fr-FR" sz="3600" b="1" dirty="0" smtClean="0">
                <a:solidFill>
                  <a:srgbClr val="002060"/>
                </a:solidFill>
                <a:latin typeface="Arial" panose="020B0604020202020204" pitchFamily="34" charset="0"/>
                <a:cs typeface="Arial" panose="020B0604020202020204" pitchFamily="34" charset="0"/>
              </a:rPr>
              <a:t>Dialogue</a:t>
            </a:r>
            <a:r>
              <a:rPr lang="fr-FR" sz="3600" b="1" dirty="0" smtClean="0">
                <a:solidFill>
                  <a:srgbClr val="002060"/>
                </a:solidFill>
                <a:latin typeface="Arial" panose="020B0604020202020204" pitchFamily="34" charset="0"/>
                <a:cs typeface="Arial" panose="020B0604020202020204" pitchFamily="34" charset="0"/>
              </a:rPr>
              <a:t> </a:t>
            </a:r>
            <a:r>
              <a:rPr lang="fr-FR" sz="3600" b="1" dirty="0" smtClean="0">
                <a:solidFill>
                  <a:srgbClr val="002060"/>
                </a:solidFill>
                <a:latin typeface="Arial" panose="020B0604020202020204" pitchFamily="34" charset="0"/>
                <a:cs typeface="Arial" panose="020B0604020202020204" pitchFamily="34" charset="0"/>
              </a:rPr>
              <a:t>à lire et à comprendre:</a:t>
            </a:r>
            <a:endParaRPr lang="ru-RU" sz="3600" b="1" dirty="0">
              <a:solidFill>
                <a:srgbClr val="002060"/>
              </a:solidFill>
              <a:latin typeface="Arial" panose="020B0604020202020204" pitchFamily="34" charset="0"/>
              <a:cs typeface="Arial" panose="020B0604020202020204" pitchFamily="34" charset="0"/>
            </a:endParaRPr>
          </a:p>
        </p:txBody>
      </p:sp>
      <p:sp>
        <p:nvSpPr>
          <p:cNvPr id="4" name="Прямоугольник 3"/>
          <p:cNvSpPr/>
          <p:nvPr/>
        </p:nvSpPr>
        <p:spPr>
          <a:xfrm>
            <a:off x="91440" y="796098"/>
            <a:ext cx="11689019" cy="3970318"/>
          </a:xfrm>
          <a:prstGeom prst="rect">
            <a:avLst/>
          </a:prstGeom>
          <a:solidFill>
            <a:schemeClr val="bg1"/>
          </a:solidFill>
        </p:spPr>
        <p:txBody>
          <a:bodyPr wrap="square">
            <a:spAutoFit/>
          </a:bodyPr>
          <a:lstStyle/>
          <a:p>
            <a:r>
              <a:rPr lang="fr-FR" sz="2800" b="1" dirty="0">
                <a:latin typeface="Arial" panose="020B0604020202020204" pitchFamily="34" charset="0"/>
                <a:cs typeface="Arial" panose="020B0604020202020204" pitchFamily="34" charset="0"/>
              </a:rPr>
              <a:t>Farkhod: </a:t>
            </a:r>
            <a:r>
              <a:rPr lang="fr-FR" sz="2800" dirty="0">
                <a:latin typeface="Arial" panose="020B0604020202020204" pitchFamily="34" charset="0"/>
                <a:cs typeface="Arial" panose="020B0604020202020204" pitchFamily="34" charset="0"/>
              </a:rPr>
              <a:t>La disparition de la mer d’Aral est un gros </a:t>
            </a:r>
            <a:r>
              <a:rPr lang="fr-FR" sz="2800" dirty="0" smtClean="0">
                <a:latin typeface="Arial" panose="020B0604020202020204" pitchFamily="34" charset="0"/>
                <a:cs typeface="Arial" panose="020B0604020202020204" pitchFamily="34" charset="0"/>
              </a:rPr>
              <a:t>problème</a:t>
            </a:r>
            <a:r>
              <a:rPr lang="fr-FR" sz="2800" dirty="0">
                <a:latin typeface="Arial" panose="020B0604020202020204" pitchFamily="34" charset="0"/>
                <a:cs typeface="Arial" panose="020B0604020202020204" pitchFamily="34" charset="0"/>
              </a:rPr>
              <a:t>. Qu’est-ce que tu en sais, Louis? </a:t>
            </a:r>
          </a:p>
          <a:p>
            <a:r>
              <a:rPr lang="fr-FR" sz="2800" b="1" dirty="0">
                <a:latin typeface="Arial" panose="020B0604020202020204" pitchFamily="34" charset="0"/>
                <a:cs typeface="Arial" panose="020B0604020202020204" pitchFamily="34" charset="0"/>
              </a:rPr>
              <a:t>Louis: </a:t>
            </a:r>
            <a:r>
              <a:rPr lang="fr-FR" sz="2800" dirty="0">
                <a:latin typeface="Arial" panose="020B0604020202020204" pitchFamily="34" charset="0"/>
                <a:cs typeface="Arial" panose="020B0604020202020204" pitchFamily="34" charset="0"/>
              </a:rPr>
              <a:t>Il vient d’y avoir un reportage sur TV5 et j’ai lu que l’opinion internationale s’est accordée sur un point: il faut stabiliser la mer d’Aral </a:t>
            </a:r>
            <a:r>
              <a:rPr lang="fr-FR" sz="2800" dirty="0" smtClean="0">
                <a:latin typeface="Arial" panose="020B0604020202020204" pitchFamily="34" charset="0"/>
                <a:cs typeface="Arial" panose="020B0604020202020204" pitchFamily="34" charset="0"/>
              </a:rPr>
              <a:t>à </a:t>
            </a:r>
            <a:r>
              <a:rPr lang="fr-FR" sz="2800" dirty="0">
                <a:latin typeface="Arial" panose="020B0604020202020204" pitchFamily="34" charset="0"/>
                <a:cs typeface="Arial" panose="020B0604020202020204" pitchFamily="34" charset="0"/>
              </a:rPr>
              <a:t>son niveau actuel. </a:t>
            </a:r>
          </a:p>
          <a:p>
            <a:r>
              <a:rPr lang="fr-FR" sz="2800" b="1" dirty="0">
                <a:latin typeface="Arial" panose="020B0604020202020204" pitchFamily="34" charset="0"/>
                <a:cs typeface="Arial" panose="020B0604020202020204" pitchFamily="34" charset="0"/>
              </a:rPr>
              <a:t>Farkhod: </a:t>
            </a:r>
            <a:r>
              <a:rPr lang="fr-FR" sz="2800" dirty="0">
                <a:latin typeface="Arial" panose="020B0604020202020204" pitchFamily="34" charset="0"/>
                <a:cs typeface="Arial" panose="020B0604020202020204" pitchFamily="34" charset="0"/>
              </a:rPr>
              <a:t>Oui, mais comment faire alors? Il faut utiliser des techniques d’irrigation plus économiques, c’est </a:t>
            </a:r>
            <a:r>
              <a:rPr lang="fr-FR" sz="2800" dirty="0" smtClean="0">
                <a:latin typeface="Arial" panose="020B0604020202020204" pitchFamily="34" charset="0"/>
                <a:cs typeface="Arial" panose="020B0604020202020204" pitchFamily="34" charset="0"/>
              </a:rPr>
              <a:t>sûr</a:t>
            </a:r>
            <a:r>
              <a:rPr lang="fr-FR" sz="2800" dirty="0">
                <a:latin typeface="Arial" panose="020B0604020202020204" pitchFamily="34" charset="0"/>
                <a:cs typeface="Arial" panose="020B0604020202020204" pitchFamily="34" charset="0"/>
              </a:rPr>
              <a:t>, mais comment faire? Et notre coton? </a:t>
            </a:r>
          </a:p>
          <a:p>
            <a:r>
              <a:rPr lang="fr-FR" sz="2800" b="1" dirty="0">
                <a:latin typeface="Arial" panose="020B0604020202020204" pitchFamily="34" charset="0"/>
                <a:cs typeface="Arial" panose="020B0604020202020204" pitchFamily="34" charset="0"/>
              </a:rPr>
              <a:t>Nodira: </a:t>
            </a:r>
            <a:r>
              <a:rPr lang="fr-FR" sz="2800" dirty="0">
                <a:latin typeface="Arial" panose="020B0604020202020204" pitchFamily="34" charset="0"/>
                <a:cs typeface="Arial" panose="020B0604020202020204" pitchFamily="34" charset="0"/>
              </a:rPr>
              <a:t>Il faut assurer une meilleure gestion de l’eau! </a:t>
            </a:r>
            <a:endParaRPr lang="ru-RU" sz="4000" dirty="0">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flipV="1">
            <a:off x="1821180" y="1236109"/>
            <a:ext cx="2089757" cy="5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flipV="1">
            <a:off x="7217391" y="1234163"/>
            <a:ext cx="2764809" cy="1467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flipV="1">
            <a:off x="3910937" y="2074246"/>
            <a:ext cx="1965334" cy="970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9400161" y="2067106"/>
            <a:ext cx="1232555" cy="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p:cNvCxnSpPr/>
          <p:nvPr/>
        </p:nvCxnSpPr>
        <p:spPr>
          <a:xfrm>
            <a:off x="2529840" y="2499360"/>
            <a:ext cx="20574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Прямая соединительная линия 20"/>
          <p:cNvCxnSpPr/>
          <p:nvPr/>
        </p:nvCxnSpPr>
        <p:spPr>
          <a:xfrm>
            <a:off x="845820" y="2941321"/>
            <a:ext cx="106011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Прямая соединительная линия 29"/>
          <p:cNvCxnSpPr/>
          <p:nvPr/>
        </p:nvCxnSpPr>
        <p:spPr>
          <a:xfrm>
            <a:off x="9682064" y="3371900"/>
            <a:ext cx="150876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Прямая соединительная линия 31"/>
          <p:cNvCxnSpPr/>
          <p:nvPr/>
        </p:nvCxnSpPr>
        <p:spPr>
          <a:xfrm>
            <a:off x="274320" y="3815171"/>
            <a:ext cx="150876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3" name="Прямая соединительная линия 32"/>
          <p:cNvCxnSpPr/>
          <p:nvPr/>
        </p:nvCxnSpPr>
        <p:spPr>
          <a:xfrm>
            <a:off x="2514600" y="4632960"/>
            <a:ext cx="117348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1" name="Прямая соединительная линия 50"/>
          <p:cNvCxnSpPr/>
          <p:nvPr/>
        </p:nvCxnSpPr>
        <p:spPr>
          <a:xfrm>
            <a:off x="6225508" y="4841736"/>
            <a:ext cx="117348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4098" name="Picture 2" descr="Miracle : la mer d'Aral, que l'on pensait disparue à tout jamais, renaî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008" y="4678680"/>
            <a:ext cx="3945023" cy="207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0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031"/>
            <a:ext cx="2743200" cy="6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829800" y="87260"/>
            <a:ext cx="1752600" cy="584775"/>
          </a:xfrm>
          <a:prstGeom prst="rect">
            <a:avLst/>
          </a:prstGeom>
          <a:solidFill>
            <a:schemeClr val="bg1"/>
          </a:solidFill>
        </p:spPr>
        <p:txBody>
          <a:bodyPr wrap="square">
            <a:spAutoFit/>
          </a:bodyPr>
          <a:lstStyle/>
          <a:p>
            <a:pPr algn="ctr"/>
            <a:r>
              <a:rPr lang="fr-FR" sz="3200" b="1" dirty="0">
                <a:solidFill>
                  <a:srgbClr val="002060"/>
                </a:solidFill>
                <a:latin typeface="Arial" panose="020B0604020202020204" pitchFamily="34" charset="0"/>
                <a:cs typeface="Arial" panose="020B0604020202020204" pitchFamily="34" charset="0"/>
              </a:rPr>
              <a:t>s</a:t>
            </a:r>
            <a:r>
              <a:rPr lang="fr-FR" sz="3200" b="1" dirty="0" smtClean="0">
                <a:solidFill>
                  <a:srgbClr val="002060"/>
                </a:solidFill>
                <a:latin typeface="Arial" panose="020B0604020202020204" pitchFamily="34" charset="0"/>
                <a:cs typeface="Arial" panose="020B0604020202020204" pitchFamily="34" charset="0"/>
              </a:rPr>
              <a:t>uite...</a:t>
            </a:r>
            <a:endParaRPr lang="ru-RU" sz="3200" b="1" dirty="0">
              <a:solidFill>
                <a:srgbClr val="002060"/>
              </a:solidFill>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flipV="1">
            <a:off x="411480" y="1478280"/>
            <a:ext cx="1737360" cy="1524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Прямоугольник 2"/>
          <p:cNvSpPr/>
          <p:nvPr/>
        </p:nvSpPr>
        <p:spPr>
          <a:xfrm>
            <a:off x="112690" y="590185"/>
            <a:ext cx="11689080" cy="4832092"/>
          </a:xfrm>
          <a:prstGeom prst="rect">
            <a:avLst/>
          </a:prstGeom>
          <a:solidFill>
            <a:schemeClr val="bg1"/>
          </a:solidFill>
        </p:spPr>
        <p:txBody>
          <a:bodyPr wrap="square">
            <a:spAutoFit/>
          </a:bodyPr>
          <a:lstStyle/>
          <a:p>
            <a:r>
              <a:rPr lang="fr-FR" sz="2800" b="1" dirty="0">
                <a:latin typeface="Arial" panose="020B0604020202020204" pitchFamily="34" charset="0"/>
                <a:cs typeface="Arial" panose="020B0604020202020204" pitchFamily="34" charset="0"/>
              </a:rPr>
              <a:t>Louis: </a:t>
            </a:r>
            <a:r>
              <a:rPr lang="fr-FR" sz="2800" dirty="0">
                <a:latin typeface="Arial" panose="020B0604020202020204" pitchFamily="34" charset="0"/>
                <a:cs typeface="Arial" panose="020B0604020202020204" pitchFamily="34" charset="0"/>
              </a:rPr>
              <a:t>Tu as raison! L’eau, c’est la vie, c’est la santé! Dans le reportage on voyait plein de gens malades! Des femmes, des enfants! On disait que la mortalité infantile autour de la mer d’Aral était l’une des plus élevée du monde! </a:t>
            </a:r>
          </a:p>
          <a:p>
            <a:r>
              <a:rPr lang="fr-FR" sz="2800" b="1" dirty="0">
                <a:latin typeface="Arial" panose="020B0604020202020204" pitchFamily="34" charset="0"/>
                <a:cs typeface="Arial" panose="020B0604020202020204" pitchFamily="34" charset="0"/>
              </a:rPr>
              <a:t>Nodira: </a:t>
            </a:r>
            <a:r>
              <a:rPr lang="fr-FR" sz="2800" dirty="0">
                <a:latin typeface="Arial" panose="020B0604020202020204" pitchFamily="34" charset="0"/>
                <a:cs typeface="Arial" panose="020B0604020202020204" pitchFamily="34" charset="0"/>
              </a:rPr>
              <a:t>Oui, c’est terrible! Et en plus, il y a des maladies respiratoires provoquées par les vents qui transportent le sable et le sel. </a:t>
            </a:r>
          </a:p>
          <a:p>
            <a:r>
              <a:rPr lang="fr-FR" sz="2800" b="1" dirty="0">
                <a:latin typeface="Arial" panose="020B0604020202020204" pitchFamily="34" charset="0"/>
                <a:cs typeface="Arial" panose="020B0604020202020204" pitchFamily="34" charset="0"/>
              </a:rPr>
              <a:t>Farkhod: </a:t>
            </a:r>
            <a:r>
              <a:rPr lang="fr-FR" sz="2800" dirty="0">
                <a:latin typeface="Arial" panose="020B0604020202020204" pitchFamily="34" charset="0"/>
                <a:cs typeface="Arial" panose="020B0604020202020204" pitchFamily="34" charset="0"/>
              </a:rPr>
              <a:t>Vous voulez des chiffres? 80% des femmes souffrent d’anémie. 70% des 2000 habitants de Moynak manifestent des maladies </a:t>
            </a:r>
            <a:r>
              <a:rPr lang="fr-FR" sz="2800" dirty="0">
                <a:latin typeface="Arial" panose="020B0604020202020204" pitchFamily="34" charset="0"/>
                <a:cs typeface="Arial" panose="020B0604020202020204" pitchFamily="34" charset="0"/>
              </a:rPr>
              <a:t>à</a:t>
            </a:r>
            <a:r>
              <a:rPr lang="fr-FR" sz="2800" dirty="0" smtClean="0">
                <a:latin typeface="Arial" panose="020B0604020202020204" pitchFamily="34" charset="0"/>
                <a:cs typeface="Arial" panose="020B0604020202020204" pitchFamily="34" charset="0"/>
              </a:rPr>
              <a:t> caractère précancéreux</a:t>
            </a:r>
            <a:r>
              <a:rPr lang="fr-FR" sz="2800" dirty="0">
                <a:latin typeface="Arial" panose="020B0604020202020204" pitchFamily="34" charset="0"/>
                <a:cs typeface="Arial" panose="020B0604020202020204" pitchFamily="34" charset="0"/>
              </a:rPr>
              <a:t>. Sans compter tous ceux qui partent parce qu’ils ne peuvent plus se nourrir! C’est une véritable catastrophe écologique! </a:t>
            </a:r>
            <a:endParaRPr lang="ru-RU" sz="4400" dirty="0">
              <a:latin typeface="Arial" panose="020B0604020202020204" pitchFamily="34" charset="0"/>
              <a:cs typeface="Arial" panose="020B0604020202020204" pitchFamily="34" charset="0"/>
            </a:endParaRPr>
          </a:p>
        </p:txBody>
      </p:sp>
      <p:cxnSp>
        <p:nvCxnSpPr>
          <p:cNvPr id="24" name="Прямая соединительная линия 23"/>
          <p:cNvCxnSpPr/>
          <p:nvPr/>
        </p:nvCxnSpPr>
        <p:spPr>
          <a:xfrm flipV="1">
            <a:off x="1854450" y="1024243"/>
            <a:ext cx="1422150" cy="557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Прямая соединительная линия 30"/>
          <p:cNvCxnSpPr/>
          <p:nvPr/>
        </p:nvCxnSpPr>
        <p:spPr>
          <a:xfrm flipV="1">
            <a:off x="7269405" y="1024243"/>
            <a:ext cx="1298620" cy="939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Прямая соединительная линия 31"/>
          <p:cNvCxnSpPr/>
          <p:nvPr/>
        </p:nvCxnSpPr>
        <p:spPr>
          <a:xfrm flipV="1">
            <a:off x="1679995" y="1463872"/>
            <a:ext cx="1307045" cy="1440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4" name="Прямая соединительная линия 33"/>
          <p:cNvCxnSpPr/>
          <p:nvPr/>
        </p:nvCxnSpPr>
        <p:spPr>
          <a:xfrm flipV="1">
            <a:off x="968920" y="1875612"/>
            <a:ext cx="2859810" cy="1088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5" name="Прямая соединительная линия 34"/>
          <p:cNvCxnSpPr/>
          <p:nvPr/>
        </p:nvCxnSpPr>
        <p:spPr>
          <a:xfrm flipV="1">
            <a:off x="5587482" y="1895950"/>
            <a:ext cx="2009583"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6" name="Прямая соединительная линия 35"/>
          <p:cNvCxnSpPr/>
          <p:nvPr/>
        </p:nvCxnSpPr>
        <p:spPr>
          <a:xfrm flipV="1">
            <a:off x="2333517" y="2753754"/>
            <a:ext cx="2008460" cy="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8" name="Прямая соединительная линия 37"/>
          <p:cNvCxnSpPr/>
          <p:nvPr/>
        </p:nvCxnSpPr>
        <p:spPr>
          <a:xfrm>
            <a:off x="7707337" y="2747755"/>
            <a:ext cx="3387383" cy="468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Прямая соединительная линия 39"/>
          <p:cNvCxnSpPr/>
          <p:nvPr/>
        </p:nvCxnSpPr>
        <p:spPr>
          <a:xfrm>
            <a:off x="269490" y="3162081"/>
            <a:ext cx="1833630" cy="783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Прямая соединительная линия 41"/>
          <p:cNvCxnSpPr/>
          <p:nvPr/>
        </p:nvCxnSpPr>
        <p:spPr>
          <a:xfrm flipV="1">
            <a:off x="6862924" y="3158727"/>
            <a:ext cx="1214276" cy="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4" name="Прямая соединительная линия 43"/>
          <p:cNvCxnSpPr/>
          <p:nvPr/>
        </p:nvCxnSpPr>
        <p:spPr>
          <a:xfrm flipV="1">
            <a:off x="8568025" y="3153216"/>
            <a:ext cx="895451" cy="551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6" name="Прямая соединительная линия 45"/>
          <p:cNvCxnSpPr/>
          <p:nvPr/>
        </p:nvCxnSpPr>
        <p:spPr>
          <a:xfrm>
            <a:off x="8817630" y="3574744"/>
            <a:ext cx="1291691" cy="800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7" name="Прямая соединительная линия 46"/>
          <p:cNvCxnSpPr/>
          <p:nvPr/>
        </p:nvCxnSpPr>
        <p:spPr>
          <a:xfrm flipV="1">
            <a:off x="269490" y="4020684"/>
            <a:ext cx="1310640" cy="551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9" name="Прямая соединительная линия 48"/>
          <p:cNvCxnSpPr/>
          <p:nvPr/>
        </p:nvCxnSpPr>
        <p:spPr>
          <a:xfrm>
            <a:off x="7707337" y="4015215"/>
            <a:ext cx="1693691" cy="546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5" name="Прямая соединительная линия 54"/>
          <p:cNvCxnSpPr/>
          <p:nvPr/>
        </p:nvCxnSpPr>
        <p:spPr>
          <a:xfrm flipV="1">
            <a:off x="2021315" y="4465320"/>
            <a:ext cx="2320662" cy="942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7" name="Прямая соединительная линия 56"/>
          <p:cNvCxnSpPr/>
          <p:nvPr/>
        </p:nvCxnSpPr>
        <p:spPr>
          <a:xfrm>
            <a:off x="3767770" y="4856366"/>
            <a:ext cx="1505270" cy="5194"/>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8" name="Picture 2" descr="Comment le gouvernement kazakh sauve la mer d'A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43973"/>
            <a:ext cx="5191783" cy="173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28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additive="base">
                                        <p:cTn id="97" dur="500" fill="hold"/>
                                        <p:tgtEl>
                                          <p:spTgt spid="57"/>
                                        </p:tgtEl>
                                        <p:attrNameLst>
                                          <p:attrName>ppt_x</p:attrName>
                                        </p:attrNameLst>
                                      </p:cBhvr>
                                      <p:tavLst>
                                        <p:tav tm="0">
                                          <p:val>
                                            <p:strVal val="#ppt_x"/>
                                          </p:val>
                                        </p:tav>
                                        <p:tav tm="100000">
                                          <p:val>
                                            <p:strVal val="#ppt_x"/>
                                          </p:val>
                                        </p:tav>
                                      </p:tavLst>
                                    </p:anim>
                                    <p:anim calcmode="lin" valueType="num">
                                      <p:cBhvr additive="base">
                                        <p:cTn id="9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Прямоугольник 2"/>
          <p:cNvSpPr/>
          <p:nvPr/>
        </p:nvSpPr>
        <p:spPr>
          <a:xfrm>
            <a:off x="45720" y="138500"/>
            <a:ext cx="12070081" cy="707886"/>
          </a:xfrm>
          <a:prstGeom prst="rect">
            <a:avLst/>
          </a:prstGeom>
          <a:solidFill>
            <a:schemeClr val="bg1"/>
          </a:solidFill>
        </p:spPr>
        <p:txBody>
          <a:bodyPr wrap="square">
            <a:spAutoFit/>
          </a:bodyPr>
          <a:lstStyle/>
          <a:p>
            <a:r>
              <a:rPr lang="fr-FR" sz="4000" dirty="0" smtClean="0">
                <a:latin typeface="Arial" panose="020B0604020202020204" pitchFamily="34" charset="0"/>
                <a:cs typeface="Arial" panose="020B0604020202020204" pitchFamily="34" charset="0"/>
              </a:rPr>
              <a:t>Faites la liste des problèmes qui cause la mer d’Aral</a:t>
            </a:r>
            <a:endParaRPr lang="ru-RU" sz="4000" dirty="0">
              <a:latin typeface="Arial" panose="020B0604020202020204" pitchFamily="34" charset="0"/>
              <a:cs typeface="Arial" panose="020B0604020202020204" pitchFamily="34" charset="0"/>
            </a:endParaRPr>
          </a:p>
        </p:txBody>
      </p:sp>
      <p:pic>
        <p:nvPicPr>
          <p:cNvPr id="5122" name="Picture 2" descr="Miracle : la mer d'Aral, que l'on pensait disparue à tout jamais, renaî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044637"/>
            <a:ext cx="9156066" cy="4806936"/>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21919" y="6049824"/>
            <a:ext cx="12070081" cy="646331"/>
          </a:xfrm>
          <a:prstGeom prst="rect">
            <a:avLst/>
          </a:prstGeom>
          <a:solidFill>
            <a:schemeClr val="bg1"/>
          </a:solidFill>
        </p:spPr>
        <p:txBody>
          <a:bodyPr wrap="square">
            <a:spAutoFit/>
          </a:bodyPr>
          <a:lstStyle/>
          <a:p>
            <a:r>
              <a:rPr lang="fr-FR" sz="3600" dirty="0" smtClean="0">
                <a:latin typeface="Arial" panose="020B0604020202020204" pitchFamily="34" charset="0"/>
                <a:cs typeface="Arial" panose="020B0604020202020204" pitchFamily="34" charset="0"/>
              </a:rPr>
              <a:t>La diminution- la disparition- la poluution- les maladies</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233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239091" y="187628"/>
            <a:ext cx="7715399" cy="646331"/>
          </a:xfrm>
          <a:prstGeom prst="rect">
            <a:avLst/>
          </a:prstGeom>
          <a:solidFill>
            <a:schemeClr val="bg1"/>
          </a:solidFill>
        </p:spPr>
        <p:txBody>
          <a:bodyPr wrap="square" rtlCol="0">
            <a:spAutoFit/>
          </a:bodyPr>
          <a:lstStyle/>
          <a:p>
            <a:pPr algn="ctr"/>
            <a:r>
              <a:rPr lang="fr-FR" sz="3600" b="1" dirty="0" smtClean="0">
                <a:solidFill>
                  <a:srgbClr val="002060"/>
                </a:solidFill>
                <a:latin typeface="Arial" panose="020B0604020202020204" pitchFamily="34" charset="0"/>
                <a:cs typeface="Arial" panose="020B0604020202020204" pitchFamily="34" charset="0"/>
              </a:rPr>
              <a:t>Le condotionnel Présent</a:t>
            </a:r>
            <a:endParaRPr lang="ru-RU" sz="3600" b="1"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2"/>
          <a:srcRect l="22943" t="38958" r="25637" b="39583"/>
          <a:stretch/>
        </p:blipFill>
        <p:spPr>
          <a:xfrm>
            <a:off x="988972" y="1737360"/>
            <a:ext cx="9938108" cy="2331720"/>
          </a:xfrm>
          <a:prstGeom prst="rect">
            <a:avLst/>
          </a:prstGeom>
        </p:spPr>
      </p:pic>
    </p:spTree>
    <p:extLst>
      <p:ext uri="{BB962C8B-B14F-4D97-AF65-F5344CB8AC3E}">
        <p14:creationId xmlns:p14="http://schemas.microsoft.com/office/powerpoint/2010/main" val="266271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1654" t="28125" r="27277" b="15417"/>
          <a:stretch/>
        </p:blipFill>
        <p:spPr>
          <a:xfrm>
            <a:off x="960120" y="518159"/>
            <a:ext cx="10134600" cy="6299259"/>
          </a:xfrm>
          <a:prstGeom prst="rect">
            <a:avLst/>
          </a:prstGeom>
        </p:spPr>
      </p:pic>
    </p:spTree>
    <p:extLst>
      <p:ext uri="{BB962C8B-B14F-4D97-AF65-F5344CB8AC3E}">
        <p14:creationId xmlns:p14="http://schemas.microsoft.com/office/powerpoint/2010/main" val="4027191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8960" t="28958" r="23763" b="7292"/>
          <a:stretch/>
        </p:blipFill>
        <p:spPr>
          <a:xfrm>
            <a:off x="853440" y="487679"/>
            <a:ext cx="10180320" cy="6370507"/>
          </a:xfrm>
          <a:prstGeom prst="rect">
            <a:avLst/>
          </a:prstGeom>
        </p:spPr>
      </p:pic>
      <p:cxnSp>
        <p:nvCxnSpPr>
          <p:cNvPr id="5" name="Прямая со стрелкой 4"/>
          <p:cNvCxnSpPr/>
          <p:nvPr/>
        </p:nvCxnSpPr>
        <p:spPr>
          <a:xfrm>
            <a:off x="7040880" y="2865120"/>
            <a:ext cx="0" cy="80772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71819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1089</TotalTime>
  <Words>325</Words>
  <Application>Microsoft Office PowerPoint</Application>
  <PresentationFormat>Широкоэкранный</PresentationFormat>
  <Paragraphs>30</Paragraphs>
  <Slides>14</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kamron</cp:lastModifiedBy>
  <cp:revision>118</cp:revision>
  <dcterms:created xsi:type="dcterms:W3CDTF">2020-09-27T12:11:07Z</dcterms:created>
  <dcterms:modified xsi:type="dcterms:W3CDTF">2021-01-13T06:34:30Z</dcterms:modified>
</cp:coreProperties>
</file>