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29" r:id="rId2"/>
    <p:sldId id="333" r:id="rId3"/>
    <p:sldId id="261" r:id="rId4"/>
    <p:sldId id="278" r:id="rId5"/>
    <p:sldId id="313" r:id="rId6"/>
    <p:sldId id="334" r:id="rId7"/>
    <p:sldId id="335" r:id="rId8"/>
    <p:sldId id="336" r:id="rId9"/>
    <p:sldId id="337" r:id="rId10"/>
    <p:sldId id="338" r:id="rId11"/>
    <p:sldId id="339" r:id="rId12"/>
    <p:sldId id="340" r:id="rId13"/>
    <p:sldId id="273" r:id="rId14"/>
    <p:sldId id="270"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3D68"/>
    <a:srgbClr val="EB45B4"/>
    <a:srgbClr val="02BE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E171933-4619-4E11-9A3F-F7608DF75F80}" styleName="Средний стиль 1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77" autoAdjust="0"/>
    <p:restoredTop sz="85836" autoAdjust="0"/>
  </p:normalViewPr>
  <p:slideViewPr>
    <p:cSldViewPr snapToGrid="0">
      <p:cViewPr varScale="1">
        <p:scale>
          <a:sx n="63" d="100"/>
          <a:sy n="63" d="100"/>
        </p:scale>
        <p:origin x="1332" y="72"/>
      </p:cViewPr>
      <p:guideLst>
        <p:guide orient="horz" pos="2160"/>
        <p:guide pos="3840"/>
      </p:guideLst>
    </p:cSldViewPr>
  </p:slideViewPr>
  <p:outlineViewPr>
    <p:cViewPr>
      <p:scale>
        <a:sx n="33" d="100"/>
        <a:sy n="33" d="100"/>
      </p:scale>
      <p:origin x="6"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F1EB4A-7CAA-48DF-AE27-60C412795D77}" type="datetimeFigureOut">
              <a:rPr lang="ru-RU" smtClean="0"/>
              <a:t>13.01.2021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00BBF-5946-4209-978B-0B8435A71D8A}" type="slidenum">
              <a:rPr lang="ru-RU" smtClean="0"/>
              <a:t>‹#›</a:t>
            </a:fld>
            <a:endParaRPr lang="ru-RU"/>
          </a:p>
        </p:txBody>
      </p:sp>
    </p:spTree>
    <p:extLst>
      <p:ext uri="{BB962C8B-B14F-4D97-AF65-F5344CB8AC3E}">
        <p14:creationId xmlns:p14="http://schemas.microsoft.com/office/powerpoint/2010/main" val="2314097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2</a:t>
            </a:fld>
            <a:endParaRPr lang="ru-RU"/>
          </a:p>
        </p:txBody>
      </p:sp>
    </p:spTree>
    <p:extLst>
      <p:ext uri="{BB962C8B-B14F-4D97-AF65-F5344CB8AC3E}">
        <p14:creationId xmlns:p14="http://schemas.microsoft.com/office/powerpoint/2010/main" val="1600008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3</a:t>
            </a:fld>
            <a:endParaRPr lang="ru-RU"/>
          </a:p>
        </p:txBody>
      </p:sp>
    </p:spTree>
    <p:extLst>
      <p:ext uri="{BB962C8B-B14F-4D97-AF65-F5344CB8AC3E}">
        <p14:creationId xmlns:p14="http://schemas.microsoft.com/office/powerpoint/2010/main" val="201358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962690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319240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791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705456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504072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836481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F9F6427-7211-444C-B0E9-9D7623CC965E}" type="datetimeFigureOut">
              <a:rPr lang="ru-RU" smtClean="0"/>
              <a:t>13.01.2021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047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F9F6427-7211-444C-B0E9-9D7623CC965E}" type="datetimeFigureOut">
              <a:rPr lang="ru-RU" smtClean="0"/>
              <a:t>13.01.2021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6183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F9F6427-7211-444C-B0E9-9D7623CC965E}" type="datetimeFigureOut">
              <a:rPr lang="ru-RU" smtClean="0"/>
              <a:t>13.01.2021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098312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9F6427-7211-444C-B0E9-9D7623CC965E}" type="datetimeFigureOut">
              <a:rPr lang="ru-RU" smtClean="0"/>
              <a:t>13.01.2021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78390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13.01.2021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845766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13.01.2021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264941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F6427-7211-444C-B0E9-9D7623CC965E}" type="datetimeFigureOut">
              <a:rPr lang="ru-RU" smtClean="0"/>
              <a:t>13.01.2021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43924-36BD-44A4-B824-EB87702FAEEB}" type="slidenum">
              <a:rPr lang="ru-RU" smtClean="0"/>
              <a:t>‹#›</a:t>
            </a:fld>
            <a:endParaRPr lang="ru-RU"/>
          </a:p>
        </p:txBody>
      </p:sp>
    </p:spTree>
    <p:extLst>
      <p:ext uri="{BB962C8B-B14F-4D97-AF65-F5344CB8AC3E}">
        <p14:creationId xmlns:p14="http://schemas.microsoft.com/office/powerpoint/2010/main" val="1140047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gif"/></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19069"/>
            <a:ext cx="12173957" cy="166370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854665" y="1929571"/>
            <a:ext cx="10285775" cy="1876473"/>
          </a:xfrm>
          <a:prstGeom prst="rect">
            <a:avLst/>
          </a:prstGeom>
        </p:spPr>
        <p:txBody>
          <a:bodyPr vert="horz" wrap="square" lIns="0" tIns="29525" rIns="0" bIns="0" rtlCol="0">
            <a:spAutoFit/>
          </a:bodyPr>
          <a:lstStyle/>
          <a:p>
            <a:pPr marL="38918" algn="ctr">
              <a:spcBef>
                <a:spcPts val="233"/>
              </a:spcBef>
            </a:pPr>
            <a:r>
              <a:rPr lang="en-US" sz="6000" b="1" dirty="0" err="1" smtClean="0">
                <a:solidFill>
                  <a:srgbClr val="2365C7"/>
                </a:solidFill>
                <a:latin typeface="Arial" panose="020B0604020202020204" pitchFamily="34" charset="0"/>
                <a:cs typeface="Arial" panose="020B0604020202020204" pitchFamily="34" charset="0"/>
              </a:rPr>
              <a:t>Thème</a:t>
            </a:r>
            <a:r>
              <a:rPr lang="en-US" sz="6000" b="1" dirty="0" smtClean="0">
                <a:solidFill>
                  <a:srgbClr val="2365C7"/>
                </a:solidFill>
                <a:latin typeface="Arial" panose="020B0604020202020204" pitchFamily="34" charset="0"/>
                <a:cs typeface="Arial" panose="020B0604020202020204" pitchFamily="34" charset="0"/>
              </a:rPr>
              <a:t>: </a:t>
            </a:r>
            <a:r>
              <a:rPr lang="fr-FR" sz="6000" b="1" dirty="0" smtClean="0">
                <a:solidFill>
                  <a:srgbClr val="002060"/>
                </a:solidFill>
                <a:latin typeface="Arial" panose="020B0604020202020204" pitchFamily="34" charset="0"/>
                <a:cs typeface="Arial" panose="020B0604020202020204" pitchFamily="34" charset="0"/>
              </a:rPr>
              <a:t>L’eau c’est la vie: la mer d’Aral</a:t>
            </a:r>
            <a:endParaRPr lang="en-US" sz="6000" b="1" dirty="0">
              <a:solidFill>
                <a:srgbClr val="002060"/>
              </a:solidFill>
              <a:latin typeface="Arial" panose="020B0604020202020204" pitchFamily="34" charset="0"/>
              <a:cs typeface="Arial" panose="020B0604020202020204" pitchFamily="34" charset="0"/>
            </a:endParaRPr>
          </a:p>
        </p:txBody>
      </p:sp>
      <p:sp>
        <p:nvSpPr>
          <p:cNvPr id="16" name="object 5">
            <a:extLst>
              <a:ext uri="{FF2B5EF4-FFF2-40B4-BE49-F238E27FC236}">
                <a16:creationId xmlns:a16="http://schemas.microsoft.com/office/drawing/2014/main" id="{A8BAE388-D6D2-40E9-8208-E39C1E0E7029}"/>
              </a:ext>
            </a:extLst>
          </p:cNvPr>
          <p:cNvSpPr/>
          <p:nvPr/>
        </p:nvSpPr>
        <p:spPr>
          <a:xfrm>
            <a:off x="284888" y="1865334"/>
            <a:ext cx="569777" cy="2096032"/>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lang="ru-RU" sz="2396" dirty="0" smtClean="0"/>
          </a:p>
          <a:p>
            <a:endParaRPr lang="ru-RU" sz="2396" dirty="0"/>
          </a:p>
          <a:p>
            <a:endParaRPr lang="ru-RU" sz="2396" dirty="0" smtClean="0"/>
          </a:p>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9949173" y="133765"/>
            <a:ext cx="1705799"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9949173" y="163244"/>
            <a:ext cx="1705796"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9981435" y="459773"/>
            <a:ext cx="1641271" cy="526322"/>
          </a:xfrm>
          <a:prstGeom prst="rect">
            <a:avLst/>
          </a:prstGeom>
        </p:spPr>
        <p:txBody>
          <a:bodyPr vert="horz" wrap="square" lIns="0" tIns="33552" rIns="0" bIns="0" rtlCol="0">
            <a:spAutoFit/>
          </a:bodyPr>
          <a:lstStyle/>
          <a:p>
            <a:pPr algn="ctr">
              <a:spcBef>
                <a:spcPts val="265"/>
              </a:spcBef>
            </a:pPr>
            <a:r>
              <a:rPr lang="en-US" sz="3200" b="1" spc="21" dirty="0" smtClean="0">
                <a:solidFill>
                  <a:srgbClr val="FEFEFE"/>
                </a:solidFill>
                <a:latin typeface="Arial" panose="020B0604020202020204" pitchFamily="34" charset="0"/>
                <a:cs typeface="Arial" panose="020B0604020202020204" pitchFamily="34" charset="0"/>
              </a:rPr>
              <a:t>8-classe</a:t>
            </a:r>
          </a:p>
        </p:txBody>
      </p:sp>
      <p:sp>
        <p:nvSpPr>
          <p:cNvPr id="31" name="object 2">
            <a:extLst>
              <a:ext uri="{FF2B5EF4-FFF2-40B4-BE49-F238E27FC236}">
                <a16:creationId xmlns:a16="http://schemas.microsoft.com/office/drawing/2014/main" id="{E8C26469-BDF9-400E-A3A8-3B2271BBD373}"/>
              </a:ext>
            </a:extLst>
          </p:cNvPr>
          <p:cNvSpPr txBox="1">
            <a:spLocks/>
          </p:cNvSpPr>
          <p:nvPr/>
        </p:nvSpPr>
        <p:spPr>
          <a:xfrm>
            <a:off x="2057402" y="294651"/>
            <a:ext cx="6170227" cy="954543"/>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6000" kern="0" spc="-519" dirty="0" smtClean="0">
                <a:solidFill>
                  <a:sysClr val="window" lastClr="FFFFFF"/>
                </a:solidFill>
              </a:rPr>
              <a:t>        FRANÇAIS</a:t>
            </a:r>
            <a:endParaRPr lang="en-US" sz="6600" kern="0" spc="11" dirty="0">
              <a:solidFill>
                <a:sysClr val="window" lastClr="FFFFFF"/>
              </a:solidFill>
            </a:endParaRPr>
          </a:p>
        </p:txBody>
      </p:sp>
      <p:sp>
        <p:nvSpPr>
          <p:cNvPr id="2" name="AutoShape 2" descr="ONG Sauvons La Nature - Community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4" descr="Sauvons la nature - Home | Faceboo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2" name="Picture 2" descr="Miracle : la mer d'Aral, que l'on pensait disparue à tout jamais, renaî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9295" y="3694873"/>
            <a:ext cx="5559425" cy="2918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3364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pic>
        <p:nvPicPr>
          <p:cNvPr id="2" name="Рисунок 1"/>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Lst>
          </a:blip>
          <a:srcRect l="20132" t="28750" r="25988" b="21458"/>
          <a:stretch/>
        </p:blipFill>
        <p:spPr>
          <a:xfrm>
            <a:off x="914399" y="960120"/>
            <a:ext cx="10676927" cy="5547360"/>
          </a:xfrm>
          <a:prstGeom prst="rect">
            <a:avLst/>
          </a:prstGeom>
        </p:spPr>
      </p:pic>
    </p:spTree>
    <p:extLst>
      <p:ext uri="{BB962C8B-B14F-4D97-AF65-F5344CB8AC3E}">
        <p14:creationId xmlns:p14="http://schemas.microsoft.com/office/powerpoint/2010/main" val="37649766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pic>
        <p:nvPicPr>
          <p:cNvPr id="2" name="Рисунок 1"/>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Lst>
          </a:blip>
          <a:srcRect l="21654" t="28125" r="25520" b="10208"/>
          <a:stretch/>
        </p:blipFill>
        <p:spPr>
          <a:xfrm>
            <a:off x="1203960" y="496533"/>
            <a:ext cx="9692640" cy="6361467"/>
          </a:xfrm>
          <a:prstGeom prst="rect">
            <a:avLst/>
          </a:prstGeom>
        </p:spPr>
      </p:pic>
    </p:spTree>
    <p:extLst>
      <p:ext uri="{BB962C8B-B14F-4D97-AF65-F5344CB8AC3E}">
        <p14:creationId xmlns:p14="http://schemas.microsoft.com/office/powerpoint/2010/main" val="27997470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pic>
        <p:nvPicPr>
          <p:cNvPr id="3" name="Рисунок 2"/>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Lst>
          </a:blip>
          <a:srcRect l="20952" t="28542" r="34187" b="12083"/>
          <a:stretch/>
        </p:blipFill>
        <p:spPr>
          <a:xfrm>
            <a:off x="1600200" y="502919"/>
            <a:ext cx="8275320" cy="6157875"/>
          </a:xfrm>
          <a:prstGeom prst="rect">
            <a:avLst/>
          </a:prstGeom>
        </p:spPr>
      </p:pic>
    </p:spTree>
    <p:extLst>
      <p:ext uri="{BB962C8B-B14F-4D97-AF65-F5344CB8AC3E}">
        <p14:creationId xmlns:p14="http://schemas.microsoft.com/office/powerpoint/2010/main" val="34999074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4">
            <a:extLst>
              <a:ext uri="{FF2B5EF4-FFF2-40B4-BE49-F238E27FC236}">
                <a16:creationId xmlns:a16="http://schemas.microsoft.com/office/drawing/2014/main" id="{96789AA7-9596-4F83-89FD-AEC28EE179F1}"/>
              </a:ext>
            </a:extLst>
          </p:cNvPr>
          <p:cNvSpPr txBox="1"/>
          <p:nvPr/>
        </p:nvSpPr>
        <p:spPr>
          <a:xfrm>
            <a:off x="674184" y="1636149"/>
            <a:ext cx="10816775" cy="2107305"/>
          </a:xfrm>
          <a:prstGeom prst="rect">
            <a:avLst/>
          </a:prstGeom>
        </p:spPr>
        <p:txBody>
          <a:bodyPr vert="horz" wrap="square" lIns="0" tIns="29525" rIns="0" bIns="0"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fr-FR" sz="4500" b="1" dirty="0" smtClean="0">
                <a:solidFill>
                  <a:srgbClr val="002060"/>
                </a:solidFill>
                <a:latin typeface="Arial" panose="020B0604020202020204" pitchFamily="34" charset="0"/>
                <a:cs typeface="Arial" panose="020B0604020202020204" pitchFamily="34" charset="0"/>
              </a:rPr>
              <a:t>Faites l’exercice </a:t>
            </a:r>
            <a:r>
              <a:rPr lang="fr-FR" sz="4500" b="1" dirty="0" smtClean="0">
                <a:solidFill>
                  <a:srgbClr val="002060"/>
                </a:solidFill>
                <a:latin typeface="Arial" panose="020B0604020202020204" pitchFamily="34" charset="0"/>
                <a:cs typeface="Arial" panose="020B0604020202020204" pitchFamily="34" charset="0"/>
              </a:rPr>
              <a:t>2 </a:t>
            </a:r>
            <a:r>
              <a:rPr lang="fr-FR" sz="4500" b="1" dirty="0" smtClean="0">
                <a:solidFill>
                  <a:srgbClr val="002060"/>
                </a:solidFill>
                <a:latin typeface="Arial" panose="020B0604020202020204" pitchFamily="34" charset="0"/>
                <a:cs typeface="Arial" panose="020B0604020202020204" pitchFamily="34" charset="0"/>
              </a:rPr>
              <a:t>à la page </a:t>
            </a:r>
            <a:r>
              <a:rPr lang="fr-FR" sz="4500" b="1" dirty="0" smtClean="0">
                <a:solidFill>
                  <a:srgbClr val="002060"/>
                </a:solidFill>
                <a:latin typeface="Arial" panose="020B0604020202020204" pitchFamily="34" charset="0"/>
                <a:cs typeface="Arial" panose="020B0604020202020204" pitchFamily="34" charset="0"/>
              </a:rPr>
              <a:t>90</a:t>
            </a:r>
            <a:r>
              <a:rPr lang="fr-FR" sz="4500" b="1" dirty="0" smtClean="0">
                <a:solidFill>
                  <a:srgbClr val="002060"/>
                </a:solidFill>
                <a:latin typeface="Arial" panose="020B0604020202020204" pitchFamily="34" charset="0"/>
                <a:cs typeface="Arial" panose="020B0604020202020204" pitchFamily="34" charset="0"/>
              </a:rPr>
              <a:t>.</a:t>
            </a:r>
            <a:endParaRPr lang="fr-FR" sz="4500" b="1" dirty="0" smtClean="0">
              <a:solidFill>
                <a:srgbClr val="002060"/>
              </a:solidFill>
              <a:latin typeface="Arial" panose="020B0604020202020204" pitchFamily="34" charset="0"/>
              <a:cs typeface="Arial" panose="020B0604020202020204" pitchFamily="34" charset="0"/>
            </a:endParaRPr>
          </a:p>
          <a:p>
            <a:pPr algn="just"/>
            <a:r>
              <a:rPr lang="fr-FR" sz="4500" b="1" dirty="0" smtClean="0">
                <a:solidFill>
                  <a:srgbClr val="002060"/>
                </a:solidFill>
                <a:latin typeface="Arial" panose="020B0604020202020204" pitchFamily="34" charset="0"/>
                <a:cs typeface="Arial" panose="020B0604020202020204" pitchFamily="34" charset="0"/>
              </a:rPr>
              <a:t>Il faut </a:t>
            </a:r>
            <a:r>
              <a:rPr lang="fr-FR" sz="4500" b="1" dirty="0" smtClean="0">
                <a:solidFill>
                  <a:srgbClr val="002060"/>
                </a:solidFill>
                <a:latin typeface="Arial" panose="020B0604020202020204" pitchFamily="34" charset="0"/>
                <a:cs typeface="Arial" panose="020B0604020202020204" pitchFamily="34" charset="0"/>
              </a:rPr>
              <a:t>conjuguer les verbes au conditionnel présent</a:t>
            </a:r>
            <a:endParaRPr lang="ru-RU" sz="4500" b="1" dirty="0">
              <a:solidFill>
                <a:srgbClr val="002060"/>
              </a:solidFill>
              <a:latin typeface="Arial" panose="020B0604020202020204" pitchFamily="34" charset="0"/>
              <a:cs typeface="Arial" panose="020B0604020202020204" pitchFamily="34" charset="0"/>
            </a:endParaRP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140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3797" y="3041542"/>
            <a:ext cx="2646759" cy="32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4656909" y="193049"/>
            <a:ext cx="3249385" cy="1015663"/>
          </a:xfrm>
          <a:prstGeom prst="rect">
            <a:avLst/>
          </a:prstGeom>
          <a:noFill/>
        </p:spPr>
        <p:txBody>
          <a:bodyPr wrap="square" rtlCol="0">
            <a:spAutoFit/>
          </a:bodyPr>
          <a:lstStyle/>
          <a:p>
            <a:r>
              <a:rPr lang="fr-FR" sz="6000" b="1" dirty="0" smtClean="0">
                <a:solidFill>
                  <a:schemeClr val="bg1"/>
                </a:solidFill>
                <a:latin typeface="Arial" panose="020B0604020202020204" pitchFamily="34" charset="0"/>
                <a:cs typeface="Arial" panose="020B0604020202020204" pitchFamily="34" charset="0"/>
              </a:rPr>
              <a:t>DEVOIR</a:t>
            </a:r>
            <a:endParaRPr lang="ru-RU"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80463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3"/>
          <p:cNvSpPr>
            <a:spLocks noGrp="1"/>
          </p:cNvSpPr>
          <p:nvPr>
            <p:ph type="title"/>
          </p:nvPr>
        </p:nvSpPr>
        <p:spPr/>
        <p:txBody>
          <a:bodyPr/>
          <a:lstStyle/>
          <a:p>
            <a:endParaRPr lang="ru-RU" dirty="0"/>
          </a:p>
        </p:txBody>
      </p:sp>
      <p:sp>
        <p:nvSpPr>
          <p:cNvPr id="15" name="Текст 14"/>
          <p:cNvSpPr>
            <a:spLocks noGrp="1"/>
          </p:cNvSpPr>
          <p:nvPr>
            <p:ph type="body" idx="1"/>
          </p:nvPr>
        </p:nvSpPr>
        <p:spPr/>
        <p:txBody>
          <a:bodyPr/>
          <a:lstStyle/>
          <a:p>
            <a:endParaRPr lang="ru-RU"/>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52580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764" y="248989"/>
            <a:ext cx="4999831" cy="707886"/>
          </a:xfrm>
          <a:prstGeom prst="rect">
            <a:avLst/>
          </a:prstGeom>
          <a:solidFill>
            <a:schemeClr val="bg1"/>
          </a:solidFill>
        </p:spPr>
        <p:txBody>
          <a:bodyPr wrap="square" rtlCol="0">
            <a:spAutoFit/>
          </a:bodyPr>
          <a:lstStyle/>
          <a:p>
            <a:pPr algn="ctr"/>
            <a:r>
              <a:rPr lang="fr-FR" sz="4000" b="1" dirty="0" smtClean="0">
                <a:solidFill>
                  <a:srgbClr val="002060"/>
                </a:solidFill>
                <a:latin typeface="Arial" panose="020B0604020202020204" pitchFamily="34" charset="0"/>
                <a:cs typeface="Arial" panose="020B0604020202020204" pitchFamily="34" charset="0"/>
              </a:rPr>
              <a:t>        Aujourd’hui... </a:t>
            </a:r>
            <a:endParaRPr lang="ru-RU" sz="4000" b="1" dirty="0">
              <a:solidFill>
                <a:srgbClr val="002060"/>
              </a:solidFill>
              <a:latin typeface="Arial" panose="020B0604020202020204" pitchFamily="34" charset="0"/>
              <a:cs typeface="Arial" panose="020B0604020202020204" pitchFamily="34" charset="0"/>
            </a:endParaRPr>
          </a:p>
        </p:txBody>
      </p:sp>
      <p:sp>
        <p:nvSpPr>
          <p:cNvPr id="5" name="Прямоугольник 4"/>
          <p:cNvSpPr/>
          <p:nvPr/>
        </p:nvSpPr>
        <p:spPr>
          <a:xfrm>
            <a:off x="5075859" y="248989"/>
            <a:ext cx="3813208" cy="707886"/>
          </a:xfrm>
          <a:prstGeom prst="rect">
            <a:avLst/>
          </a:prstGeom>
          <a:solidFill>
            <a:schemeClr val="bg1"/>
          </a:solidFill>
        </p:spPr>
        <p:txBody>
          <a:bodyPr wrap="square">
            <a:spAutoFit/>
          </a:bodyPr>
          <a:lstStyle/>
          <a:p>
            <a:r>
              <a:rPr lang="fr-FR" sz="4000" b="1" dirty="0" smtClean="0">
                <a:solidFill>
                  <a:srgbClr val="002060"/>
                </a:solidFill>
                <a:latin typeface="Arial" panose="020B0604020202020204" pitchFamily="34" charset="0"/>
                <a:cs typeface="Arial" panose="020B0604020202020204" pitchFamily="34" charset="0"/>
              </a:rPr>
              <a:t>   avec vous...</a:t>
            </a:r>
          </a:p>
        </p:txBody>
      </p:sp>
      <p:sp>
        <p:nvSpPr>
          <p:cNvPr id="9" name="Google Shape;956;p38"/>
          <p:cNvSpPr/>
          <p:nvPr/>
        </p:nvSpPr>
        <p:spPr>
          <a:xfrm rot="17495056">
            <a:off x="209285" y="135811"/>
            <a:ext cx="523028" cy="844945"/>
          </a:xfrm>
          <a:custGeom>
            <a:avLst/>
            <a:gdLst/>
            <a:ahLst/>
            <a:cxnLst/>
            <a:rect l="l" t="t" r="r" b="b"/>
            <a:pathLst>
              <a:path w="17958" h="17909" extrusionOk="0">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3699151" y="1029911"/>
            <a:ext cx="3894527" cy="1169551"/>
          </a:xfrm>
          <a:prstGeom prst="rect">
            <a:avLst/>
          </a:prstGeom>
          <a:noFill/>
        </p:spPr>
        <p:txBody>
          <a:bodyPr wrap="square" rtlCol="0">
            <a:spAutoFit/>
          </a:bodyPr>
          <a:lstStyle/>
          <a:p>
            <a:r>
              <a:rPr lang="fr-FR" sz="3500" b="1" i="1" dirty="0">
                <a:solidFill>
                  <a:srgbClr val="F33D68"/>
                </a:solidFill>
                <a:latin typeface="Arial" panose="020B0604020202020204" pitchFamily="34" charset="0"/>
                <a:cs typeface="Arial" panose="020B0604020202020204" pitchFamily="34" charset="0"/>
              </a:rPr>
              <a:t>v</a:t>
            </a:r>
            <a:r>
              <a:rPr lang="fr-FR" sz="3500" b="1" i="1" dirty="0" smtClean="0">
                <a:solidFill>
                  <a:srgbClr val="F33D68"/>
                </a:solidFill>
                <a:latin typeface="Arial" panose="020B0604020202020204" pitchFamily="34" charset="0"/>
                <a:cs typeface="Arial" panose="020B0604020202020204" pitchFamily="34" charset="0"/>
              </a:rPr>
              <a:t>érifier</a:t>
            </a:r>
            <a:r>
              <a:rPr lang="fr-FR" sz="3500" b="1" dirty="0" smtClean="0">
                <a:solidFill>
                  <a:srgbClr val="F33D68"/>
                </a:solidFill>
                <a:latin typeface="Arial" panose="020B0604020202020204" pitchFamily="34" charset="0"/>
                <a:cs typeface="Arial" panose="020B0604020202020204" pitchFamily="34" charset="0"/>
              </a:rPr>
              <a:t> vos devoirs </a:t>
            </a:r>
            <a:endParaRPr lang="ru-RU" sz="3500" dirty="0">
              <a:solidFill>
                <a:srgbClr val="F33D68"/>
              </a:solidFill>
            </a:endParaRPr>
          </a:p>
        </p:txBody>
      </p:sp>
      <p:sp>
        <p:nvSpPr>
          <p:cNvPr id="10" name="TextBox 9"/>
          <p:cNvSpPr txBox="1"/>
          <p:nvPr/>
        </p:nvSpPr>
        <p:spPr>
          <a:xfrm>
            <a:off x="6385476" y="2093138"/>
            <a:ext cx="5806524" cy="1200329"/>
          </a:xfrm>
          <a:prstGeom prst="rect">
            <a:avLst/>
          </a:prstGeom>
          <a:noFill/>
        </p:spPr>
        <p:txBody>
          <a:bodyPr wrap="square" rtlCol="0">
            <a:spAutoFit/>
          </a:bodyPr>
          <a:lstStyle/>
          <a:p>
            <a:r>
              <a:rPr lang="fr-FR" sz="3600" b="1" dirty="0">
                <a:solidFill>
                  <a:srgbClr val="F33D68"/>
                </a:solidFill>
                <a:latin typeface="Arial" panose="020B0604020202020204" pitchFamily="34" charset="0"/>
                <a:cs typeface="Arial" panose="020B0604020202020204" pitchFamily="34" charset="0"/>
              </a:rPr>
              <a:t>p</a:t>
            </a:r>
            <a:r>
              <a:rPr lang="fr-FR" sz="3600" b="1" dirty="0" smtClean="0">
                <a:solidFill>
                  <a:srgbClr val="F33D68"/>
                </a:solidFill>
                <a:latin typeface="Arial" panose="020B0604020202020204" pitchFamily="34" charset="0"/>
                <a:cs typeface="Arial" panose="020B0604020202020204" pitchFamily="34" charset="0"/>
              </a:rPr>
              <a:t>arler de </a:t>
            </a:r>
            <a:r>
              <a:rPr lang="fr-FR" sz="3600" b="1" dirty="0" smtClean="0">
                <a:solidFill>
                  <a:srgbClr val="F33D68"/>
                </a:solidFill>
                <a:latin typeface="Arial" panose="020B0604020202020204" pitchFamily="34" charset="0"/>
                <a:cs typeface="Arial" panose="020B0604020202020204" pitchFamily="34" charset="0"/>
              </a:rPr>
              <a:t>l’eau et son importance</a:t>
            </a:r>
            <a:endParaRPr lang="ru-RU" sz="3600" dirty="0">
              <a:solidFill>
                <a:srgbClr val="F33D68"/>
              </a:solidFill>
            </a:endParaRPr>
          </a:p>
        </p:txBody>
      </p:sp>
      <p:cxnSp>
        <p:nvCxnSpPr>
          <p:cNvPr id="8" name="Прямая со стрелкой 7"/>
          <p:cNvCxnSpPr/>
          <p:nvPr/>
        </p:nvCxnSpPr>
        <p:spPr>
          <a:xfrm>
            <a:off x="6605876" y="1570956"/>
            <a:ext cx="1330037" cy="1385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H="1" flipV="1">
            <a:off x="4947557" y="2848031"/>
            <a:ext cx="1329519" cy="823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110764" y="3293467"/>
            <a:ext cx="4369796" cy="954107"/>
          </a:xfrm>
          <a:prstGeom prst="rect">
            <a:avLst/>
          </a:prstGeom>
        </p:spPr>
        <p:txBody>
          <a:bodyPr wrap="square">
            <a:spAutoFit/>
          </a:bodyPr>
          <a:lstStyle/>
          <a:p>
            <a:r>
              <a:rPr lang="fr-FR" sz="2800" b="1" dirty="0">
                <a:solidFill>
                  <a:srgbClr val="F33D68"/>
                </a:solidFill>
                <a:latin typeface="Arial" panose="020B0604020202020204" pitchFamily="34" charset="0"/>
                <a:cs typeface="Arial" panose="020B0604020202020204" pitchFamily="34" charset="0"/>
              </a:rPr>
              <a:t>a</a:t>
            </a:r>
            <a:r>
              <a:rPr lang="fr-FR" sz="2800" b="1" dirty="0" smtClean="0">
                <a:solidFill>
                  <a:srgbClr val="F33D68"/>
                </a:solidFill>
                <a:latin typeface="Arial" panose="020B0604020202020204" pitchFamily="34" charset="0"/>
                <a:cs typeface="Arial" panose="020B0604020202020204" pitchFamily="34" charset="0"/>
              </a:rPr>
              <a:t>pprendre l’emploi de </a:t>
            </a:r>
            <a:r>
              <a:rPr lang="fr-FR" sz="2800" b="1" dirty="0" smtClean="0">
                <a:solidFill>
                  <a:srgbClr val="F33D68"/>
                </a:solidFill>
                <a:latin typeface="Arial" panose="020B0604020202020204" pitchFamily="34" charset="0"/>
                <a:cs typeface="Arial" panose="020B0604020202020204" pitchFamily="34" charset="0"/>
              </a:rPr>
              <a:t>Conditionnel Présent</a:t>
            </a:r>
            <a:endParaRPr lang="ru-RU" sz="2800" b="1" dirty="0">
              <a:solidFill>
                <a:srgbClr val="F33D68"/>
              </a:solidFill>
            </a:endParaRPr>
          </a:p>
        </p:txBody>
      </p:sp>
      <p:pic>
        <p:nvPicPr>
          <p:cNvPr id="12" name="Picture 4" descr="FEMMES ACTIVES ET FOYER - Union Nationale : Les devoirs à la maison... sans  s'énerver!">
            <a:extLst>
              <a:ext uri="{FF2B5EF4-FFF2-40B4-BE49-F238E27FC236}">
                <a16:creationId xmlns:a16="http://schemas.microsoft.com/office/drawing/2014/main" id="{876D283A-756B-46E0-9591-CBD8479B7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9067" y="248989"/>
            <a:ext cx="2059735" cy="1906151"/>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Прямая со стрелкой 13"/>
          <p:cNvCxnSpPr/>
          <p:nvPr/>
        </p:nvCxnSpPr>
        <p:spPr>
          <a:xfrm flipV="1">
            <a:off x="4947557" y="4025547"/>
            <a:ext cx="1140463" cy="832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flipH="1" flipV="1">
            <a:off x="4864547" y="5840705"/>
            <a:ext cx="1306482" cy="1382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385476" y="5562145"/>
            <a:ext cx="5535589" cy="584775"/>
          </a:xfrm>
          <a:prstGeom prst="rect">
            <a:avLst/>
          </a:prstGeom>
          <a:noFill/>
        </p:spPr>
        <p:txBody>
          <a:bodyPr wrap="square" rtlCol="0">
            <a:spAutoFit/>
          </a:bodyPr>
          <a:lstStyle/>
          <a:p>
            <a:r>
              <a:rPr lang="fr-FR" sz="3200" b="1" dirty="0" smtClean="0">
                <a:solidFill>
                  <a:srgbClr val="F33D68"/>
                </a:solidFill>
                <a:latin typeface="Arial" panose="020B0604020202020204" pitchFamily="34" charset="0"/>
                <a:cs typeface="Arial" panose="020B0604020202020204" pitchFamily="34" charset="0"/>
              </a:rPr>
              <a:t>La mer d’Aral</a:t>
            </a:r>
            <a:endParaRPr lang="ru-RU" sz="3200" dirty="0">
              <a:solidFill>
                <a:srgbClr val="F33D68"/>
              </a:solidFill>
            </a:endParaRPr>
          </a:p>
        </p:txBody>
      </p:sp>
      <p:pic>
        <p:nvPicPr>
          <p:cNvPr id="2050" name="Picture 2" descr="Auguste Rodin (1840-1917) | Main droite n. 27, petit modèle | 2000s,  Sculptures, Statues &amp; Figures | Christie'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697" t="15999" r="23727" b="23728"/>
          <a:stretch/>
        </p:blipFill>
        <p:spPr bwMode="auto">
          <a:xfrm>
            <a:off x="6537876" y="-11283043"/>
            <a:ext cx="2241261" cy="306977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er d'Aral — Wikipédi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2771" y="4247574"/>
            <a:ext cx="3192839" cy="24764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Journée mondiale de l'ea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2772" y="1269648"/>
            <a:ext cx="3192839" cy="180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930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82240" y="243060"/>
            <a:ext cx="6842760" cy="646331"/>
          </a:xfrm>
          <a:prstGeom prst="rect">
            <a:avLst/>
          </a:prstGeom>
          <a:solidFill>
            <a:schemeClr val="bg1"/>
          </a:solidFill>
        </p:spPr>
        <p:txBody>
          <a:bodyPr wrap="square">
            <a:spAutoFit/>
          </a:bodyPr>
          <a:lstStyle/>
          <a:p>
            <a:pPr algn="ctr"/>
            <a:r>
              <a:rPr lang="fr-FR" sz="3600" b="1" dirty="0" smtClean="0">
                <a:solidFill>
                  <a:srgbClr val="002060"/>
                </a:solidFill>
                <a:latin typeface="Arial" panose="020B0604020202020204" pitchFamily="34" charset="0"/>
                <a:cs typeface="Arial" panose="020B0604020202020204" pitchFamily="34" charset="0"/>
              </a:rPr>
              <a:t>Vérification du devoir</a:t>
            </a:r>
            <a:endParaRPr lang="ru-RU" sz="3600" b="1" dirty="0">
              <a:solidFill>
                <a:srgbClr val="002060"/>
              </a:solidFill>
              <a:latin typeface="Arial" panose="020B0604020202020204" pitchFamily="34" charset="0"/>
              <a:cs typeface="Arial" panose="020B0604020202020204" pitchFamily="34" charset="0"/>
            </a:endParaRPr>
          </a:p>
        </p:txBody>
      </p:sp>
      <p:sp>
        <p:nvSpPr>
          <p:cNvPr id="4" name="Прямоугольник 3"/>
          <p:cNvSpPr/>
          <p:nvPr/>
        </p:nvSpPr>
        <p:spPr>
          <a:xfrm>
            <a:off x="152400" y="876143"/>
            <a:ext cx="11932919" cy="1077218"/>
          </a:xfrm>
          <a:prstGeom prst="rect">
            <a:avLst/>
          </a:prstGeom>
          <a:solidFill>
            <a:schemeClr val="bg1"/>
          </a:solidFill>
        </p:spPr>
        <p:txBody>
          <a:bodyPr wrap="square">
            <a:spAutoFit/>
          </a:bodyPr>
          <a:lstStyle/>
          <a:p>
            <a:pPr algn="just"/>
            <a:r>
              <a:rPr lang="fr-FR" sz="3200" b="1" dirty="0">
                <a:solidFill>
                  <a:srgbClr val="002060"/>
                </a:solidFill>
                <a:latin typeface="Arial" panose="020B0604020202020204" pitchFamily="34" charset="0"/>
                <a:cs typeface="Arial" panose="020B0604020202020204" pitchFamily="34" charset="0"/>
              </a:rPr>
              <a:t>Faites l’exercice 3 à la page </a:t>
            </a:r>
            <a:r>
              <a:rPr lang="fr-FR" sz="3200" b="1" dirty="0" smtClean="0">
                <a:solidFill>
                  <a:srgbClr val="002060"/>
                </a:solidFill>
                <a:latin typeface="Arial" panose="020B0604020202020204" pitchFamily="34" charset="0"/>
                <a:cs typeface="Arial" panose="020B0604020202020204" pitchFamily="34" charset="0"/>
              </a:rPr>
              <a:t>85. Il </a:t>
            </a:r>
            <a:r>
              <a:rPr lang="fr-FR" sz="3200" b="1" dirty="0">
                <a:solidFill>
                  <a:srgbClr val="002060"/>
                </a:solidFill>
                <a:latin typeface="Arial" panose="020B0604020202020204" pitchFamily="34" charset="0"/>
                <a:cs typeface="Arial" panose="020B0604020202020204" pitchFamily="34" charset="0"/>
              </a:rPr>
              <a:t>faut choisir les reponses « Vrai ou Faux ».</a:t>
            </a:r>
            <a:endParaRPr lang="ru-RU" sz="3200" b="1" dirty="0">
              <a:solidFill>
                <a:srgbClr val="00206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rotWithShape="1">
          <a:blip r:embed="rId3"/>
          <a:srcRect l="7013" t="29570" r="36296" b="37292"/>
          <a:stretch/>
        </p:blipFill>
        <p:spPr>
          <a:xfrm>
            <a:off x="0" y="1844670"/>
            <a:ext cx="11932920" cy="3900810"/>
          </a:xfrm>
          <a:prstGeom prst="rect">
            <a:avLst/>
          </a:prstGeom>
        </p:spPr>
      </p:pic>
      <p:pic>
        <p:nvPicPr>
          <p:cNvPr id="7" name="Picture 6" descr="Gifs Applaudissement animes, battement des main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741435" y="5514116"/>
            <a:ext cx="1343884" cy="134388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heck - Créer un logo sur-mesure en ligne | PrestigeLogo.b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19222" y="2437932"/>
            <a:ext cx="423545" cy="4029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heck - Créer un logo sur-mesure en ligne | PrestigeLogo.b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01455" y="2908640"/>
            <a:ext cx="423545" cy="40293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heck - Créer un logo sur-mesure en ligne | PrestigeLogo.b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01454" y="3344126"/>
            <a:ext cx="423545" cy="40293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heck - Créer un logo sur-mesure en ligne | PrestigeLogo.b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43021" y="3809391"/>
            <a:ext cx="423545" cy="40293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heck - Créer un logo sur-mesure en ligne | PrestigeLogo.b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43021" y="4293962"/>
            <a:ext cx="423545" cy="40293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heck - Créer un logo sur-mesure en ligne | PrestigeLogo.b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01454" y="4742614"/>
            <a:ext cx="423545" cy="40293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heck - Créer un logo sur-mesure en ligne | PrestigeLogo.b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01453" y="5174167"/>
            <a:ext cx="423545" cy="402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4312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additive="base">
                                        <p:cTn id="12" dur="500" fill="hold"/>
                                        <p:tgtEl>
                                          <p:spTgt spid="2050"/>
                                        </p:tgtEl>
                                        <p:attrNameLst>
                                          <p:attrName>ppt_x</p:attrName>
                                        </p:attrNameLst>
                                      </p:cBhvr>
                                      <p:tavLst>
                                        <p:tav tm="0">
                                          <p:val>
                                            <p:strVal val="#ppt_x"/>
                                          </p:val>
                                        </p:tav>
                                        <p:tav tm="100000">
                                          <p:val>
                                            <p:strVal val="#ppt_x"/>
                                          </p:val>
                                        </p:tav>
                                      </p:tavLst>
                                    </p:anim>
                                    <p:anim calcmode="lin" valueType="num">
                                      <p:cBhvr additive="base">
                                        <p:cTn id="13"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fill="hold"/>
                                        <p:tgtEl>
                                          <p:spTgt spid="11"/>
                                        </p:tgtEl>
                                        <p:attrNameLst>
                                          <p:attrName>ppt_x</p:attrName>
                                        </p:attrNameLst>
                                      </p:cBhvr>
                                      <p:tavLst>
                                        <p:tav tm="0">
                                          <p:val>
                                            <p:strVal val="#ppt_x"/>
                                          </p:val>
                                        </p:tav>
                                        <p:tav tm="100000">
                                          <p:val>
                                            <p:strVal val="#ppt_x"/>
                                          </p:val>
                                        </p:tav>
                                      </p:tavLst>
                                    </p:anim>
                                    <p:anim calcmode="lin" valueType="num">
                                      <p:cBhvr additive="base">
                                        <p:cTn id="3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ppt_x"/>
                                          </p:val>
                                        </p:tav>
                                        <p:tav tm="100000">
                                          <p:val>
                                            <p:strVal val="#ppt_x"/>
                                          </p:val>
                                        </p:tav>
                                      </p:tavLst>
                                    </p:anim>
                                    <p:anim calcmode="lin" valueType="num">
                                      <p:cBhvr additive="base">
                                        <p:cTn id="3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ppt_x"/>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83217" r="79719" b="8392"/>
          <a:stretch/>
        </p:blipFill>
        <p:spPr bwMode="auto">
          <a:xfrm>
            <a:off x="0" y="3509060"/>
            <a:ext cx="2273644" cy="485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95896"/>
          <a:stretch/>
        </p:blipFill>
        <p:spPr bwMode="auto">
          <a:xfrm>
            <a:off x="9460522" y="2798885"/>
            <a:ext cx="2502817" cy="325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6995160" y="1227721"/>
            <a:ext cx="4968179" cy="10430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2489541" y="188574"/>
            <a:ext cx="7154460" cy="646331"/>
          </a:xfrm>
          <a:prstGeom prst="rect">
            <a:avLst/>
          </a:prstGeom>
          <a:solidFill>
            <a:schemeClr val="bg1"/>
          </a:solidFill>
        </p:spPr>
        <p:txBody>
          <a:bodyPr wrap="square">
            <a:spAutoFit/>
          </a:bodyPr>
          <a:lstStyle/>
          <a:p>
            <a:pPr algn="ctr"/>
            <a:r>
              <a:rPr lang="fr-FR" sz="3600" b="1" dirty="0" smtClean="0">
                <a:solidFill>
                  <a:srgbClr val="002060"/>
                </a:solidFill>
                <a:latin typeface="Arial" panose="020B0604020202020204" pitchFamily="34" charset="0"/>
                <a:cs typeface="Arial" panose="020B0604020202020204" pitchFamily="34" charset="0"/>
              </a:rPr>
              <a:t>Dialogue</a:t>
            </a:r>
            <a:r>
              <a:rPr lang="fr-FR" sz="3600" b="1" dirty="0" smtClean="0">
                <a:solidFill>
                  <a:srgbClr val="002060"/>
                </a:solidFill>
                <a:latin typeface="Arial" panose="020B0604020202020204" pitchFamily="34" charset="0"/>
                <a:cs typeface="Arial" panose="020B0604020202020204" pitchFamily="34" charset="0"/>
              </a:rPr>
              <a:t> </a:t>
            </a:r>
            <a:r>
              <a:rPr lang="fr-FR" sz="3600" b="1" dirty="0" smtClean="0">
                <a:solidFill>
                  <a:srgbClr val="002060"/>
                </a:solidFill>
                <a:latin typeface="Arial" panose="020B0604020202020204" pitchFamily="34" charset="0"/>
                <a:cs typeface="Arial" panose="020B0604020202020204" pitchFamily="34" charset="0"/>
              </a:rPr>
              <a:t>à lire et à comprendre:</a:t>
            </a:r>
            <a:endParaRPr lang="ru-RU" sz="3600" b="1" dirty="0">
              <a:solidFill>
                <a:srgbClr val="002060"/>
              </a:solidFill>
              <a:latin typeface="Arial" panose="020B0604020202020204" pitchFamily="34" charset="0"/>
              <a:cs typeface="Arial" panose="020B0604020202020204" pitchFamily="34" charset="0"/>
            </a:endParaRPr>
          </a:p>
        </p:txBody>
      </p:sp>
      <p:sp>
        <p:nvSpPr>
          <p:cNvPr id="4" name="Прямоугольник 3"/>
          <p:cNvSpPr/>
          <p:nvPr/>
        </p:nvSpPr>
        <p:spPr>
          <a:xfrm>
            <a:off x="91440" y="796098"/>
            <a:ext cx="11689019" cy="3970318"/>
          </a:xfrm>
          <a:prstGeom prst="rect">
            <a:avLst/>
          </a:prstGeom>
          <a:solidFill>
            <a:schemeClr val="bg1"/>
          </a:solidFill>
        </p:spPr>
        <p:txBody>
          <a:bodyPr wrap="square">
            <a:spAutoFit/>
          </a:bodyPr>
          <a:lstStyle/>
          <a:p>
            <a:r>
              <a:rPr lang="fr-FR" sz="2800" b="1" dirty="0">
                <a:latin typeface="Arial" panose="020B0604020202020204" pitchFamily="34" charset="0"/>
                <a:cs typeface="Arial" panose="020B0604020202020204" pitchFamily="34" charset="0"/>
              </a:rPr>
              <a:t>Farkhod: </a:t>
            </a:r>
            <a:r>
              <a:rPr lang="fr-FR" sz="2800" dirty="0">
                <a:latin typeface="Arial" panose="020B0604020202020204" pitchFamily="34" charset="0"/>
                <a:cs typeface="Arial" panose="020B0604020202020204" pitchFamily="34" charset="0"/>
              </a:rPr>
              <a:t>La disparition de la mer d’Aral est un gros </a:t>
            </a:r>
            <a:r>
              <a:rPr lang="fr-FR" sz="2800" dirty="0" smtClean="0">
                <a:latin typeface="Arial" panose="020B0604020202020204" pitchFamily="34" charset="0"/>
                <a:cs typeface="Arial" panose="020B0604020202020204" pitchFamily="34" charset="0"/>
              </a:rPr>
              <a:t>problème</a:t>
            </a:r>
            <a:r>
              <a:rPr lang="fr-FR" sz="2800" dirty="0">
                <a:latin typeface="Arial" panose="020B0604020202020204" pitchFamily="34" charset="0"/>
                <a:cs typeface="Arial" panose="020B0604020202020204" pitchFamily="34" charset="0"/>
              </a:rPr>
              <a:t>. Qu’est-ce que tu en sais, Louis? </a:t>
            </a:r>
          </a:p>
          <a:p>
            <a:r>
              <a:rPr lang="fr-FR" sz="2800" b="1" dirty="0">
                <a:latin typeface="Arial" panose="020B0604020202020204" pitchFamily="34" charset="0"/>
                <a:cs typeface="Arial" panose="020B0604020202020204" pitchFamily="34" charset="0"/>
              </a:rPr>
              <a:t>Louis: </a:t>
            </a:r>
            <a:r>
              <a:rPr lang="fr-FR" sz="2800" dirty="0">
                <a:latin typeface="Arial" panose="020B0604020202020204" pitchFamily="34" charset="0"/>
                <a:cs typeface="Arial" panose="020B0604020202020204" pitchFamily="34" charset="0"/>
              </a:rPr>
              <a:t>Il vient d’y avoir un reportage sur TV5 et j’ai lu que l’opinion internationale s’est accordée sur un point: il faut stabiliser la mer d’Aral </a:t>
            </a:r>
            <a:r>
              <a:rPr lang="fr-FR" sz="2800" dirty="0" smtClean="0">
                <a:latin typeface="Arial" panose="020B0604020202020204" pitchFamily="34" charset="0"/>
                <a:cs typeface="Arial" panose="020B0604020202020204" pitchFamily="34" charset="0"/>
              </a:rPr>
              <a:t>à </a:t>
            </a:r>
            <a:r>
              <a:rPr lang="fr-FR" sz="2800" dirty="0">
                <a:latin typeface="Arial" panose="020B0604020202020204" pitchFamily="34" charset="0"/>
                <a:cs typeface="Arial" panose="020B0604020202020204" pitchFamily="34" charset="0"/>
              </a:rPr>
              <a:t>son niveau actuel. </a:t>
            </a:r>
          </a:p>
          <a:p>
            <a:r>
              <a:rPr lang="fr-FR" sz="2800" b="1" dirty="0">
                <a:latin typeface="Arial" panose="020B0604020202020204" pitchFamily="34" charset="0"/>
                <a:cs typeface="Arial" panose="020B0604020202020204" pitchFamily="34" charset="0"/>
              </a:rPr>
              <a:t>Farkhod: </a:t>
            </a:r>
            <a:r>
              <a:rPr lang="fr-FR" sz="2800" dirty="0">
                <a:latin typeface="Arial" panose="020B0604020202020204" pitchFamily="34" charset="0"/>
                <a:cs typeface="Arial" panose="020B0604020202020204" pitchFamily="34" charset="0"/>
              </a:rPr>
              <a:t>Oui, mais comment faire alors? Il faut utiliser des techniques d’irrigation plus économiques, c’est </a:t>
            </a:r>
            <a:r>
              <a:rPr lang="fr-FR" sz="2800" dirty="0" smtClean="0">
                <a:latin typeface="Arial" panose="020B0604020202020204" pitchFamily="34" charset="0"/>
                <a:cs typeface="Arial" panose="020B0604020202020204" pitchFamily="34" charset="0"/>
              </a:rPr>
              <a:t>sûr</a:t>
            </a:r>
            <a:r>
              <a:rPr lang="fr-FR" sz="2800" dirty="0">
                <a:latin typeface="Arial" panose="020B0604020202020204" pitchFamily="34" charset="0"/>
                <a:cs typeface="Arial" panose="020B0604020202020204" pitchFamily="34" charset="0"/>
              </a:rPr>
              <a:t>, mais comment faire? Et notre coton? </a:t>
            </a:r>
          </a:p>
          <a:p>
            <a:r>
              <a:rPr lang="fr-FR" sz="2800" b="1" dirty="0">
                <a:latin typeface="Arial" panose="020B0604020202020204" pitchFamily="34" charset="0"/>
                <a:cs typeface="Arial" panose="020B0604020202020204" pitchFamily="34" charset="0"/>
              </a:rPr>
              <a:t>Nodira: </a:t>
            </a:r>
            <a:r>
              <a:rPr lang="fr-FR" sz="2800" dirty="0">
                <a:latin typeface="Arial" panose="020B0604020202020204" pitchFamily="34" charset="0"/>
                <a:cs typeface="Arial" panose="020B0604020202020204" pitchFamily="34" charset="0"/>
              </a:rPr>
              <a:t>Il faut assurer une meilleure gestion de l’eau! </a:t>
            </a:r>
            <a:endParaRPr lang="ru-RU" sz="4000" dirty="0">
              <a:latin typeface="Arial" panose="020B0604020202020204" pitchFamily="34" charset="0"/>
              <a:cs typeface="Arial" panose="020B0604020202020204" pitchFamily="34" charset="0"/>
            </a:endParaRPr>
          </a:p>
        </p:txBody>
      </p:sp>
      <p:cxnSp>
        <p:nvCxnSpPr>
          <p:cNvPr id="11" name="Прямая соединительная линия 10"/>
          <p:cNvCxnSpPr/>
          <p:nvPr/>
        </p:nvCxnSpPr>
        <p:spPr>
          <a:xfrm flipV="1">
            <a:off x="1821180" y="1236109"/>
            <a:ext cx="2089757" cy="56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3" name="Прямая соединительная линия 12"/>
          <p:cNvCxnSpPr/>
          <p:nvPr/>
        </p:nvCxnSpPr>
        <p:spPr>
          <a:xfrm flipV="1">
            <a:off x="7217391" y="1234163"/>
            <a:ext cx="2764809" cy="1467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5" name="Прямая соединительная линия 14"/>
          <p:cNvCxnSpPr/>
          <p:nvPr/>
        </p:nvCxnSpPr>
        <p:spPr>
          <a:xfrm flipV="1">
            <a:off x="3910937" y="2074246"/>
            <a:ext cx="1965334" cy="970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7" name="Прямая соединительная линия 16"/>
          <p:cNvCxnSpPr/>
          <p:nvPr/>
        </p:nvCxnSpPr>
        <p:spPr>
          <a:xfrm flipV="1">
            <a:off x="9400161" y="2067106"/>
            <a:ext cx="1232555" cy="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9" name="Прямая соединительная линия 18"/>
          <p:cNvCxnSpPr/>
          <p:nvPr/>
        </p:nvCxnSpPr>
        <p:spPr>
          <a:xfrm>
            <a:off x="2529840" y="2499360"/>
            <a:ext cx="205740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21" name="Прямая соединительная линия 20"/>
          <p:cNvCxnSpPr/>
          <p:nvPr/>
        </p:nvCxnSpPr>
        <p:spPr>
          <a:xfrm>
            <a:off x="845820" y="2941321"/>
            <a:ext cx="1060118"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0" name="Прямая соединительная линия 29"/>
          <p:cNvCxnSpPr/>
          <p:nvPr/>
        </p:nvCxnSpPr>
        <p:spPr>
          <a:xfrm>
            <a:off x="9682064" y="3371900"/>
            <a:ext cx="150876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2" name="Прямая соединительная линия 31"/>
          <p:cNvCxnSpPr/>
          <p:nvPr/>
        </p:nvCxnSpPr>
        <p:spPr>
          <a:xfrm>
            <a:off x="274320" y="3815171"/>
            <a:ext cx="150876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3" name="Прямая соединительная линия 32"/>
          <p:cNvCxnSpPr/>
          <p:nvPr/>
        </p:nvCxnSpPr>
        <p:spPr>
          <a:xfrm>
            <a:off x="2514600" y="4632960"/>
            <a:ext cx="1173480"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51" name="Прямая соединительная линия 50"/>
          <p:cNvCxnSpPr/>
          <p:nvPr/>
        </p:nvCxnSpPr>
        <p:spPr>
          <a:xfrm>
            <a:off x="6225508" y="4841736"/>
            <a:ext cx="1173480" cy="0"/>
          </a:xfrm>
          <a:prstGeom prst="line">
            <a:avLst/>
          </a:prstGeom>
          <a:ln w="28575"/>
        </p:spPr>
        <p:style>
          <a:lnRef idx="1">
            <a:schemeClr val="accent2"/>
          </a:lnRef>
          <a:fillRef idx="0">
            <a:schemeClr val="accent2"/>
          </a:fillRef>
          <a:effectRef idx="0">
            <a:schemeClr val="accent2"/>
          </a:effectRef>
          <a:fontRef idx="minor">
            <a:schemeClr val="tx1"/>
          </a:fontRef>
        </p:style>
      </p:cxnSp>
      <p:pic>
        <p:nvPicPr>
          <p:cNvPr id="4098" name="Picture 2" descr="Miracle : la mer d'Aral, que l'on pensait disparue à tout jamais, renaît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6008" y="4678680"/>
            <a:ext cx="3945023" cy="2071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0062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500" fill="hold"/>
                                        <p:tgtEl>
                                          <p:spTgt spid="30"/>
                                        </p:tgtEl>
                                        <p:attrNameLst>
                                          <p:attrName>ppt_x</p:attrName>
                                        </p:attrNameLst>
                                      </p:cBhvr>
                                      <p:tavLst>
                                        <p:tav tm="0">
                                          <p:val>
                                            <p:strVal val="#ppt_x"/>
                                          </p:val>
                                        </p:tav>
                                        <p:tav tm="100000">
                                          <p:val>
                                            <p:strVal val="#ppt_x"/>
                                          </p:val>
                                        </p:tav>
                                      </p:tavLst>
                                    </p:anim>
                                    <p:anim calcmode="lin" valueType="num">
                                      <p:cBhvr additive="base">
                                        <p:cTn id="4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additive="base">
                                        <p:cTn id="49" dur="500" fill="hold"/>
                                        <p:tgtEl>
                                          <p:spTgt spid="32"/>
                                        </p:tgtEl>
                                        <p:attrNameLst>
                                          <p:attrName>ppt_x</p:attrName>
                                        </p:attrNameLst>
                                      </p:cBhvr>
                                      <p:tavLst>
                                        <p:tav tm="0">
                                          <p:val>
                                            <p:strVal val="#ppt_x"/>
                                          </p:val>
                                        </p:tav>
                                        <p:tav tm="100000">
                                          <p:val>
                                            <p:strVal val="#ppt_x"/>
                                          </p:val>
                                        </p:tav>
                                      </p:tavLst>
                                    </p:anim>
                                    <p:anim calcmode="lin" valueType="num">
                                      <p:cBhvr additive="base">
                                        <p:cTn id="5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3"/>
                                        </p:tgtEl>
                                        <p:attrNameLst>
                                          <p:attrName>style.visibility</p:attrName>
                                        </p:attrNameLst>
                                      </p:cBhvr>
                                      <p:to>
                                        <p:strVal val="visible"/>
                                      </p:to>
                                    </p:set>
                                    <p:anim calcmode="lin" valueType="num">
                                      <p:cBhvr additive="base">
                                        <p:cTn id="55" dur="500" fill="hold"/>
                                        <p:tgtEl>
                                          <p:spTgt spid="33"/>
                                        </p:tgtEl>
                                        <p:attrNameLst>
                                          <p:attrName>ppt_x</p:attrName>
                                        </p:attrNameLst>
                                      </p:cBhvr>
                                      <p:tavLst>
                                        <p:tav tm="0">
                                          <p:val>
                                            <p:strVal val="#ppt_x"/>
                                          </p:val>
                                        </p:tav>
                                        <p:tav tm="100000">
                                          <p:val>
                                            <p:strVal val="#ppt_x"/>
                                          </p:val>
                                        </p:tav>
                                      </p:tavLst>
                                    </p:anim>
                                    <p:anim calcmode="lin" valueType="num">
                                      <p:cBhvr additive="base">
                                        <p:cTn id="5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51"/>
                                        </p:tgtEl>
                                        <p:attrNameLst>
                                          <p:attrName>style.visibility</p:attrName>
                                        </p:attrNameLst>
                                      </p:cBhvr>
                                      <p:to>
                                        <p:strVal val="visible"/>
                                      </p:to>
                                    </p:set>
                                    <p:anim calcmode="lin" valueType="num">
                                      <p:cBhvr additive="base">
                                        <p:cTn id="61" dur="500" fill="hold"/>
                                        <p:tgtEl>
                                          <p:spTgt spid="51"/>
                                        </p:tgtEl>
                                        <p:attrNameLst>
                                          <p:attrName>ppt_x</p:attrName>
                                        </p:attrNameLst>
                                      </p:cBhvr>
                                      <p:tavLst>
                                        <p:tav tm="0">
                                          <p:val>
                                            <p:strVal val="#ppt_x"/>
                                          </p:val>
                                        </p:tav>
                                        <p:tav tm="100000">
                                          <p:val>
                                            <p:strVal val="#ppt_x"/>
                                          </p:val>
                                        </p:tav>
                                      </p:tavLst>
                                    </p:anim>
                                    <p:anim calcmode="lin" valueType="num">
                                      <p:cBhvr additive="base">
                                        <p:cTn id="62"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2031"/>
            <a:ext cx="2743200" cy="64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9829800" y="87260"/>
            <a:ext cx="1752600" cy="584775"/>
          </a:xfrm>
          <a:prstGeom prst="rect">
            <a:avLst/>
          </a:prstGeom>
          <a:solidFill>
            <a:schemeClr val="bg1"/>
          </a:solidFill>
        </p:spPr>
        <p:txBody>
          <a:bodyPr wrap="square">
            <a:spAutoFit/>
          </a:bodyPr>
          <a:lstStyle/>
          <a:p>
            <a:pPr algn="ctr"/>
            <a:r>
              <a:rPr lang="fr-FR" sz="3200" b="1" dirty="0">
                <a:solidFill>
                  <a:srgbClr val="002060"/>
                </a:solidFill>
                <a:latin typeface="Arial" panose="020B0604020202020204" pitchFamily="34" charset="0"/>
                <a:cs typeface="Arial" panose="020B0604020202020204" pitchFamily="34" charset="0"/>
              </a:rPr>
              <a:t>s</a:t>
            </a:r>
            <a:r>
              <a:rPr lang="fr-FR" sz="3200" b="1" dirty="0" smtClean="0">
                <a:solidFill>
                  <a:srgbClr val="002060"/>
                </a:solidFill>
                <a:latin typeface="Arial" panose="020B0604020202020204" pitchFamily="34" charset="0"/>
                <a:cs typeface="Arial" panose="020B0604020202020204" pitchFamily="34" charset="0"/>
              </a:rPr>
              <a:t>uite...</a:t>
            </a:r>
            <a:endParaRPr lang="ru-RU" sz="3200" b="1" dirty="0">
              <a:solidFill>
                <a:srgbClr val="002060"/>
              </a:solidFill>
              <a:latin typeface="Arial" panose="020B0604020202020204" pitchFamily="34" charset="0"/>
              <a:cs typeface="Arial" panose="020B0604020202020204" pitchFamily="34" charset="0"/>
            </a:endParaRPr>
          </a:p>
        </p:txBody>
      </p:sp>
      <p:cxnSp>
        <p:nvCxnSpPr>
          <p:cNvPr id="8" name="Прямая соединительная линия 7"/>
          <p:cNvCxnSpPr/>
          <p:nvPr/>
        </p:nvCxnSpPr>
        <p:spPr>
          <a:xfrm flipV="1">
            <a:off x="411480" y="1478280"/>
            <a:ext cx="1737360" cy="1524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3" name="Прямоугольник 2"/>
          <p:cNvSpPr/>
          <p:nvPr/>
        </p:nvSpPr>
        <p:spPr>
          <a:xfrm>
            <a:off x="112690" y="590185"/>
            <a:ext cx="11689080" cy="4832092"/>
          </a:xfrm>
          <a:prstGeom prst="rect">
            <a:avLst/>
          </a:prstGeom>
          <a:solidFill>
            <a:schemeClr val="bg1"/>
          </a:solidFill>
        </p:spPr>
        <p:txBody>
          <a:bodyPr wrap="square">
            <a:spAutoFit/>
          </a:bodyPr>
          <a:lstStyle/>
          <a:p>
            <a:r>
              <a:rPr lang="fr-FR" sz="2800" b="1" dirty="0">
                <a:latin typeface="Arial" panose="020B0604020202020204" pitchFamily="34" charset="0"/>
                <a:cs typeface="Arial" panose="020B0604020202020204" pitchFamily="34" charset="0"/>
              </a:rPr>
              <a:t>Louis: </a:t>
            </a:r>
            <a:r>
              <a:rPr lang="fr-FR" sz="2800" dirty="0">
                <a:latin typeface="Arial" panose="020B0604020202020204" pitchFamily="34" charset="0"/>
                <a:cs typeface="Arial" panose="020B0604020202020204" pitchFamily="34" charset="0"/>
              </a:rPr>
              <a:t>Tu as raison! L’eau, c’est la vie, c’est la santé! Dans le reportage on voyait plein de gens malades! Des femmes, des enfants! On disait que la mortalité infantile autour de la mer d’Aral était l’une des plus élevée du monde! </a:t>
            </a:r>
          </a:p>
          <a:p>
            <a:r>
              <a:rPr lang="fr-FR" sz="2800" b="1" dirty="0">
                <a:latin typeface="Arial" panose="020B0604020202020204" pitchFamily="34" charset="0"/>
                <a:cs typeface="Arial" panose="020B0604020202020204" pitchFamily="34" charset="0"/>
              </a:rPr>
              <a:t>Nodira: </a:t>
            </a:r>
            <a:r>
              <a:rPr lang="fr-FR" sz="2800" dirty="0">
                <a:latin typeface="Arial" panose="020B0604020202020204" pitchFamily="34" charset="0"/>
                <a:cs typeface="Arial" panose="020B0604020202020204" pitchFamily="34" charset="0"/>
              </a:rPr>
              <a:t>Oui, c’est terrible! Et en plus, il y a des maladies respiratoires provoquées par les vents qui transportent le sable et le sel. </a:t>
            </a:r>
          </a:p>
          <a:p>
            <a:r>
              <a:rPr lang="fr-FR" sz="2800" b="1" dirty="0">
                <a:latin typeface="Arial" panose="020B0604020202020204" pitchFamily="34" charset="0"/>
                <a:cs typeface="Arial" panose="020B0604020202020204" pitchFamily="34" charset="0"/>
              </a:rPr>
              <a:t>Farkhod: </a:t>
            </a:r>
            <a:r>
              <a:rPr lang="fr-FR" sz="2800" dirty="0">
                <a:latin typeface="Arial" panose="020B0604020202020204" pitchFamily="34" charset="0"/>
                <a:cs typeface="Arial" panose="020B0604020202020204" pitchFamily="34" charset="0"/>
              </a:rPr>
              <a:t>Vous voulez des chiffres? 80% des femmes souffrent d’anémie. 70% des 2000 habitants de Moynak manifestent des maladies </a:t>
            </a:r>
            <a:r>
              <a:rPr lang="fr-FR" sz="2800" dirty="0">
                <a:latin typeface="Arial" panose="020B0604020202020204" pitchFamily="34" charset="0"/>
                <a:cs typeface="Arial" panose="020B0604020202020204" pitchFamily="34" charset="0"/>
              </a:rPr>
              <a:t>à</a:t>
            </a:r>
            <a:r>
              <a:rPr lang="fr-FR" sz="2800" dirty="0" smtClean="0">
                <a:latin typeface="Arial" panose="020B0604020202020204" pitchFamily="34" charset="0"/>
                <a:cs typeface="Arial" panose="020B0604020202020204" pitchFamily="34" charset="0"/>
              </a:rPr>
              <a:t> caractère précancéreux</a:t>
            </a:r>
            <a:r>
              <a:rPr lang="fr-FR" sz="2800" dirty="0">
                <a:latin typeface="Arial" panose="020B0604020202020204" pitchFamily="34" charset="0"/>
                <a:cs typeface="Arial" panose="020B0604020202020204" pitchFamily="34" charset="0"/>
              </a:rPr>
              <a:t>. Sans compter tous ceux qui partent parce qu’ils ne peuvent plus se nourrir! C’est une véritable catastrophe écologique! </a:t>
            </a:r>
            <a:endParaRPr lang="ru-RU" sz="4400" dirty="0">
              <a:latin typeface="Arial" panose="020B0604020202020204" pitchFamily="34" charset="0"/>
              <a:cs typeface="Arial" panose="020B0604020202020204" pitchFamily="34" charset="0"/>
            </a:endParaRPr>
          </a:p>
        </p:txBody>
      </p:sp>
      <p:cxnSp>
        <p:nvCxnSpPr>
          <p:cNvPr id="24" name="Прямая соединительная линия 23"/>
          <p:cNvCxnSpPr/>
          <p:nvPr/>
        </p:nvCxnSpPr>
        <p:spPr>
          <a:xfrm flipV="1">
            <a:off x="1854450" y="1024243"/>
            <a:ext cx="1422150" cy="5571"/>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1" name="Прямая соединительная линия 30"/>
          <p:cNvCxnSpPr/>
          <p:nvPr/>
        </p:nvCxnSpPr>
        <p:spPr>
          <a:xfrm flipV="1">
            <a:off x="7269405" y="1024243"/>
            <a:ext cx="1298620" cy="9395"/>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2" name="Прямая соединительная линия 31"/>
          <p:cNvCxnSpPr/>
          <p:nvPr/>
        </p:nvCxnSpPr>
        <p:spPr>
          <a:xfrm flipV="1">
            <a:off x="1679995" y="1463872"/>
            <a:ext cx="1307045" cy="14409"/>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4" name="Прямая соединительная линия 33"/>
          <p:cNvCxnSpPr/>
          <p:nvPr/>
        </p:nvCxnSpPr>
        <p:spPr>
          <a:xfrm flipV="1">
            <a:off x="968920" y="1875612"/>
            <a:ext cx="2859810" cy="10886"/>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5" name="Прямая соединительная линия 34"/>
          <p:cNvCxnSpPr/>
          <p:nvPr/>
        </p:nvCxnSpPr>
        <p:spPr>
          <a:xfrm flipV="1">
            <a:off x="5587482" y="1895950"/>
            <a:ext cx="2009583" cy="1"/>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6" name="Прямая соединительная линия 35"/>
          <p:cNvCxnSpPr/>
          <p:nvPr/>
        </p:nvCxnSpPr>
        <p:spPr>
          <a:xfrm flipV="1">
            <a:off x="2333517" y="2753754"/>
            <a:ext cx="2008460" cy="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8" name="Прямая соединительная линия 37"/>
          <p:cNvCxnSpPr/>
          <p:nvPr/>
        </p:nvCxnSpPr>
        <p:spPr>
          <a:xfrm>
            <a:off x="7707337" y="2747755"/>
            <a:ext cx="3387383" cy="4684"/>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0" name="Прямая соединительная линия 39"/>
          <p:cNvCxnSpPr/>
          <p:nvPr/>
        </p:nvCxnSpPr>
        <p:spPr>
          <a:xfrm>
            <a:off x="269490" y="3162081"/>
            <a:ext cx="1833630" cy="7839"/>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2" name="Прямая соединительная линия 41"/>
          <p:cNvCxnSpPr/>
          <p:nvPr/>
        </p:nvCxnSpPr>
        <p:spPr>
          <a:xfrm flipV="1">
            <a:off x="6862924" y="3158727"/>
            <a:ext cx="1214276" cy="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4" name="Прямая соединительная линия 43"/>
          <p:cNvCxnSpPr/>
          <p:nvPr/>
        </p:nvCxnSpPr>
        <p:spPr>
          <a:xfrm flipV="1">
            <a:off x="8568025" y="3153216"/>
            <a:ext cx="895451" cy="5511"/>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6" name="Прямая соединительная линия 45"/>
          <p:cNvCxnSpPr/>
          <p:nvPr/>
        </p:nvCxnSpPr>
        <p:spPr>
          <a:xfrm>
            <a:off x="8817630" y="3574744"/>
            <a:ext cx="1291691" cy="8003"/>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7" name="Прямая соединительная линия 46"/>
          <p:cNvCxnSpPr/>
          <p:nvPr/>
        </p:nvCxnSpPr>
        <p:spPr>
          <a:xfrm flipV="1">
            <a:off x="269490" y="4020684"/>
            <a:ext cx="1310640" cy="5512"/>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9" name="Прямая соединительная линия 48"/>
          <p:cNvCxnSpPr/>
          <p:nvPr/>
        </p:nvCxnSpPr>
        <p:spPr>
          <a:xfrm>
            <a:off x="7707337" y="4015215"/>
            <a:ext cx="1693691" cy="5469"/>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55" name="Прямая соединительная линия 54"/>
          <p:cNvCxnSpPr/>
          <p:nvPr/>
        </p:nvCxnSpPr>
        <p:spPr>
          <a:xfrm flipV="1">
            <a:off x="2021315" y="4465320"/>
            <a:ext cx="2320662" cy="9427"/>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57" name="Прямая соединительная линия 56"/>
          <p:cNvCxnSpPr/>
          <p:nvPr/>
        </p:nvCxnSpPr>
        <p:spPr>
          <a:xfrm>
            <a:off x="3767770" y="4856366"/>
            <a:ext cx="1505270" cy="5194"/>
          </a:xfrm>
          <a:prstGeom prst="line">
            <a:avLst/>
          </a:prstGeom>
          <a:ln w="28575"/>
        </p:spPr>
        <p:style>
          <a:lnRef idx="1">
            <a:schemeClr val="accent2"/>
          </a:lnRef>
          <a:fillRef idx="0">
            <a:schemeClr val="accent2"/>
          </a:fillRef>
          <a:effectRef idx="0">
            <a:schemeClr val="accent2"/>
          </a:effectRef>
          <a:fontRef idx="minor">
            <a:schemeClr val="tx1"/>
          </a:fontRef>
        </p:style>
      </p:cxnSp>
      <p:pic>
        <p:nvPicPr>
          <p:cNvPr id="18" name="Picture 2" descr="Comment le gouvernement kazakh sauve la mer d'Ar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5043973"/>
            <a:ext cx="5191783" cy="1738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88282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500" fill="hold"/>
                                        <p:tgtEl>
                                          <p:spTgt spid="31"/>
                                        </p:tgtEl>
                                        <p:attrNameLst>
                                          <p:attrName>ppt_x</p:attrName>
                                        </p:attrNameLst>
                                      </p:cBhvr>
                                      <p:tavLst>
                                        <p:tav tm="0">
                                          <p:val>
                                            <p:strVal val="#ppt_x"/>
                                          </p:val>
                                        </p:tav>
                                        <p:tav tm="100000">
                                          <p:val>
                                            <p:strVal val="#ppt_x"/>
                                          </p:val>
                                        </p:tav>
                                      </p:tavLst>
                                    </p:anim>
                                    <p:anim calcmode="lin" valueType="num">
                                      <p:cBhvr additive="base">
                                        <p:cTn id="2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anim calcmode="lin" valueType="num">
                                      <p:cBhvr additive="base">
                                        <p:cTn id="25" dur="500" fill="hold"/>
                                        <p:tgtEl>
                                          <p:spTgt spid="32"/>
                                        </p:tgtEl>
                                        <p:attrNameLst>
                                          <p:attrName>ppt_x</p:attrName>
                                        </p:attrNameLst>
                                      </p:cBhvr>
                                      <p:tavLst>
                                        <p:tav tm="0">
                                          <p:val>
                                            <p:strVal val="#ppt_x"/>
                                          </p:val>
                                        </p:tav>
                                        <p:tav tm="100000">
                                          <p:val>
                                            <p:strVal val="#ppt_x"/>
                                          </p:val>
                                        </p:tav>
                                      </p:tavLst>
                                    </p:anim>
                                    <p:anim calcmode="lin" valueType="num">
                                      <p:cBhvr additive="base">
                                        <p:cTn id="26"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500" fill="hold"/>
                                        <p:tgtEl>
                                          <p:spTgt spid="34"/>
                                        </p:tgtEl>
                                        <p:attrNameLst>
                                          <p:attrName>ppt_x</p:attrName>
                                        </p:attrNameLst>
                                      </p:cBhvr>
                                      <p:tavLst>
                                        <p:tav tm="0">
                                          <p:val>
                                            <p:strVal val="#ppt_x"/>
                                          </p:val>
                                        </p:tav>
                                        <p:tav tm="100000">
                                          <p:val>
                                            <p:strVal val="#ppt_x"/>
                                          </p:val>
                                        </p:tav>
                                      </p:tavLst>
                                    </p:anim>
                                    <p:anim calcmode="lin" valueType="num">
                                      <p:cBhvr additive="base">
                                        <p:cTn id="3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additive="base">
                                        <p:cTn id="37" dur="500" fill="hold"/>
                                        <p:tgtEl>
                                          <p:spTgt spid="35"/>
                                        </p:tgtEl>
                                        <p:attrNameLst>
                                          <p:attrName>ppt_x</p:attrName>
                                        </p:attrNameLst>
                                      </p:cBhvr>
                                      <p:tavLst>
                                        <p:tav tm="0">
                                          <p:val>
                                            <p:strVal val="#ppt_x"/>
                                          </p:val>
                                        </p:tav>
                                        <p:tav tm="100000">
                                          <p:val>
                                            <p:strVal val="#ppt_x"/>
                                          </p:val>
                                        </p:tav>
                                      </p:tavLst>
                                    </p:anim>
                                    <p:anim calcmode="lin" valueType="num">
                                      <p:cBhvr additive="base">
                                        <p:cTn id="3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500" fill="hold"/>
                                        <p:tgtEl>
                                          <p:spTgt spid="36"/>
                                        </p:tgtEl>
                                        <p:attrNameLst>
                                          <p:attrName>ppt_x</p:attrName>
                                        </p:attrNameLst>
                                      </p:cBhvr>
                                      <p:tavLst>
                                        <p:tav tm="0">
                                          <p:val>
                                            <p:strVal val="#ppt_x"/>
                                          </p:val>
                                        </p:tav>
                                        <p:tav tm="100000">
                                          <p:val>
                                            <p:strVal val="#ppt_x"/>
                                          </p:val>
                                        </p:tav>
                                      </p:tavLst>
                                    </p:anim>
                                    <p:anim calcmode="lin" valueType="num">
                                      <p:cBhvr additive="base">
                                        <p:cTn id="4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8"/>
                                        </p:tgtEl>
                                        <p:attrNameLst>
                                          <p:attrName>style.visibility</p:attrName>
                                        </p:attrNameLst>
                                      </p:cBhvr>
                                      <p:to>
                                        <p:strVal val="visible"/>
                                      </p:to>
                                    </p:set>
                                    <p:anim calcmode="lin" valueType="num">
                                      <p:cBhvr additive="base">
                                        <p:cTn id="49" dur="500" fill="hold"/>
                                        <p:tgtEl>
                                          <p:spTgt spid="38"/>
                                        </p:tgtEl>
                                        <p:attrNameLst>
                                          <p:attrName>ppt_x</p:attrName>
                                        </p:attrNameLst>
                                      </p:cBhvr>
                                      <p:tavLst>
                                        <p:tav tm="0">
                                          <p:val>
                                            <p:strVal val="#ppt_x"/>
                                          </p:val>
                                        </p:tav>
                                        <p:tav tm="100000">
                                          <p:val>
                                            <p:strVal val="#ppt_x"/>
                                          </p:val>
                                        </p:tav>
                                      </p:tavLst>
                                    </p:anim>
                                    <p:anim calcmode="lin" valueType="num">
                                      <p:cBhvr additive="base">
                                        <p:cTn id="5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additive="base">
                                        <p:cTn id="55" dur="500" fill="hold"/>
                                        <p:tgtEl>
                                          <p:spTgt spid="40"/>
                                        </p:tgtEl>
                                        <p:attrNameLst>
                                          <p:attrName>ppt_x</p:attrName>
                                        </p:attrNameLst>
                                      </p:cBhvr>
                                      <p:tavLst>
                                        <p:tav tm="0">
                                          <p:val>
                                            <p:strVal val="#ppt_x"/>
                                          </p:val>
                                        </p:tav>
                                        <p:tav tm="100000">
                                          <p:val>
                                            <p:strVal val="#ppt_x"/>
                                          </p:val>
                                        </p:tav>
                                      </p:tavLst>
                                    </p:anim>
                                    <p:anim calcmode="lin" valueType="num">
                                      <p:cBhvr additive="base">
                                        <p:cTn id="56"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2"/>
                                        </p:tgtEl>
                                        <p:attrNameLst>
                                          <p:attrName>style.visibility</p:attrName>
                                        </p:attrNameLst>
                                      </p:cBhvr>
                                      <p:to>
                                        <p:strVal val="visible"/>
                                      </p:to>
                                    </p:set>
                                    <p:anim calcmode="lin" valueType="num">
                                      <p:cBhvr additive="base">
                                        <p:cTn id="61" dur="500" fill="hold"/>
                                        <p:tgtEl>
                                          <p:spTgt spid="42"/>
                                        </p:tgtEl>
                                        <p:attrNameLst>
                                          <p:attrName>ppt_x</p:attrName>
                                        </p:attrNameLst>
                                      </p:cBhvr>
                                      <p:tavLst>
                                        <p:tav tm="0">
                                          <p:val>
                                            <p:strVal val="#ppt_x"/>
                                          </p:val>
                                        </p:tav>
                                        <p:tav tm="100000">
                                          <p:val>
                                            <p:strVal val="#ppt_x"/>
                                          </p:val>
                                        </p:tav>
                                      </p:tavLst>
                                    </p:anim>
                                    <p:anim calcmode="lin" valueType="num">
                                      <p:cBhvr additive="base">
                                        <p:cTn id="6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4"/>
                                        </p:tgtEl>
                                        <p:attrNameLst>
                                          <p:attrName>style.visibility</p:attrName>
                                        </p:attrNameLst>
                                      </p:cBhvr>
                                      <p:to>
                                        <p:strVal val="visible"/>
                                      </p:to>
                                    </p:set>
                                    <p:anim calcmode="lin" valueType="num">
                                      <p:cBhvr additive="base">
                                        <p:cTn id="67" dur="500" fill="hold"/>
                                        <p:tgtEl>
                                          <p:spTgt spid="44"/>
                                        </p:tgtEl>
                                        <p:attrNameLst>
                                          <p:attrName>ppt_x</p:attrName>
                                        </p:attrNameLst>
                                      </p:cBhvr>
                                      <p:tavLst>
                                        <p:tav tm="0">
                                          <p:val>
                                            <p:strVal val="#ppt_x"/>
                                          </p:val>
                                        </p:tav>
                                        <p:tav tm="100000">
                                          <p:val>
                                            <p:strVal val="#ppt_x"/>
                                          </p:val>
                                        </p:tav>
                                      </p:tavLst>
                                    </p:anim>
                                    <p:anim calcmode="lin" valueType="num">
                                      <p:cBhvr additive="base">
                                        <p:cTn id="6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46"/>
                                        </p:tgtEl>
                                        <p:attrNameLst>
                                          <p:attrName>style.visibility</p:attrName>
                                        </p:attrNameLst>
                                      </p:cBhvr>
                                      <p:to>
                                        <p:strVal val="visible"/>
                                      </p:to>
                                    </p:set>
                                    <p:anim calcmode="lin" valueType="num">
                                      <p:cBhvr additive="base">
                                        <p:cTn id="73" dur="500" fill="hold"/>
                                        <p:tgtEl>
                                          <p:spTgt spid="46"/>
                                        </p:tgtEl>
                                        <p:attrNameLst>
                                          <p:attrName>ppt_x</p:attrName>
                                        </p:attrNameLst>
                                      </p:cBhvr>
                                      <p:tavLst>
                                        <p:tav tm="0">
                                          <p:val>
                                            <p:strVal val="#ppt_x"/>
                                          </p:val>
                                        </p:tav>
                                        <p:tav tm="100000">
                                          <p:val>
                                            <p:strVal val="#ppt_x"/>
                                          </p:val>
                                        </p:tav>
                                      </p:tavLst>
                                    </p:anim>
                                    <p:anim calcmode="lin" valueType="num">
                                      <p:cBhvr additive="base">
                                        <p:cTn id="74"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47"/>
                                        </p:tgtEl>
                                        <p:attrNameLst>
                                          <p:attrName>style.visibility</p:attrName>
                                        </p:attrNameLst>
                                      </p:cBhvr>
                                      <p:to>
                                        <p:strVal val="visible"/>
                                      </p:to>
                                    </p:set>
                                    <p:anim calcmode="lin" valueType="num">
                                      <p:cBhvr additive="base">
                                        <p:cTn id="79" dur="500" fill="hold"/>
                                        <p:tgtEl>
                                          <p:spTgt spid="47"/>
                                        </p:tgtEl>
                                        <p:attrNameLst>
                                          <p:attrName>ppt_x</p:attrName>
                                        </p:attrNameLst>
                                      </p:cBhvr>
                                      <p:tavLst>
                                        <p:tav tm="0">
                                          <p:val>
                                            <p:strVal val="#ppt_x"/>
                                          </p:val>
                                        </p:tav>
                                        <p:tav tm="100000">
                                          <p:val>
                                            <p:strVal val="#ppt_x"/>
                                          </p:val>
                                        </p:tav>
                                      </p:tavLst>
                                    </p:anim>
                                    <p:anim calcmode="lin" valueType="num">
                                      <p:cBhvr additive="base">
                                        <p:cTn id="8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49"/>
                                        </p:tgtEl>
                                        <p:attrNameLst>
                                          <p:attrName>style.visibility</p:attrName>
                                        </p:attrNameLst>
                                      </p:cBhvr>
                                      <p:to>
                                        <p:strVal val="visible"/>
                                      </p:to>
                                    </p:set>
                                    <p:anim calcmode="lin" valueType="num">
                                      <p:cBhvr additive="base">
                                        <p:cTn id="85" dur="500" fill="hold"/>
                                        <p:tgtEl>
                                          <p:spTgt spid="49"/>
                                        </p:tgtEl>
                                        <p:attrNameLst>
                                          <p:attrName>ppt_x</p:attrName>
                                        </p:attrNameLst>
                                      </p:cBhvr>
                                      <p:tavLst>
                                        <p:tav tm="0">
                                          <p:val>
                                            <p:strVal val="#ppt_x"/>
                                          </p:val>
                                        </p:tav>
                                        <p:tav tm="100000">
                                          <p:val>
                                            <p:strVal val="#ppt_x"/>
                                          </p:val>
                                        </p:tav>
                                      </p:tavLst>
                                    </p:anim>
                                    <p:anim calcmode="lin" valueType="num">
                                      <p:cBhvr additive="base">
                                        <p:cTn id="86"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55"/>
                                        </p:tgtEl>
                                        <p:attrNameLst>
                                          <p:attrName>style.visibility</p:attrName>
                                        </p:attrNameLst>
                                      </p:cBhvr>
                                      <p:to>
                                        <p:strVal val="visible"/>
                                      </p:to>
                                    </p:set>
                                    <p:anim calcmode="lin" valueType="num">
                                      <p:cBhvr additive="base">
                                        <p:cTn id="91" dur="500" fill="hold"/>
                                        <p:tgtEl>
                                          <p:spTgt spid="55"/>
                                        </p:tgtEl>
                                        <p:attrNameLst>
                                          <p:attrName>ppt_x</p:attrName>
                                        </p:attrNameLst>
                                      </p:cBhvr>
                                      <p:tavLst>
                                        <p:tav tm="0">
                                          <p:val>
                                            <p:strVal val="#ppt_x"/>
                                          </p:val>
                                        </p:tav>
                                        <p:tav tm="100000">
                                          <p:val>
                                            <p:strVal val="#ppt_x"/>
                                          </p:val>
                                        </p:tav>
                                      </p:tavLst>
                                    </p:anim>
                                    <p:anim calcmode="lin" valueType="num">
                                      <p:cBhvr additive="base">
                                        <p:cTn id="92"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57"/>
                                        </p:tgtEl>
                                        <p:attrNameLst>
                                          <p:attrName>style.visibility</p:attrName>
                                        </p:attrNameLst>
                                      </p:cBhvr>
                                      <p:to>
                                        <p:strVal val="visible"/>
                                      </p:to>
                                    </p:set>
                                    <p:anim calcmode="lin" valueType="num">
                                      <p:cBhvr additive="base">
                                        <p:cTn id="97" dur="500" fill="hold"/>
                                        <p:tgtEl>
                                          <p:spTgt spid="57"/>
                                        </p:tgtEl>
                                        <p:attrNameLst>
                                          <p:attrName>ppt_x</p:attrName>
                                        </p:attrNameLst>
                                      </p:cBhvr>
                                      <p:tavLst>
                                        <p:tav tm="0">
                                          <p:val>
                                            <p:strVal val="#ppt_x"/>
                                          </p:val>
                                        </p:tav>
                                        <p:tav tm="100000">
                                          <p:val>
                                            <p:strVal val="#ppt_x"/>
                                          </p:val>
                                        </p:tav>
                                      </p:tavLst>
                                    </p:anim>
                                    <p:anim calcmode="lin" valueType="num">
                                      <p:cBhvr additive="base">
                                        <p:cTn id="98"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3" name="Прямоугольник 2"/>
          <p:cNvSpPr/>
          <p:nvPr/>
        </p:nvSpPr>
        <p:spPr>
          <a:xfrm>
            <a:off x="45720" y="138500"/>
            <a:ext cx="12070081" cy="707886"/>
          </a:xfrm>
          <a:prstGeom prst="rect">
            <a:avLst/>
          </a:prstGeom>
          <a:solidFill>
            <a:schemeClr val="bg1"/>
          </a:solidFill>
        </p:spPr>
        <p:txBody>
          <a:bodyPr wrap="square">
            <a:spAutoFit/>
          </a:bodyPr>
          <a:lstStyle/>
          <a:p>
            <a:r>
              <a:rPr lang="fr-FR" sz="4000" dirty="0" smtClean="0">
                <a:latin typeface="Arial" panose="020B0604020202020204" pitchFamily="34" charset="0"/>
                <a:cs typeface="Arial" panose="020B0604020202020204" pitchFamily="34" charset="0"/>
              </a:rPr>
              <a:t>Faites la liste des problèmes qui cause la mer d’Aral</a:t>
            </a:r>
            <a:endParaRPr lang="ru-RU" sz="4000" dirty="0">
              <a:latin typeface="Arial" panose="020B0604020202020204" pitchFamily="34" charset="0"/>
              <a:cs typeface="Arial" panose="020B0604020202020204" pitchFamily="34" charset="0"/>
            </a:endParaRPr>
          </a:p>
        </p:txBody>
      </p:sp>
      <p:pic>
        <p:nvPicPr>
          <p:cNvPr id="5122" name="Picture 2" descr="Miracle : la mer d'Aral, que l'on pensait disparue à tout jamais, renaî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8575" y="1044637"/>
            <a:ext cx="9156066" cy="4806936"/>
          </a:xfrm>
          <a:prstGeom prst="rect">
            <a:avLst/>
          </a:prstGeom>
          <a:noFill/>
          <a:extLst>
            <a:ext uri="{909E8E84-426E-40DD-AFC4-6F175D3DCCD1}">
              <a14:hiddenFill xmlns:a14="http://schemas.microsoft.com/office/drawing/2010/main">
                <a:solidFill>
                  <a:srgbClr val="FFFFFF"/>
                </a:solidFill>
              </a14:hiddenFill>
            </a:ext>
          </a:extLst>
        </p:spPr>
      </p:pic>
      <p:sp>
        <p:nvSpPr>
          <p:cNvPr id="15" name="Прямоугольник 14"/>
          <p:cNvSpPr/>
          <p:nvPr/>
        </p:nvSpPr>
        <p:spPr>
          <a:xfrm>
            <a:off x="121919" y="6049824"/>
            <a:ext cx="12070081" cy="646331"/>
          </a:xfrm>
          <a:prstGeom prst="rect">
            <a:avLst/>
          </a:prstGeom>
          <a:solidFill>
            <a:schemeClr val="bg1"/>
          </a:solidFill>
        </p:spPr>
        <p:txBody>
          <a:bodyPr wrap="square">
            <a:spAutoFit/>
          </a:bodyPr>
          <a:lstStyle/>
          <a:p>
            <a:r>
              <a:rPr lang="fr-FR" sz="3600" dirty="0" smtClean="0">
                <a:latin typeface="Arial" panose="020B0604020202020204" pitchFamily="34" charset="0"/>
                <a:cs typeface="Arial" panose="020B0604020202020204" pitchFamily="34" charset="0"/>
              </a:rPr>
              <a:t>La diminution- la disparition- la poluution- les maladies</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72332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6" name="TextBox 5"/>
          <p:cNvSpPr txBox="1"/>
          <p:nvPr/>
        </p:nvSpPr>
        <p:spPr>
          <a:xfrm>
            <a:off x="2239091" y="187628"/>
            <a:ext cx="7715399" cy="646331"/>
          </a:xfrm>
          <a:prstGeom prst="rect">
            <a:avLst/>
          </a:prstGeom>
          <a:solidFill>
            <a:schemeClr val="bg1"/>
          </a:solidFill>
        </p:spPr>
        <p:txBody>
          <a:bodyPr wrap="square" rtlCol="0">
            <a:spAutoFit/>
          </a:bodyPr>
          <a:lstStyle/>
          <a:p>
            <a:pPr algn="ctr"/>
            <a:r>
              <a:rPr lang="fr-FR" sz="3600" b="1" dirty="0" smtClean="0">
                <a:solidFill>
                  <a:srgbClr val="002060"/>
                </a:solidFill>
                <a:latin typeface="Arial" panose="020B0604020202020204" pitchFamily="34" charset="0"/>
                <a:cs typeface="Arial" panose="020B0604020202020204" pitchFamily="34" charset="0"/>
              </a:rPr>
              <a:t>Le condotionnel Présent</a:t>
            </a:r>
            <a:endParaRPr lang="ru-RU" sz="3600" b="1" dirty="0">
              <a:solidFill>
                <a:srgbClr val="00206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rotWithShape="1">
          <a:blip r:embed="rId2"/>
          <a:srcRect l="22943" t="38958" r="25637" b="39583"/>
          <a:stretch/>
        </p:blipFill>
        <p:spPr>
          <a:xfrm>
            <a:off x="988972" y="1737360"/>
            <a:ext cx="9938108" cy="2331720"/>
          </a:xfrm>
          <a:prstGeom prst="rect">
            <a:avLst/>
          </a:prstGeom>
        </p:spPr>
      </p:pic>
    </p:spTree>
    <p:extLst>
      <p:ext uri="{BB962C8B-B14F-4D97-AF65-F5344CB8AC3E}">
        <p14:creationId xmlns:p14="http://schemas.microsoft.com/office/powerpoint/2010/main" val="2662713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pic>
        <p:nvPicPr>
          <p:cNvPr id="4" name="Рисунок 3"/>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Lst>
          </a:blip>
          <a:srcRect l="21654" t="28125" r="27277" b="15417"/>
          <a:stretch/>
        </p:blipFill>
        <p:spPr>
          <a:xfrm>
            <a:off x="960120" y="518159"/>
            <a:ext cx="10134600" cy="6299259"/>
          </a:xfrm>
          <a:prstGeom prst="rect">
            <a:avLst/>
          </a:prstGeom>
        </p:spPr>
      </p:pic>
    </p:spTree>
    <p:extLst>
      <p:ext uri="{BB962C8B-B14F-4D97-AF65-F5344CB8AC3E}">
        <p14:creationId xmlns:p14="http://schemas.microsoft.com/office/powerpoint/2010/main" val="40271917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0" y="-138499"/>
            <a:ext cx="65" cy="276999"/>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pic>
        <p:nvPicPr>
          <p:cNvPr id="3" name="Рисунок 2"/>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Lst>
          </a:blip>
          <a:srcRect l="18960" t="28958" r="23763" b="7292"/>
          <a:stretch/>
        </p:blipFill>
        <p:spPr>
          <a:xfrm>
            <a:off x="853440" y="487679"/>
            <a:ext cx="10180320" cy="6370507"/>
          </a:xfrm>
          <a:prstGeom prst="rect">
            <a:avLst/>
          </a:prstGeom>
        </p:spPr>
      </p:pic>
      <p:cxnSp>
        <p:nvCxnSpPr>
          <p:cNvPr id="5" name="Прямая со стрелкой 4"/>
          <p:cNvCxnSpPr/>
          <p:nvPr/>
        </p:nvCxnSpPr>
        <p:spPr>
          <a:xfrm>
            <a:off x="7040880" y="2865120"/>
            <a:ext cx="0" cy="807720"/>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1718193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hablon">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Shablon</Template>
  <TotalTime>1089</TotalTime>
  <Words>325</Words>
  <Application>Microsoft Office PowerPoint</Application>
  <PresentationFormat>Широкоэкранный</PresentationFormat>
  <Paragraphs>30</Paragraphs>
  <Slides>14</Slides>
  <Notes>2</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Calibri</vt:lpstr>
      <vt:lpstr>Calibri Light</vt:lpstr>
      <vt:lpstr>Shablon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Документы</dc:creator>
  <cp:lastModifiedBy>kamron</cp:lastModifiedBy>
  <cp:revision>118</cp:revision>
  <dcterms:created xsi:type="dcterms:W3CDTF">2020-09-27T12:11:07Z</dcterms:created>
  <dcterms:modified xsi:type="dcterms:W3CDTF">2021-01-13T06:34:30Z</dcterms:modified>
</cp:coreProperties>
</file>