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9" r:id="rId2"/>
    <p:sldId id="333" r:id="rId3"/>
    <p:sldId id="261" r:id="rId4"/>
    <p:sldId id="278" r:id="rId5"/>
    <p:sldId id="313" r:id="rId6"/>
    <p:sldId id="334" r:id="rId7"/>
    <p:sldId id="335" r:id="rId8"/>
    <p:sldId id="336" r:id="rId9"/>
    <p:sldId id="337" r:id="rId10"/>
    <p:sldId id="340" r:id="rId11"/>
    <p:sldId id="273" r:id="rId12"/>
    <p:sldId id="270"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EB45B4"/>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7" autoAdjust="0"/>
    <p:restoredTop sz="85836" autoAdjust="0"/>
  </p:normalViewPr>
  <p:slideViewPr>
    <p:cSldViewPr snapToGrid="0">
      <p:cViewPr>
        <p:scale>
          <a:sx n="56" d="100"/>
          <a:sy n="56" d="100"/>
        </p:scale>
        <p:origin x="1296" y="44"/>
      </p:cViewPr>
      <p:guideLst>
        <p:guide orient="horz" pos="2160"/>
        <p:guide pos="3840"/>
      </p:guideLst>
    </p:cSldViewPr>
  </p:slideViewPr>
  <p:outlineViewPr>
    <p:cViewPr>
      <p:scale>
        <a:sx n="33" d="100"/>
        <a:sy n="33" d="100"/>
      </p:scale>
      <p:origin x="6"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t>13.01.2021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2</a:t>
            </a:fld>
            <a:endParaRPr lang="ru-RU"/>
          </a:p>
        </p:txBody>
      </p:sp>
    </p:spTree>
    <p:extLst>
      <p:ext uri="{BB962C8B-B14F-4D97-AF65-F5344CB8AC3E}">
        <p14:creationId xmlns:p14="http://schemas.microsoft.com/office/powerpoint/2010/main" val="160000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t>13.01.2021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t>13.01.2021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t>13.01.2021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t>13.01.2021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19069"/>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854665" y="1929571"/>
            <a:ext cx="10285775" cy="1876473"/>
          </a:xfrm>
          <a:prstGeom prst="rect">
            <a:avLst/>
          </a:prstGeom>
        </p:spPr>
        <p:txBody>
          <a:bodyPr vert="horz" wrap="square" lIns="0" tIns="29525" rIns="0" bIns="0" rtlCol="0">
            <a:spAutoFit/>
          </a:bodyPr>
          <a:lstStyle/>
          <a:p>
            <a:pPr marL="38918" algn="ctr">
              <a:spcBef>
                <a:spcPts val="233"/>
              </a:spcBef>
            </a:pPr>
            <a:r>
              <a:rPr lang="en-US" sz="6000" b="1" dirty="0" err="1" smtClean="0">
                <a:solidFill>
                  <a:srgbClr val="2365C7"/>
                </a:solidFill>
                <a:latin typeface="Arial" panose="020B0604020202020204" pitchFamily="34" charset="0"/>
                <a:cs typeface="Arial" panose="020B0604020202020204" pitchFamily="34" charset="0"/>
              </a:rPr>
              <a:t>Thème</a:t>
            </a:r>
            <a:r>
              <a:rPr lang="en-US" sz="6000" b="1" dirty="0" smtClean="0">
                <a:solidFill>
                  <a:srgbClr val="2365C7"/>
                </a:solidFill>
                <a:latin typeface="Arial" panose="020B0604020202020204" pitchFamily="34" charset="0"/>
                <a:cs typeface="Arial" panose="020B0604020202020204" pitchFamily="34" charset="0"/>
              </a:rPr>
              <a:t>: </a:t>
            </a:r>
            <a:r>
              <a:rPr lang="fr-FR" sz="6000" b="1" dirty="0" smtClean="0">
                <a:solidFill>
                  <a:srgbClr val="002060"/>
                </a:solidFill>
                <a:latin typeface="Arial" panose="020B0604020202020204" pitchFamily="34" charset="0"/>
                <a:cs typeface="Arial" panose="020B0604020202020204" pitchFamily="34" charset="0"/>
              </a:rPr>
              <a:t>La nature dans les Pyrénées</a:t>
            </a:r>
            <a:endParaRPr lang="en-US" sz="6000" b="1" dirty="0">
              <a:solidFill>
                <a:srgbClr val="00206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284888" y="1865334"/>
            <a:ext cx="569777" cy="209603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lang="ru-RU" sz="2396" dirty="0" smtClean="0"/>
          </a:p>
          <a:p>
            <a:endParaRPr lang="ru-RU" sz="2396" dirty="0"/>
          </a:p>
          <a:p>
            <a:endParaRPr lang="ru-RU" sz="2396" dirty="0" smtClean="0"/>
          </a:p>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9949173" y="133765"/>
            <a:ext cx="1705799"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9949173" y="163244"/>
            <a:ext cx="1705796"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9981435" y="459773"/>
            <a:ext cx="1641271" cy="526322"/>
          </a:xfrm>
          <a:prstGeom prst="rect">
            <a:avLst/>
          </a:prstGeom>
        </p:spPr>
        <p:txBody>
          <a:bodyPr vert="horz" wrap="square" lIns="0" tIns="33552" rIns="0" bIns="0" rtlCol="0">
            <a:spAutoFit/>
          </a:bodyPr>
          <a:lstStyle/>
          <a:p>
            <a:pPr algn="ctr">
              <a:spcBef>
                <a:spcPts val="265"/>
              </a:spcBef>
            </a:pPr>
            <a:r>
              <a:rPr lang="en-US" sz="3200" b="1" spc="21" dirty="0" smtClean="0">
                <a:solidFill>
                  <a:srgbClr val="FEFEFE"/>
                </a:solidFill>
                <a:latin typeface="Arial" panose="020B0604020202020204" pitchFamily="34" charset="0"/>
                <a:cs typeface="Arial" panose="020B0604020202020204" pitchFamily="34" charset="0"/>
              </a:rPr>
              <a:t>8-classe</a:t>
            </a:r>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2057402" y="294651"/>
            <a:ext cx="6170227"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6000" kern="0" spc="-519" dirty="0" smtClean="0">
                <a:solidFill>
                  <a:sysClr val="window" lastClr="FFFFFF"/>
                </a:solidFill>
              </a:rPr>
              <a:t>        FRANÇAIS</a:t>
            </a:r>
            <a:endParaRPr lang="en-US" sz="6600" kern="0" spc="11" dirty="0">
              <a:solidFill>
                <a:sysClr val="window" lastClr="FFFFFF"/>
              </a:solidFill>
            </a:endParaRPr>
          </a:p>
        </p:txBody>
      </p:sp>
      <p:sp>
        <p:nvSpPr>
          <p:cNvPr id="2" name="AutoShape 2" descr="ONG Sauvons La Nature - Community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Sauvons la natur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Stage photo nature de 3 jours dans les Pyrénées - du 12 au 14 juillet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098" y="3870281"/>
            <a:ext cx="5358262" cy="281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3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 name="Прямоугольник 1"/>
          <p:cNvSpPr/>
          <p:nvPr/>
        </p:nvSpPr>
        <p:spPr>
          <a:xfrm>
            <a:off x="243840" y="1057275"/>
            <a:ext cx="11689080" cy="3416320"/>
          </a:xfrm>
          <a:prstGeom prst="rect">
            <a:avLst/>
          </a:prstGeom>
        </p:spPr>
        <p:txBody>
          <a:bodyPr wrap="square">
            <a:spAutoFit/>
          </a:bodyPr>
          <a:lstStyle/>
          <a:p>
            <a:pPr marR="6400" algn="just"/>
            <a:r>
              <a:rPr lang="fr-FR" sz="3600" b="1" dirty="0" smtClean="0">
                <a:solidFill>
                  <a:srgbClr val="000000"/>
                </a:solidFill>
                <a:latin typeface="Arial" panose="020B0604020202020204" pitchFamily="34" charset="0"/>
              </a:rPr>
              <a:t>a</a:t>
            </a:r>
            <a:r>
              <a:rPr lang="fr-FR" sz="3600" b="1" dirty="0">
                <a:solidFill>
                  <a:srgbClr val="000000"/>
                </a:solidFill>
                <a:latin typeface="Arial" panose="020B0604020202020204" pitchFamily="34" charset="0"/>
              </a:rPr>
              <a:t>. </a:t>
            </a:r>
            <a:r>
              <a:rPr lang="fr-FR" sz="3600" dirty="0">
                <a:solidFill>
                  <a:srgbClr val="000000"/>
                </a:solidFill>
                <a:latin typeface="Arial" panose="020B0604020202020204" pitchFamily="34" charset="0"/>
              </a:rPr>
              <a:t>Une </a:t>
            </a:r>
            <a:r>
              <a:rPr lang="fr-FR" sz="3600" dirty="0" smtClean="0">
                <a:solidFill>
                  <a:srgbClr val="000000"/>
                </a:solidFill>
                <a:latin typeface="Arial" panose="020B0604020202020204" pitchFamily="34" charset="0"/>
              </a:rPr>
              <a:t>  ...     </a:t>
            </a:r>
            <a:r>
              <a:rPr lang="fr-FR" sz="3600" dirty="0">
                <a:solidFill>
                  <a:srgbClr val="000000"/>
                </a:solidFill>
                <a:latin typeface="Arial" panose="020B0604020202020204" pitchFamily="34" charset="0"/>
              </a:rPr>
              <a:t>longueur de la robe ne vous convient pas. </a:t>
            </a:r>
          </a:p>
          <a:p>
            <a:pPr marR="6400" algn="just"/>
            <a:r>
              <a:rPr lang="fr-FR" sz="3600" b="1" dirty="0">
                <a:solidFill>
                  <a:srgbClr val="000000"/>
                </a:solidFill>
                <a:latin typeface="Arial" panose="020B0604020202020204" pitchFamily="34" charset="0"/>
              </a:rPr>
              <a:t>b. </a:t>
            </a:r>
            <a:r>
              <a:rPr lang="fr-FR" sz="3600" dirty="0">
                <a:solidFill>
                  <a:srgbClr val="000000"/>
                </a:solidFill>
                <a:latin typeface="Arial" panose="020B0604020202020204" pitchFamily="34" charset="0"/>
              </a:rPr>
              <a:t>Il a vecu une courte vie </a:t>
            </a:r>
            <a:r>
              <a:rPr lang="fr-FR" sz="3600" dirty="0" smtClean="0">
                <a:solidFill>
                  <a:srgbClr val="000000"/>
                </a:solidFill>
                <a:latin typeface="Arial" panose="020B0604020202020204" pitchFamily="34" charset="0"/>
              </a:rPr>
              <a:t>  ...    est </a:t>
            </a:r>
            <a:r>
              <a:rPr lang="fr-FR" sz="3600" dirty="0">
                <a:solidFill>
                  <a:srgbClr val="000000"/>
                </a:solidFill>
                <a:latin typeface="Arial" panose="020B0604020202020204" pitchFamily="34" charset="0"/>
              </a:rPr>
              <a:t>son destin. </a:t>
            </a:r>
          </a:p>
          <a:p>
            <a:pPr marR="6400" algn="just"/>
            <a:r>
              <a:rPr lang="fr-FR" sz="3600" b="1" dirty="0">
                <a:solidFill>
                  <a:srgbClr val="000000"/>
                </a:solidFill>
                <a:latin typeface="Arial" panose="020B0604020202020204" pitchFamily="34" charset="0"/>
              </a:rPr>
              <a:t>c</a:t>
            </a:r>
            <a:r>
              <a:rPr lang="fr-FR" sz="3600" b="1" dirty="0" smtClean="0">
                <a:solidFill>
                  <a:srgbClr val="000000"/>
                </a:solidFill>
                <a:latin typeface="Arial" panose="020B0604020202020204" pitchFamily="34" charset="0"/>
              </a:rPr>
              <a:t>.   </a:t>
            </a:r>
            <a:r>
              <a:rPr lang="fr-FR" sz="3600" dirty="0">
                <a:solidFill>
                  <a:srgbClr val="000000"/>
                </a:solidFill>
                <a:latin typeface="Arial" panose="020B0604020202020204" pitchFamily="34" charset="0"/>
              </a:rPr>
              <a:t>... </a:t>
            </a:r>
            <a:r>
              <a:rPr lang="fr-FR" sz="3600" dirty="0" smtClean="0">
                <a:solidFill>
                  <a:srgbClr val="000000"/>
                </a:solidFill>
                <a:latin typeface="Arial" panose="020B0604020202020204" pitchFamily="34" charset="0"/>
              </a:rPr>
              <a:t>     est </a:t>
            </a:r>
            <a:r>
              <a:rPr lang="fr-FR" sz="3600" dirty="0">
                <a:solidFill>
                  <a:srgbClr val="000000"/>
                </a:solidFill>
                <a:latin typeface="Arial" panose="020B0604020202020204" pitchFamily="34" charset="0"/>
              </a:rPr>
              <a:t>la fin de cette histoire! </a:t>
            </a:r>
          </a:p>
          <a:p>
            <a:pPr marR="6400" algn="just"/>
            <a:r>
              <a:rPr lang="fr-FR" sz="3600" b="1" dirty="0">
                <a:solidFill>
                  <a:srgbClr val="000000"/>
                </a:solidFill>
                <a:latin typeface="Arial" panose="020B0604020202020204" pitchFamily="34" charset="0"/>
              </a:rPr>
              <a:t>d. </a:t>
            </a:r>
            <a:r>
              <a:rPr lang="fr-FR" sz="3600" b="1" dirty="0" smtClean="0">
                <a:solidFill>
                  <a:srgbClr val="000000"/>
                </a:solidFill>
                <a:latin typeface="Arial" panose="020B0604020202020204" pitchFamily="34" charset="0"/>
              </a:rPr>
              <a:t>  </a:t>
            </a:r>
            <a:r>
              <a:rPr lang="fr-FR" sz="3600" dirty="0" smtClean="0">
                <a:solidFill>
                  <a:srgbClr val="000000"/>
                </a:solidFill>
                <a:latin typeface="Arial" panose="020B0604020202020204" pitchFamily="34" charset="0"/>
              </a:rPr>
              <a:t>...   </a:t>
            </a:r>
            <a:r>
              <a:rPr lang="fr-FR" sz="3600" dirty="0">
                <a:solidFill>
                  <a:srgbClr val="000000"/>
                </a:solidFill>
                <a:latin typeface="Arial" panose="020B0604020202020204" pitchFamily="34" charset="0"/>
              </a:rPr>
              <a:t>o</a:t>
            </a:r>
            <a:r>
              <a:rPr lang="fr-FR" sz="3600" dirty="0" smtClean="0">
                <a:solidFill>
                  <a:srgbClr val="000000"/>
                </a:solidFill>
                <a:latin typeface="Arial" panose="020B0604020202020204" pitchFamily="34" charset="0"/>
              </a:rPr>
              <a:t>u   ...   </a:t>
            </a:r>
            <a:r>
              <a:rPr lang="fr-FR" sz="3600" dirty="0">
                <a:solidFill>
                  <a:srgbClr val="000000"/>
                </a:solidFill>
                <a:latin typeface="Arial" panose="020B0604020202020204" pitchFamily="34" charset="0"/>
              </a:rPr>
              <a:t>appartement vous connaissez? </a:t>
            </a:r>
          </a:p>
          <a:p>
            <a:pPr marR="6400" algn="just"/>
            <a:r>
              <a:rPr lang="fr-FR" sz="3600" b="1" dirty="0">
                <a:solidFill>
                  <a:srgbClr val="000000"/>
                </a:solidFill>
                <a:latin typeface="Arial" panose="020B0604020202020204" pitchFamily="34" charset="0"/>
              </a:rPr>
              <a:t>e. </a:t>
            </a:r>
            <a:r>
              <a:rPr lang="fr-FR" sz="3600" dirty="0">
                <a:solidFill>
                  <a:srgbClr val="000000"/>
                </a:solidFill>
                <a:latin typeface="Arial" panose="020B0604020202020204" pitchFamily="34" charset="0"/>
              </a:rPr>
              <a:t>Le début de ce récit est </a:t>
            </a:r>
            <a:r>
              <a:rPr lang="fr-FR" sz="3600" dirty="0" smtClean="0">
                <a:solidFill>
                  <a:srgbClr val="000000"/>
                </a:solidFill>
                <a:latin typeface="Arial" panose="020B0604020202020204" pitchFamily="34" charset="0"/>
              </a:rPr>
              <a:t>   ...   qu’on </a:t>
            </a:r>
            <a:r>
              <a:rPr lang="fr-FR" sz="3600" dirty="0">
                <a:solidFill>
                  <a:srgbClr val="000000"/>
                </a:solidFill>
                <a:latin typeface="Arial" panose="020B0604020202020204" pitchFamily="34" charset="0"/>
              </a:rPr>
              <a:t>se rencontre dans la rue. </a:t>
            </a:r>
            <a:endParaRPr lang="ru-RU" sz="3600" dirty="0"/>
          </a:p>
        </p:txBody>
      </p:sp>
      <p:sp>
        <p:nvSpPr>
          <p:cNvPr id="3" name="Прямоугольник 2"/>
          <p:cNvSpPr/>
          <p:nvPr/>
        </p:nvSpPr>
        <p:spPr>
          <a:xfrm>
            <a:off x="548640" y="255955"/>
            <a:ext cx="11384280" cy="584775"/>
          </a:xfrm>
          <a:prstGeom prst="rect">
            <a:avLst/>
          </a:prstGeom>
          <a:solidFill>
            <a:schemeClr val="bg1"/>
          </a:solidFill>
        </p:spPr>
        <p:txBody>
          <a:bodyPr wrap="square">
            <a:spAutoFit/>
          </a:bodyPr>
          <a:lstStyle/>
          <a:p>
            <a:pPr marR="6400" algn="just"/>
            <a:r>
              <a:rPr lang="fr-FR" sz="3200" b="1" i="1" dirty="0">
                <a:solidFill>
                  <a:srgbClr val="000000"/>
                </a:solidFill>
                <a:latin typeface="Arial" panose="020B0604020202020204" pitchFamily="34" charset="0"/>
              </a:rPr>
              <a:t>Exercice 2. Choisissez l’adjectif qui convient. Tel ou telle? </a:t>
            </a:r>
            <a:endParaRPr lang="fr-FR" sz="3200" dirty="0">
              <a:solidFill>
                <a:srgbClr val="000000"/>
              </a:solidFill>
              <a:latin typeface="Arial" panose="020B0604020202020204" pitchFamily="34" charset="0"/>
            </a:endParaRPr>
          </a:p>
        </p:txBody>
      </p:sp>
      <p:sp>
        <p:nvSpPr>
          <p:cNvPr id="5" name="TextBox 4"/>
          <p:cNvSpPr txBox="1"/>
          <p:nvPr/>
        </p:nvSpPr>
        <p:spPr>
          <a:xfrm>
            <a:off x="1828800" y="1102995"/>
            <a:ext cx="1066800" cy="584775"/>
          </a:xfrm>
          <a:prstGeom prst="rect">
            <a:avLst/>
          </a:prstGeom>
          <a:solidFill>
            <a:schemeClr val="bg1"/>
          </a:solidFill>
        </p:spPr>
        <p:txBody>
          <a:bodyPr wrap="square" rtlCol="0">
            <a:spAutoFit/>
          </a:bodyPr>
          <a:lstStyle/>
          <a:p>
            <a:r>
              <a:rPr lang="fr-FR" sz="3200" dirty="0" smtClean="0">
                <a:solidFill>
                  <a:srgbClr val="0070C0"/>
                </a:solidFill>
                <a:latin typeface="Arial" panose="020B0604020202020204" pitchFamily="34" charset="0"/>
                <a:cs typeface="Arial" panose="020B0604020202020204" pitchFamily="34" charset="0"/>
              </a:rPr>
              <a:t>telle</a:t>
            </a:r>
            <a:endParaRPr lang="ru-RU" sz="3200"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5707380" y="1642050"/>
            <a:ext cx="1066800" cy="584775"/>
          </a:xfrm>
          <a:prstGeom prst="rect">
            <a:avLst/>
          </a:prstGeom>
          <a:solidFill>
            <a:schemeClr val="bg1"/>
          </a:solidFill>
        </p:spPr>
        <p:txBody>
          <a:bodyPr wrap="square" rtlCol="0">
            <a:spAutoFit/>
          </a:bodyPr>
          <a:lstStyle/>
          <a:p>
            <a:r>
              <a:rPr lang="fr-FR" sz="3200" dirty="0">
                <a:solidFill>
                  <a:srgbClr val="0070C0"/>
                </a:solidFill>
                <a:latin typeface="Arial" panose="020B0604020202020204" pitchFamily="34" charset="0"/>
                <a:cs typeface="Arial" panose="020B0604020202020204" pitchFamily="34" charset="0"/>
              </a:rPr>
              <a:t>t</a:t>
            </a:r>
            <a:r>
              <a:rPr lang="fr-FR" sz="3200" dirty="0" smtClean="0">
                <a:solidFill>
                  <a:srgbClr val="0070C0"/>
                </a:solidFill>
                <a:latin typeface="Arial" panose="020B0604020202020204" pitchFamily="34" charset="0"/>
                <a:cs typeface="Arial" panose="020B0604020202020204" pitchFamily="34" charset="0"/>
              </a:rPr>
              <a:t>el</a:t>
            </a:r>
            <a:endParaRPr lang="ru-RU" sz="3200" dirty="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891540" y="2180660"/>
            <a:ext cx="1066800" cy="584775"/>
          </a:xfrm>
          <a:prstGeom prst="rect">
            <a:avLst/>
          </a:prstGeom>
          <a:solidFill>
            <a:schemeClr val="bg1"/>
          </a:solidFill>
        </p:spPr>
        <p:txBody>
          <a:bodyPr wrap="square" rtlCol="0">
            <a:spAutoFit/>
          </a:bodyPr>
          <a:lstStyle/>
          <a:p>
            <a:r>
              <a:rPr lang="fr-FR" sz="3200" dirty="0" smtClean="0">
                <a:solidFill>
                  <a:srgbClr val="0070C0"/>
                </a:solidFill>
                <a:latin typeface="Arial" panose="020B0604020202020204" pitchFamily="34" charset="0"/>
                <a:cs typeface="Arial" panose="020B0604020202020204" pitchFamily="34" charset="0"/>
              </a:rPr>
              <a:t>Telle</a:t>
            </a:r>
            <a:endParaRPr lang="ru-RU" sz="3200" dirty="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762000" y="2728897"/>
            <a:ext cx="1066800" cy="584775"/>
          </a:xfrm>
          <a:prstGeom prst="rect">
            <a:avLst/>
          </a:prstGeom>
          <a:solidFill>
            <a:schemeClr val="bg1"/>
          </a:solidFill>
        </p:spPr>
        <p:txBody>
          <a:bodyPr wrap="square" rtlCol="0">
            <a:spAutoFit/>
          </a:bodyPr>
          <a:lstStyle/>
          <a:p>
            <a:r>
              <a:rPr lang="fr-FR" sz="3200" dirty="0" smtClean="0">
                <a:solidFill>
                  <a:srgbClr val="0070C0"/>
                </a:solidFill>
                <a:latin typeface="Arial" panose="020B0604020202020204" pitchFamily="34" charset="0"/>
                <a:cs typeface="Arial" panose="020B0604020202020204" pitchFamily="34" charset="0"/>
              </a:rPr>
              <a:t>Tel</a:t>
            </a:r>
            <a:endParaRPr lang="ru-RU" sz="3200" dirty="0">
              <a:solidFill>
                <a:srgbClr val="0070C0"/>
              </a:solidFill>
              <a:latin typeface="Arial" panose="020B0604020202020204" pitchFamily="34" charset="0"/>
              <a:cs typeface="Arial" panose="020B0604020202020204" pitchFamily="34" charset="0"/>
            </a:endParaRPr>
          </a:p>
        </p:txBody>
      </p:sp>
      <p:sp>
        <p:nvSpPr>
          <p:cNvPr id="16" name="TextBox 15"/>
          <p:cNvSpPr txBox="1"/>
          <p:nvPr/>
        </p:nvSpPr>
        <p:spPr>
          <a:xfrm>
            <a:off x="2476500" y="2728896"/>
            <a:ext cx="1066800" cy="584775"/>
          </a:xfrm>
          <a:prstGeom prst="rect">
            <a:avLst/>
          </a:prstGeom>
          <a:solidFill>
            <a:schemeClr val="bg1"/>
          </a:solidFill>
        </p:spPr>
        <p:txBody>
          <a:bodyPr wrap="square" rtlCol="0">
            <a:spAutoFit/>
          </a:bodyPr>
          <a:lstStyle/>
          <a:p>
            <a:r>
              <a:rPr lang="fr-FR" sz="3200" dirty="0">
                <a:solidFill>
                  <a:srgbClr val="0070C0"/>
                </a:solidFill>
                <a:latin typeface="Arial" panose="020B0604020202020204" pitchFamily="34" charset="0"/>
                <a:cs typeface="Arial" panose="020B0604020202020204" pitchFamily="34" charset="0"/>
              </a:rPr>
              <a:t>t</a:t>
            </a:r>
            <a:r>
              <a:rPr lang="fr-FR" sz="3200" dirty="0" smtClean="0">
                <a:solidFill>
                  <a:srgbClr val="0070C0"/>
                </a:solidFill>
                <a:latin typeface="Arial" panose="020B0604020202020204" pitchFamily="34" charset="0"/>
                <a:cs typeface="Arial" panose="020B0604020202020204" pitchFamily="34" charset="0"/>
              </a:rPr>
              <a:t>el</a:t>
            </a:r>
            <a:endParaRPr lang="ru-RU" sz="3200" dirty="0">
              <a:solidFill>
                <a:srgbClr val="0070C0"/>
              </a:solidFill>
              <a:latin typeface="Arial" panose="020B0604020202020204" pitchFamily="34" charset="0"/>
              <a:cs typeface="Arial" panose="020B0604020202020204" pitchFamily="34" charset="0"/>
            </a:endParaRPr>
          </a:p>
        </p:txBody>
      </p:sp>
      <p:sp>
        <p:nvSpPr>
          <p:cNvPr id="17" name="TextBox 16"/>
          <p:cNvSpPr txBox="1"/>
          <p:nvPr/>
        </p:nvSpPr>
        <p:spPr>
          <a:xfrm>
            <a:off x="5814060" y="3313671"/>
            <a:ext cx="1066800" cy="584775"/>
          </a:xfrm>
          <a:prstGeom prst="rect">
            <a:avLst/>
          </a:prstGeom>
          <a:solidFill>
            <a:schemeClr val="bg1"/>
          </a:solidFill>
        </p:spPr>
        <p:txBody>
          <a:bodyPr wrap="square" rtlCol="0">
            <a:spAutoFit/>
          </a:bodyPr>
          <a:lstStyle/>
          <a:p>
            <a:r>
              <a:rPr lang="fr-FR" sz="3200" dirty="0">
                <a:solidFill>
                  <a:srgbClr val="0070C0"/>
                </a:solidFill>
                <a:latin typeface="Arial" panose="020B0604020202020204" pitchFamily="34" charset="0"/>
                <a:cs typeface="Arial" panose="020B0604020202020204" pitchFamily="34" charset="0"/>
              </a:rPr>
              <a:t>t</a:t>
            </a:r>
            <a:r>
              <a:rPr lang="fr-FR" sz="3200" dirty="0" smtClean="0">
                <a:solidFill>
                  <a:srgbClr val="0070C0"/>
                </a:solidFill>
                <a:latin typeface="Arial" panose="020B0604020202020204" pitchFamily="34" charset="0"/>
                <a:cs typeface="Arial" panose="020B0604020202020204" pitchFamily="34" charset="0"/>
              </a:rPr>
              <a:t>el</a:t>
            </a:r>
            <a:endParaRPr lang="ru-RU" sz="3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398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96789AA7-9596-4F83-89FD-AEC28EE179F1}"/>
              </a:ext>
            </a:extLst>
          </p:cNvPr>
          <p:cNvSpPr txBox="1"/>
          <p:nvPr/>
        </p:nvSpPr>
        <p:spPr>
          <a:xfrm>
            <a:off x="674184" y="1636149"/>
            <a:ext cx="10816775" cy="2107305"/>
          </a:xfrm>
          <a:prstGeom prst="rect">
            <a:avLst/>
          </a:prstGeom>
        </p:spPr>
        <p:txBody>
          <a:bodyPr vert="horz" wrap="square" lIns="0" tIns="29525"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4500" b="1" dirty="0" smtClean="0">
                <a:solidFill>
                  <a:srgbClr val="002060"/>
                </a:solidFill>
                <a:latin typeface="Arial" panose="020B0604020202020204" pitchFamily="34" charset="0"/>
                <a:cs typeface="Arial" panose="020B0604020202020204" pitchFamily="34" charset="0"/>
              </a:rPr>
              <a:t>Faites l’exercice 3 à la page 85.</a:t>
            </a:r>
          </a:p>
          <a:p>
            <a:pPr algn="just"/>
            <a:r>
              <a:rPr lang="fr-FR" sz="4500" b="1" dirty="0" smtClean="0">
                <a:solidFill>
                  <a:srgbClr val="002060"/>
                </a:solidFill>
                <a:latin typeface="Arial" panose="020B0604020202020204" pitchFamily="34" charset="0"/>
                <a:cs typeface="Arial" panose="020B0604020202020204" pitchFamily="34" charset="0"/>
              </a:rPr>
              <a:t>Il faut choisir les reponses « Vrai ou Faux ».</a:t>
            </a:r>
            <a:endParaRPr lang="ru-RU" sz="4500" b="1" dirty="0">
              <a:solidFill>
                <a:srgbClr val="002060"/>
              </a:solidFill>
              <a:latin typeface="Arial" panose="020B0604020202020204" pitchFamily="34" charset="0"/>
              <a:cs typeface="Arial" panose="020B0604020202020204"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797" y="3041542"/>
            <a:ext cx="2646759" cy="32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56909" y="193049"/>
            <a:ext cx="3249385" cy="1015663"/>
          </a:xfrm>
          <a:prstGeom prst="rect">
            <a:avLst/>
          </a:prstGeom>
          <a:noFill/>
        </p:spPr>
        <p:txBody>
          <a:bodyPr wrap="square" rtlCol="0">
            <a:spAutoFit/>
          </a:bodyPr>
          <a:lstStyle/>
          <a:p>
            <a:r>
              <a:rPr lang="fr-FR" sz="6000" b="1" dirty="0" smtClean="0">
                <a:solidFill>
                  <a:schemeClr val="bg1"/>
                </a:solidFill>
                <a:latin typeface="Arial" panose="020B0604020202020204" pitchFamily="34" charset="0"/>
                <a:cs typeface="Arial" panose="020B0604020202020204" pitchFamily="34" charset="0"/>
              </a:rPr>
              <a:t>DEVOIR</a:t>
            </a:r>
            <a:endParaRPr lang="ru-RU"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46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endParaRPr lang="ru-RU" dirty="0"/>
          </a:p>
        </p:txBody>
      </p:sp>
      <p:sp>
        <p:nvSpPr>
          <p:cNvPr id="15" name="Текст 14"/>
          <p:cNvSpPr>
            <a:spLocks noGrp="1"/>
          </p:cNvSpPr>
          <p:nvPr>
            <p:ph type="body"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8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764" y="248989"/>
            <a:ext cx="4999831"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Aujourd’hui... </a:t>
            </a:r>
            <a:endParaRPr lang="ru-RU" sz="40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5075859" y="248989"/>
            <a:ext cx="3813208" cy="707886"/>
          </a:xfrm>
          <a:prstGeom prst="rect">
            <a:avLst/>
          </a:prstGeom>
          <a:solidFill>
            <a:schemeClr val="bg1"/>
          </a:solidFill>
        </p:spPr>
        <p:txBody>
          <a:bodyPr wrap="square">
            <a:spAutoFit/>
          </a:bodyPr>
          <a:lstStyle/>
          <a:p>
            <a:r>
              <a:rPr lang="fr-FR" sz="4000" b="1" dirty="0" smtClean="0">
                <a:solidFill>
                  <a:srgbClr val="002060"/>
                </a:solidFill>
                <a:latin typeface="Arial" panose="020B0604020202020204" pitchFamily="34" charset="0"/>
                <a:cs typeface="Arial" panose="020B0604020202020204" pitchFamily="34" charset="0"/>
              </a:rPr>
              <a:t>   avec vous...</a:t>
            </a:r>
          </a:p>
        </p:txBody>
      </p:sp>
      <p:sp>
        <p:nvSpPr>
          <p:cNvPr id="9" name="Google Shape;956;p38"/>
          <p:cNvSpPr/>
          <p:nvPr/>
        </p:nvSpPr>
        <p:spPr>
          <a:xfrm rot="17495056">
            <a:off x="209285" y="135811"/>
            <a:ext cx="523028" cy="844945"/>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99151" y="1029911"/>
            <a:ext cx="3894527" cy="1169551"/>
          </a:xfrm>
          <a:prstGeom prst="rect">
            <a:avLst/>
          </a:prstGeom>
          <a:noFill/>
        </p:spPr>
        <p:txBody>
          <a:bodyPr wrap="square" rtlCol="0">
            <a:spAutoFit/>
          </a:bodyPr>
          <a:lstStyle/>
          <a:p>
            <a:r>
              <a:rPr lang="fr-FR" sz="3500" b="1" i="1" dirty="0">
                <a:solidFill>
                  <a:srgbClr val="F33D68"/>
                </a:solidFill>
                <a:latin typeface="Arial" panose="020B0604020202020204" pitchFamily="34" charset="0"/>
                <a:cs typeface="Arial" panose="020B0604020202020204" pitchFamily="34" charset="0"/>
              </a:rPr>
              <a:t>v</a:t>
            </a:r>
            <a:r>
              <a:rPr lang="fr-FR" sz="3500" b="1" i="1" dirty="0" smtClean="0">
                <a:solidFill>
                  <a:srgbClr val="F33D68"/>
                </a:solidFill>
                <a:latin typeface="Arial" panose="020B0604020202020204" pitchFamily="34" charset="0"/>
                <a:cs typeface="Arial" panose="020B0604020202020204" pitchFamily="34" charset="0"/>
              </a:rPr>
              <a:t>érifier</a:t>
            </a:r>
            <a:r>
              <a:rPr lang="fr-FR" sz="3500" b="1" dirty="0" smtClean="0">
                <a:solidFill>
                  <a:srgbClr val="F33D68"/>
                </a:solidFill>
                <a:latin typeface="Arial" panose="020B0604020202020204" pitchFamily="34" charset="0"/>
                <a:cs typeface="Arial" panose="020B0604020202020204" pitchFamily="34" charset="0"/>
              </a:rPr>
              <a:t> vos devoirs </a:t>
            </a:r>
            <a:endParaRPr lang="ru-RU" sz="3500" dirty="0">
              <a:solidFill>
                <a:srgbClr val="F33D68"/>
              </a:solidFill>
            </a:endParaRPr>
          </a:p>
        </p:txBody>
      </p:sp>
      <p:sp>
        <p:nvSpPr>
          <p:cNvPr id="10" name="TextBox 9"/>
          <p:cNvSpPr txBox="1"/>
          <p:nvPr/>
        </p:nvSpPr>
        <p:spPr>
          <a:xfrm>
            <a:off x="6385476" y="2093138"/>
            <a:ext cx="5806524" cy="1200329"/>
          </a:xfrm>
          <a:prstGeom prst="rect">
            <a:avLst/>
          </a:prstGeom>
          <a:noFill/>
        </p:spPr>
        <p:txBody>
          <a:bodyPr wrap="square" rtlCol="0">
            <a:spAutoFit/>
          </a:bodyPr>
          <a:lstStyle/>
          <a:p>
            <a:r>
              <a:rPr lang="fr-FR" sz="3600" b="1" dirty="0">
                <a:solidFill>
                  <a:srgbClr val="F33D68"/>
                </a:solidFill>
                <a:latin typeface="Arial" panose="020B0604020202020204" pitchFamily="34" charset="0"/>
                <a:cs typeface="Arial" panose="020B0604020202020204" pitchFamily="34" charset="0"/>
              </a:rPr>
              <a:t>p</a:t>
            </a:r>
            <a:r>
              <a:rPr lang="fr-FR" sz="3600" b="1" dirty="0" smtClean="0">
                <a:solidFill>
                  <a:srgbClr val="F33D68"/>
                </a:solidFill>
                <a:latin typeface="Arial" panose="020B0604020202020204" pitchFamily="34" charset="0"/>
                <a:cs typeface="Arial" panose="020B0604020202020204" pitchFamily="34" charset="0"/>
              </a:rPr>
              <a:t>arler de la faune et de la flore</a:t>
            </a:r>
            <a:endParaRPr lang="ru-RU" sz="3600" dirty="0">
              <a:solidFill>
                <a:srgbClr val="F33D68"/>
              </a:solidFill>
            </a:endParaRPr>
          </a:p>
        </p:txBody>
      </p:sp>
      <p:cxnSp>
        <p:nvCxnSpPr>
          <p:cNvPr id="8" name="Прямая со стрелкой 7"/>
          <p:cNvCxnSpPr/>
          <p:nvPr/>
        </p:nvCxnSpPr>
        <p:spPr>
          <a:xfrm>
            <a:off x="6605876" y="1570956"/>
            <a:ext cx="1330037" cy="138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4947557" y="2848031"/>
            <a:ext cx="1329519" cy="8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10764" y="3293467"/>
            <a:ext cx="3824632" cy="1384995"/>
          </a:xfrm>
          <a:prstGeom prst="rect">
            <a:avLst/>
          </a:prstGeom>
        </p:spPr>
        <p:txBody>
          <a:bodyPr wrap="square">
            <a:spAutoFit/>
          </a:bodyPr>
          <a:lstStyle/>
          <a:p>
            <a:r>
              <a:rPr lang="fr-FR" sz="2800" b="1" dirty="0">
                <a:solidFill>
                  <a:srgbClr val="F33D68"/>
                </a:solidFill>
                <a:latin typeface="Arial" panose="020B0604020202020204" pitchFamily="34" charset="0"/>
                <a:cs typeface="Arial" panose="020B0604020202020204" pitchFamily="34" charset="0"/>
              </a:rPr>
              <a:t>a</a:t>
            </a:r>
            <a:r>
              <a:rPr lang="fr-FR" sz="2800" b="1" dirty="0" smtClean="0">
                <a:solidFill>
                  <a:srgbClr val="F33D68"/>
                </a:solidFill>
                <a:latin typeface="Arial" panose="020B0604020202020204" pitchFamily="34" charset="0"/>
                <a:cs typeface="Arial" panose="020B0604020202020204" pitchFamily="34" charset="0"/>
              </a:rPr>
              <a:t>pprendre l’emploi de l’adjectif indéfini « tel,telle » </a:t>
            </a:r>
            <a:endParaRPr lang="ru-RU" sz="2800" b="1" dirty="0">
              <a:solidFill>
                <a:srgbClr val="F33D68"/>
              </a:solidFill>
            </a:endParaRPr>
          </a:p>
        </p:txBody>
      </p:sp>
      <p:pic>
        <p:nvPicPr>
          <p:cNvPr id="12" name="Picture 4" descr="FEMMES ACTIVES ET FOYER - Union Nationale : Les devoirs à la maison... sans  s'énerver!">
            <a:extLst>
              <a:ext uri="{FF2B5EF4-FFF2-40B4-BE49-F238E27FC236}">
                <a16:creationId xmlns:a16="http://schemas.microsoft.com/office/drawing/2014/main" id="{876D283A-756B-46E0-9591-CBD8479B7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067" y="248989"/>
            <a:ext cx="2059735" cy="190615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Прямая со стрелкой 13"/>
          <p:cNvCxnSpPr>
            <a:stCxn id="15" idx="3"/>
          </p:cNvCxnSpPr>
          <p:nvPr/>
        </p:nvCxnSpPr>
        <p:spPr>
          <a:xfrm flipV="1">
            <a:off x="3935396" y="3977640"/>
            <a:ext cx="1140463" cy="83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3833484" y="6133093"/>
            <a:ext cx="1306482" cy="13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78670" y="5676445"/>
            <a:ext cx="5535589" cy="1077218"/>
          </a:xfrm>
          <a:prstGeom prst="rect">
            <a:avLst/>
          </a:prstGeom>
          <a:noFill/>
        </p:spPr>
        <p:txBody>
          <a:bodyPr wrap="square" rtlCol="0">
            <a:spAutoFit/>
          </a:bodyPr>
          <a:lstStyle/>
          <a:p>
            <a:r>
              <a:rPr lang="fr-FR" sz="3200" b="1" dirty="0" smtClean="0">
                <a:solidFill>
                  <a:srgbClr val="F33D68"/>
                </a:solidFill>
                <a:latin typeface="Arial" panose="020B0604020202020204" pitchFamily="34" charset="0"/>
                <a:cs typeface="Arial" panose="020B0604020202020204" pitchFamily="34" charset="0"/>
              </a:rPr>
              <a:t>La nature dans les Pyrénées</a:t>
            </a:r>
            <a:endParaRPr lang="ru-RU" sz="3200" dirty="0">
              <a:solidFill>
                <a:srgbClr val="F33D68"/>
              </a:solidFill>
            </a:endParaRPr>
          </a:p>
        </p:txBody>
      </p:sp>
      <p:pic>
        <p:nvPicPr>
          <p:cNvPr id="2050" name="Picture 2" descr="Auguste Rodin (1840-1917) | Main droite n. 27, petit modèle | 2000s,  Sculptures, Statues &amp; Figures | Christi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97" t="15999" r="23727" b="23728"/>
          <a:stretch/>
        </p:blipFill>
        <p:spPr bwMode="auto">
          <a:xfrm>
            <a:off x="6537876" y="-11283043"/>
            <a:ext cx="2241261" cy="30697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5"/>
          <a:stretch>
            <a:fillRect/>
          </a:stretch>
        </p:blipFill>
        <p:spPr>
          <a:xfrm>
            <a:off x="541601" y="4678462"/>
            <a:ext cx="2610975" cy="1746000"/>
          </a:xfrm>
          <a:prstGeom prst="rect">
            <a:avLst/>
          </a:prstGeom>
        </p:spPr>
      </p:pic>
      <p:pic>
        <p:nvPicPr>
          <p:cNvPr id="1026" name="Picture 2" descr="La faune et la flore | SYAG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894" y="1333365"/>
            <a:ext cx="2778252" cy="1725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ccord du mot TEL - Bescherel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7876" y="3435866"/>
            <a:ext cx="3886284" cy="194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2240" y="243060"/>
            <a:ext cx="6842760" cy="646331"/>
          </a:xfrm>
          <a:prstGeom prst="rect">
            <a:avLst/>
          </a:prstGeom>
          <a:solidFill>
            <a:schemeClr val="bg1"/>
          </a:solidFill>
        </p:spPr>
        <p:txBody>
          <a:bodyPr wrap="square">
            <a:spAutoFit/>
          </a:bodyPr>
          <a:lstStyle/>
          <a:p>
            <a:pPr algn="ctr"/>
            <a:r>
              <a:rPr lang="fr-FR" sz="3600" b="1" dirty="0" smtClean="0">
                <a:solidFill>
                  <a:srgbClr val="002060"/>
                </a:solidFill>
                <a:latin typeface="Arial" panose="020B0604020202020204" pitchFamily="34" charset="0"/>
                <a:cs typeface="Arial" panose="020B0604020202020204" pitchFamily="34" charset="0"/>
              </a:rPr>
              <a:t>Vérification du devoir</a:t>
            </a:r>
            <a:endParaRPr lang="ru-RU" sz="3600" b="1" dirty="0">
              <a:solidFill>
                <a:srgbClr val="002060"/>
              </a:solidFill>
              <a:latin typeface="Arial" panose="020B0604020202020204" pitchFamily="34" charset="0"/>
              <a:cs typeface="Arial" panose="020B0604020202020204" pitchFamily="34" charset="0"/>
            </a:endParaRPr>
          </a:p>
        </p:txBody>
      </p:sp>
      <p:sp>
        <p:nvSpPr>
          <p:cNvPr id="4" name="Прямоугольник 3"/>
          <p:cNvSpPr/>
          <p:nvPr/>
        </p:nvSpPr>
        <p:spPr>
          <a:xfrm>
            <a:off x="271537" y="889391"/>
            <a:ext cx="7930376" cy="1200329"/>
          </a:xfrm>
          <a:prstGeom prst="rect">
            <a:avLst/>
          </a:prstGeom>
        </p:spPr>
        <p:txBody>
          <a:bodyPr wrap="none">
            <a:spAutoFit/>
          </a:bodyPr>
          <a:lstStyle/>
          <a:p>
            <a:pPr algn="just"/>
            <a:r>
              <a:rPr lang="fr-FR" sz="3600" b="1">
                <a:solidFill>
                  <a:srgbClr val="002060"/>
                </a:solidFill>
                <a:latin typeface="Arial" panose="020B0604020202020204" pitchFamily="34" charset="0"/>
                <a:cs typeface="Arial" panose="020B0604020202020204" pitchFamily="34" charset="0"/>
              </a:rPr>
              <a:t>Faites l’exercice 5 à la page 80.</a:t>
            </a:r>
          </a:p>
          <a:p>
            <a:pPr algn="just"/>
            <a:r>
              <a:rPr lang="fr-FR" sz="3600" b="1">
                <a:solidFill>
                  <a:srgbClr val="002060"/>
                </a:solidFill>
                <a:latin typeface="Arial" panose="020B0604020202020204" pitchFamily="34" charset="0"/>
                <a:cs typeface="Arial" panose="020B0604020202020204" pitchFamily="34" charset="0"/>
              </a:rPr>
              <a:t>Il faut mettre les phrases au pluriel.</a:t>
            </a:r>
            <a:endParaRPr lang="ru-RU" sz="36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271536" y="2089720"/>
            <a:ext cx="11173703" cy="4401205"/>
          </a:xfrm>
          <a:prstGeom prst="rect">
            <a:avLst/>
          </a:prstGeom>
        </p:spPr>
        <p:txBody>
          <a:bodyPr wrap="square">
            <a:spAutoFit/>
          </a:bodyPr>
          <a:lstStyle/>
          <a:p>
            <a:pPr marL="514350" indent="-514350" algn="just">
              <a:buAutoNum type="arabicPeriod"/>
            </a:pPr>
            <a:r>
              <a:rPr lang="fr-FR" sz="2800" dirty="0" smtClean="0">
                <a:solidFill>
                  <a:srgbClr val="000000"/>
                </a:solidFill>
                <a:latin typeface="Arial" panose="020B0604020202020204" pitchFamily="34" charset="0"/>
              </a:rPr>
              <a:t>Je </a:t>
            </a:r>
            <a:r>
              <a:rPr lang="fr-FR" sz="2800" dirty="0">
                <a:solidFill>
                  <a:srgbClr val="000000"/>
                </a:solidFill>
                <a:latin typeface="Arial" panose="020B0604020202020204" pitchFamily="34" charset="0"/>
              </a:rPr>
              <a:t>déteste ce disque, j’aime mieux </a:t>
            </a:r>
            <a:r>
              <a:rPr lang="fr-FR" sz="2800" dirty="0" smtClean="0">
                <a:solidFill>
                  <a:srgbClr val="000000"/>
                </a:solidFill>
                <a:latin typeface="Arial" panose="020B0604020202020204" pitchFamily="34" charset="0"/>
              </a:rPr>
              <a:t>celui-là.</a:t>
            </a:r>
          </a:p>
          <a:p>
            <a:pPr algn="just"/>
            <a:r>
              <a:rPr lang="fr-FR" sz="2800" dirty="0" smtClean="0">
                <a:solidFill>
                  <a:srgbClr val="000000"/>
                </a:solidFill>
                <a:latin typeface="Arial" panose="020B0604020202020204" pitchFamily="34" charset="0"/>
              </a:rPr>
              <a:t>     </a:t>
            </a:r>
            <a:r>
              <a:rPr lang="fr-FR" sz="2800" dirty="0" smtClean="0">
                <a:solidFill>
                  <a:srgbClr val="0070C0"/>
                </a:solidFill>
                <a:latin typeface="Arial" panose="020B0604020202020204" pitchFamily="34" charset="0"/>
              </a:rPr>
              <a:t>Je déteste ces disques, j’aime mieux ceux-là.</a:t>
            </a:r>
            <a:r>
              <a:rPr lang="fr-FR" sz="2800" dirty="0" smtClean="0">
                <a:solidFill>
                  <a:srgbClr val="000000"/>
                </a:solidFill>
                <a:latin typeface="Arial" panose="020B0604020202020204" pitchFamily="34" charset="0"/>
              </a:rPr>
              <a:t> </a:t>
            </a:r>
            <a:endParaRPr lang="fr-FR" sz="2800" dirty="0">
              <a:solidFill>
                <a:srgbClr val="000000"/>
              </a:solidFill>
              <a:latin typeface="Arial" panose="020B0604020202020204" pitchFamily="34" charset="0"/>
            </a:endParaRPr>
          </a:p>
          <a:p>
            <a:pPr algn="just"/>
            <a:r>
              <a:rPr lang="fr-FR" sz="2800" b="1" dirty="0">
                <a:solidFill>
                  <a:srgbClr val="000000"/>
                </a:solidFill>
                <a:latin typeface="Arial" panose="020B0604020202020204" pitchFamily="34" charset="0"/>
              </a:rPr>
              <a:t>2. </a:t>
            </a:r>
            <a:r>
              <a:rPr lang="fr-FR" sz="2800" dirty="0">
                <a:solidFill>
                  <a:srgbClr val="000000"/>
                </a:solidFill>
                <a:latin typeface="Arial" panose="020B0604020202020204" pitchFamily="34" charset="0"/>
              </a:rPr>
              <a:t>Cette idée est bonne, </a:t>
            </a:r>
            <a:r>
              <a:rPr lang="fr-FR" sz="2800" dirty="0" smtClean="0">
                <a:solidFill>
                  <a:srgbClr val="000000"/>
                </a:solidFill>
                <a:latin typeface="Arial" panose="020B0604020202020204" pitchFamily="34" charset="0"/>
              </a:rPr>
              <a:t>celle-là </a:t>
            </a:r>
            <a:r>
              <a:rPr lang="fr-FR" sz="2800" dirty="0">
                <a:solidFill>
                  <a:srgbClr val="000000"/>
                </a:solidFill>
                <a:latin typeface="Arial" panose="020B0604020202020204" pitchFamily="34" charset="0"/>
              </a:rPr>
              <a:t>est mauvaise</a:t>
            </a:r>
            <a:r>
              <a:rPr lang="fr-FR" sz="2800" dirty="0" smtClean="0">
                <a:solidFill>
                  <a:srgbClr val="000000"/>
                </a:solidFill>
                <a:latin typeface="Arial" panose="020B0604020202020204" pitchFamily="34" charset="0"/>
              </a:rPr>
              <a:t>.</a:t>
            </a:r>
          </a:p>
          <a:p>
            <a:pPr algn="just"/>
            <a:r>
              <a:rPr lang="fr-FR" sz="2800" dirty="0" smtClean="0">
                <a:solidFill>
                  <a:srgbClr val="0070C0"/>
                </a:solidFill>
                <a:latin typeface="Arial" panose="020B0604020202020204" pitchFamily="34" charset="0"/>
              </a:rPr>
              <a:t>    Ces idées sont bonnes, celles-là sont mauvaises. </a:t>
            </a:r>
            <a:endParaRPr lang="fr-FR" sz="2800" dirty="0">
              <a:solidFill>
                <a:srgbClr val="0070C0"/>
              </a:solidFill>
              <a:latin typeface="Arial" panose="020B0604020202020204" pitchFamily="34" charset="0"/>
            </a:endParaRPr>
          </a:p>
          <a:p>
            <a:pPr algn="just"/>
            <a:r>
              <a:rPr lang="fr-FR" sz="2800" b="1" dirty="0">
                <a:solidFill>
                  <a:srgbClr val="000000"/>
                </a:solidFill>
                <a:latin typeface="Arial" panose="020B0604020202020204" pitchFamily="34" charset="0"/>
              </a:rPr>
              <a:t>3. </a:t>
            </a:r>
            <a:r>
              <a:rPr lang="fr-FR" sz="2800" dirty="0">
                <a:solidFill>
                  <a:srgbClr val="000000"/>
                </a:solidFill>
                <a:latin typeface="Arial" panose="020B0604020202020204" pitchFamily="34" charset="0"/>
              </a:rPr>
              <a:t>Je n’aime pas ce roman de Zola, je </a:t>
            </a:r>
            <a:r>
              <a:rPr lang="fr-FR" sz="2800" dirty="0" smtClean="0">
                <a:solidFill>
                  <a:srgbClr val="000000"/>
                </a:solidFill>
                <a:latin typeface="Arial" panose="020B0604020202020204" pitchFamily="34" charset="0"/>
              </a:rPr>
              <a:t>préfère </a:t>
            </a:r>
            <a:r>
              <a:rPr lang="fr-FR" sz="2800" dirty="0">
                <a:solidFill>
                  <a:srgbClr val="000000"/>
                </a:solidFill>
                <a:latin typeface="Arial" panose="020B0604020202020204" pitchFamily="34" charset="0"/>
              </a:rPr>
              <a:t>celui de Balzac</a:t>
            </a:r>
            <a:r>
              <a:rPr lang="fr-FR" sz="2800" dirty="0" smtClean="0">
                <a:solidFill>
                  <a:srgbClr val="000000"/>
                </a:solidFill>
                <a:latin typeface="Arial" panose="020B0604020202020204" pitchFamily="34" charset="0"/>
              </a:rPr>
              <a:t>.</a:t>
            </a:r>
          </a:p>
          <a:p>
            <a:pPr algn="just"/>
            <a:r>
              <a:rPr lang="fr-FR" sz="2800" dirty="0">
                <a:solidFill>
                  <a:srgbClr val="000000"/>
                </a:solidFill>
                <a:latin typeface="Arial" panose="020B0604020202020204" pitchFamily="34" charset="0"/>
              </a:rPr>
              <a:t> </a:t>
            </a:r>
            <a:r>
              <a:rPr lang="fr-FR" sz="2800" dirty="0" smtClean="0">
                <a:solidFill>
                  <a:srgbClr val="000000"/>
                </a:solidFill>
                <a:latin typeface="Arial" panose="020B0604020202020204" pitchFamily="34" charset="0"/>
              </a:rPr>
              <a:t>    </a:t>
            </a:r>
            <a:r>
              <a:rPr lang="fr-FR" sz="2800" dirty="0" smtClean="0">
                <a:solidFill>
                  <a:srgbClr val="0070C0"/>
                </a:solidFill>
                <a:latin typeface="Arial" panose="020B0604020202020204" pitchFamily="34" charset="0"/>
              </a:rPr>
              <a:t>Je n’aime pas ces romans de Zola, je préfère ceux de Balzac. </a:t>
            </a:r>
            <a:endParaRPr lang="fr-FR" sz="2800" dirty="0">
              <a:solidFill>
                <a:srgbClr val="0070C0"/>
              </a:solidFill>
              <a:latin typeface="Arial" panose="020B0604020202020204" pitchFamily="34" charset="0"/>
            </a:endParaRPr>
          </a:p>
          <a:p>
            <a:pPr algn="just"/>
            <a:r>
              <a:rPr lang="fr-FR" sz="2800" b="1" dirty="0">
                <a:solidFill>
                  <a:srgbClr val="000000"/>
                </a:solidFill>
                <a:latin typeface="Arial" panose="020B0604020202020204" pitchFamily="34" charset="0"/>
              </a:rPr>
              <a:t>4. </a:t>
            </a:r>
            <a:r>
              <a:rPr lang="fr-FR" sz="2800" dirty="0">
                <a:solidFill>
                  <a:srgbClr val="000000"/>
                </a:solidFill>
                <a:latin typeface="Arial" panose="020B0604020202020204" pitchFamily="34" charset="0"/>
              </a:rPr>
              <a:t>Cette voix n’est pas celle d’une petite fille. </a:t>
            </a:r>
            <a:endParaRPr lang="fr-FR" sz="2800" dirty="0" smtClean="0">
              <a:solidFill>
                <a:srgbClr val="000000"/>
              </a:solidFill>
              <a:latin typeface="Arial" panose="020B0604020202020204" pitchFamily="34" charset="0"/>
            </a:endParaRPr>
          </a:p>
          <a:p>
            <a:pPr algn="just"/>
            <a:r>
              <a:rPr lang="fr-FR" sz="2800" dirty="0">
                <a:solidFill>
                  <a:srgbClr val="000000"/>
                </a:solidFill>
                <a:latin typeface="Arial" panose="020B0604020202020204" pitchFamily="34" charset="0"/>
              </a:rPr>
              <a:t> </a:t>
            </a:r>
            <a:r>
              <a:rPr lang="fr-FR" sz="2800" dirty="0" smtClean="0">
                <a:solidFill>
                  <a:srgbClr val="000000"/>
                </a:solidFill>
                <a:latin typeface="Arial" panose="020B0604020202020204" pitchFamily="34" charset="0"/>
              </a:rPr>
              <a:t>   </a:t>
            </a:r>
            <a:r>
              <a:rPr lang="fr-FR" sz="2800" dirty="0" smtClean="0">
                <a:solidFill>
                  <a:srgbClr val="0070C0"/>
                </a:solidFill>
                <a:latin typeface="Arial" panose="020B0604020202020204" pitchFamily="34" charset="0"/>
              </a:rPr>
              <a:t>Ces voix ne sont pas celles d’une petite fille.  </a:t>
            </a:r>
            <a:endParaRPr lang="fr-FR" sz="2800" dirty="0">
              <a:solidFill>
                <a:srgbClr val="0070C0"/>
              </a:solidFill>
              <a:latin typeface="Arial" panose="020B0604020202020204" pitchFamily="34" charset="0"/>
            </a:endParaRPr>
          </a:p>
          <a:p>
            <a:pPr algn="just"/>
            <a:r>
              <a:rPr lang="fr-FR" sz="2800" b="1" dirty="0">
                <a:solidFill>
                  <a:srgbClr val="000000"/>
                </a:solidFill>
                <a:latin typeface="Arial" panose="020B0604020202020204" pitchFamily="34" charset="0"/>
              </a:rPr>
              <a:t>5. </a:t>
            </a:r>
            <a:r>
              <a:rPr lang="fr-FR" sz="2800" dirty="0">
                <a:solidFill>
                  <a:srgbClr val="000000"/>
                </a:solidFill>
                <a:latin typeface="Arial" panose="020B0604020202020204" pitchFamily="34" charset="0"/>
              </a:rPr>
              <a:t>Cet homme est anglais, </a:t>
            </a:r>
            <a:r>
              <a:rPr lang="fr-FR" sz="2800" dirty="0" smtClean="0">
                <a:solidFill>
                  <a:srgbClr val="000000"/>
                </a:solidFill>
                <a:latin typeface="Arial" panose="020B0604020202020204" pitchFamily="34" charset="0"/>
              </a:rPr>
              <a:t>celui-là </a:t>
            </a:r>
            <a:r>
              <a:rPr lang="fr-FR" sz="2800" dirty="0">
                <a:solidFill>
                  <a:srgbClr val="000000"/>
                </a:solidFill>
                <a:latin typeface="Arial" panose="020B0604020202020204" pitchFamily="34" charset="0"/>
              </a:rPr>
              <a:t>est français</a:t>
            </a:r>
            <a:r>
              <a:rPr lang="fr-FR" sz="2800" dirty="0" smtClean="0">
                <a:solidFill>
                  <a:srgbClr val="000000"/>
                </a:solidFill>
                <a:latin typeface="Arial" panose="020B0604020202020204" pitchFamily="34" charset="0"/>
              </a:rPr>
              <a:t>.</a:t>
            </a:r>
          </a:p>
          <a:p>
            <a:pPr algn="just"/>
            <a:r>
              <a:rPr lang="fr-FR" sz="2800" dirty="0">
                <a:solidFill>
                  <a:srgbClr val="000000"/>
                </a:solidFill>
                <a:latin typeface="Arial" panose="020B0604020202020204" pitchFamily="34" charset="0"/>
              </a:rPr>
              <a:t> </a:t>
            </a:r>
            <a:r>
              <a:rPr lang="fr-FR" sz="2800" dirty="0" smtClean="0">
                <a:solidFill>
                  <a:srgbClr val="000000"/>
                </a:solidFill>
                <a:latin typeface="Arial" panose="020B0604020202020204" pitchFamily="34" charset="0"/>
              </a:rPr>
              <a:t>    </a:t>
            </a:r>
            <a:r>
              <a:rPr lang="fr-FR" sz="2800" dirty="0" smtClean="0">
                <a:solidFill>
                  <a:srgbClr val="0070C0"/>
                </a:solidFill>
                <a:latin typeface="Arial" panose="020B0604020202020204" pitchFamily="34" charset="0"/>
              </a:rPr>
              <a:t>Ces hommes sont anglais, ceux-là sont français. </a:t>
            </a:r>
            <a:endParaRPr lang="ru-RU" sz="2800" dirty="0">
              <a:solidFill>
                <a:srgbClr val="0070C0"/>
              </a:solidFill>
            </a:endParaRPr>
          </a:p>
        </p:txBody>
      </p:sp>
      <p:pic>
        <p:nvPicPr>
          <p:cNvPr id="6" name="Picture 6" descr="Gifs Applaudissement animes, battement des main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45010" y="4587240"/>
            <a:ext cx="2044324" cy="204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31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217" r="79719" b="8392"/>
          <a:stretch/>
        </p:blipFill>
        <p:spPr bwMode="auto">
          <a:xfrm>
            <a:off x="0" y="3509060"/>
            <a:ext cx="2273644" cy="48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896"/>
          <a:stretch/>
        </p:blipFill>
        <p:spPr bwMode="auto">
          <a:xfrm>
            <a:off x="9460522" y="2798885"/>
            <a:ext cx="2502817" cy="32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4001" y="5943418"/>
            <a:ext cx="25003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995160" y="1227721"/>
            <a:ext cx="4968179" cy="104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489541" y="188574"/>
            <a:ext cx="7154460" cy="646331"/>
          </a:xfrm>
          <a:prstGeom prst="rect">
            <a:avLst/>
          </a:prstGeom>
          <a:solidFill>
            <a:schemeClr val="bg1"/>
          </a:solidFill>
        </p:spPr>
        <p:txBody>
          <a:bodyPr wrap="square">
            <a:spAutoFit/>
          </a:bodyPr>
          <a:lstStyle/>
          <a:p>
            <a:pPr algn="ctr"/>
            <a:r>
              <a:rPr lang="fr-FR" sz="3600" b="1" dirty="0" smtClean="0">
                <a:solidFill>
                  <a:srgbClr val="002060"/>
                </a:solidFill>
                <a:latin typeface="Arial" panose="020B0604020202020204" pitchFamily="34" charset="0"/>
                <a:cs typeface="Arial" panose="020B0604020202020204" pitchFamily="34" charset="0"/>
              </a:rPr>
              <a:t>Texte à lire et à comprendre:</a:t>
            </a:r>
            <a:endParaRPr lang="ru-RU" sz="3600" b="1" dirty="0">
              <a:solidFill>
                <a:srgbClr val="002060"/>
              </a:solidFill>
              <a:latin typeface="Arial" panose="020B0604020202020204" pitchFamily="34" charset="0"/>
              <a:cs typeface="Arial" panose="020B0604020202020204" pitchFamily="34" charset="0"/>
            </a:endParaRPr>
          </a:p>
        </p:txBody>
      </p:sp>
      <p:sp>
        <p:nvSpPr>
          <p:cNvPr id="4" name="Прямоугольник 3"/>
          <p:cNvSpPr/>
          <p:nvPr/>
        </p:nvSpPr>
        <p:spPr>
          <a:xfrm>
            <a:off x="274319" y="978098"/>
            <a:ext cx="11689019" cy="3108543"/>
          </a:xfrm>
          <a:prstGeom prst="rect">
            <a:avLst/>
          </a:prstGeom>
        </p:spPr>
        <p:txBody>
          <a:bodyPr wrap="square">
            <a:spAutoFit/>
          </a:bodyPr>
          <a:lstStyle/>
          <a:p>
            <a:r>
              <a:rPr lang="fr-FR" sz="2800" dirty="0">
                <a:solidFill>
                  <a:srgbClr val="000000"/>
                </a:solidFill>
                <a:latin typeface="Arial" panose="020B0604020202020204" pitchFamily="34" charset="0"/>
              </a:rPr>
              <a:t>La </a:t>
            </a:r>
            <a:r>
              <a:rPr lang="fr-FR" sz="2800" dirty="0" smtClean="0">
                <a:solidFill>
                  <a:srgbClr val="000000"/>
                </a:solidFill>
                <a:latin typeface="Arial" panose="020B0604020202020204" pitchFamily="34" charset="0"/>
              </a:rPr>
              <a:t>chaîne </a:t>
            </a:r>
            <a:r>
              <a:rPr lang="fr-FR" sz="2800" dirty="0">
                <a:solidFill>
                  <a:srgbClr val="000000"/>
                </a:solidFill>
                <a:latin typeface="Arial" panose="020B0604020202020204" pitchFamily="34" charset="0"/>
              </a:rPr>
              <a:t>des </a:t>
            </a:r>
            <a:r>
              <a:rPr lang="fr-FR" sz="2800" dirty="0" smtClean="0">
                <a:solidFill>
                  <a:srgbClr val="000000"/>
                </a:solidFill>
                <a:latin typeface="Arial" panose="020B0604020202020204" pitchFamily="34" charset="0"/>
              </a:rPr>
              <a:t>Pyrénées sépare </a:t>
            </a:r>
            <a:r>
              <a:rPr lang="fr-FR" sz="2800" dirty="0">
                <a:solidFill>
                  <a:srgbClr val="000000"/>
                </a:solidFill>
                <a:latin typeface="Arial" panose="020B0604020202020204" pitchFamily="34" charset="0"/>
              </a:rPr>
              <a:t>la France de </a:t>
            </a:r>
            <a:r>
              <a:rPr lang="fr-FR" sz="2800" dirty="0" smtClean="0">
                <a:solidFill>
                  <a:srgbClr val="000000"/>
                </a:solidFill>
                <a:latin typeface="Arial" panose="020B0604020202020204" pitchFamily="34" charset="0"/>
              </a:rPr>
              <a:t>l’Espagne </a:t>
            </a:r>
            <a:r>
              <a:rPr lang="fr-FR" sz="2800" dirty="0">
                <a:solidFill>
                  <a:srgbClr val="000000"/>
                </a:solidFill>
                <a:latin typeface="Arial" panose="020B0604020202020204" pitchFamily="34" charset="0"/>
              </a:rPr>
              <a:t>par de hautes montagnes aux pics enneigés. Elles attirent tout au long de l’année de nombreux touristes et randonneurs. Sac </a:t>
            </a:r>
            <a:r>
              <a:rPr lang="fr-FR" sz="2800" dirty="0" smtClean="0">
                <a:solidFill>
                  <a:srgbClr val="000000"/>
                </a:solidFill>
                <a:latin typeface="Arial" panose="020B0604020202020204" pitchFamily="34" charset="0"/>
              </a:rPr>
              <a:t>à </a:t>
            </a:r>
            <a:r>
              <a:rPr lang="fr-FR" sz="2800" dirty="0">
                <a:solidFill>
                  <a:srgbClr val="000000"/>
                </a:solidFill>
                <a:latin typeface="Arial" panose="020B0604020202020204" pitchFamily="34" charset="0"/>
              </a:rPr>
              <a:t>dos et souliers clou-tés, ils grimpent </a:t>
            </a:r>
            <a:r>
              <a:rPr lang="fr-FR" sz="2800" dirty="0" smtClean="0">
                <a:solidFill>
                  <a:srgbClr val="000000"/>
                </a:solidFill>
                <a:latin typeface="Arial" panose="020B0604020202020204" pitchFamily="34" charset="0"/>
              </a:rPr>
              <a:t>à </a:t>
            </a:r>
            <a:r>
              <a:rPr lang="fr-FR" sz="2800" dirty="0">
                <a:solidFill>
                  <a:srgbClr val="000000"/>
                </a:solidFill>
                <a:latin typeface="Arial" panose="020B0604020202020204" pitchFamily="34" charset="0"/>
              </a:rPr>
              <a:t>2500 </a:t>
            </a:r>
            <a:r>
              <a:rPr lang="fr-FR" sz="2800" dirty="0" smtClean="0">
                <a:solidFill>
                  <a:srgbClr val="000000"/>
                </a:solidFill>
                <a:latin typeface="Arial" panose="020B0604020202020204" pitchFamily="34" charset="0"/>
              </a:rPr>
              <a:t>mètres </a:t>
            </a:r>
            <a:r>
              <a:rPr lang="fr-FR" sz="2800" dirty="0">
                <a:solidFill>
                  <a:srgbClr val="000000"/>
                </a:solidFill>
                <a:latin typeface="Arial" panose="020B0604020202020204" pitchFamily="34" charset="0"/>
              </a:rPr>
              <a:t>d’altitude pour aller </a:t>
            </a:r>
            <a:r>
              <a:rPr lang="fr-FR" sz="2800" dirty="0" smtClean="0">
                <a:solidFill>
                  <a:srgbClr val="000000"/>
                </a:solidFill>
                <a:latin typeface="Arial" panose="020B0604020202020204" pitchFamily="34" charset="0"/>
              </a:rPr>
              <a:t>observer </a:t>
            </a:r>
            <a:r>
              <a:rPr lang="fr-FR" sz="2800" dirty="0">
                <a:solidFill>
                  <a:srgbClr val="000000"/>
                </a:solidFill>
                <a:latin typeface="Arial" panose="020B0604020202020204" pitchFamily="34" charset="0"/>
              </a:rPr>
              <a:t>les bouquetins, les marmottes, et pourquoi pas les ours, puisqu’une dizaine d’entre eux, vient d’y ętre réintroduite. Ils traversent d’épaisses </a:t>
            </a:r>
            <a:r>
              <a:rPr lang="fr-FR" sz="2800" dirty="0" smtClean="0">
                <a:solidFill>
                  <a:srgbClr val="000000"/>
                </a:solidFill>
                <a:latin typeface="Arial" panose="020B0604020202020204" pitchFamily="34" charset="0"/>
              </a:rPr>
              <a:t>forêts </a:t>
            </a:r>
            <a:r>
              <a:rPr lang="fr-FR" sz="2800" dirty="0">
                <a:solidFill>
                  <a:srgbClr val="000000"/>
                </a:solidFill>
                <a:latin typeface="Arial" panose="020B0604020202020204" pitchFamily="34" charset="0"/>
              </a:rPr>
              <a:t>de sapin croisant des bergers et leurs moutons qui redescendent </a:t>
            </a:r>
            <a:r>
              <a:rPr lang="fr-FR" sz="2800" dirty="0" smtClean="0">
                <a:solidFill>
                  <a:srgbClr val="000000"/>
                </a:solidFill>
                <a:latin typeface="Arial" panose="020B0604020202020204" pitchFamily="34" charset="0"/>
              </a:rPr>
              <a:t>à </a:t>
            </a:r>
            <a:r>
              <a:rPr lang="fr-FR" sz="2800" dirty="0">
                <a:solidFill>
                  <a:srgbClr val="000000"/>
                </a:solidFill>
                <a:latin typeface="Arial" panose="020B0604020202020204" pitchFamily="34" charset="0"/>
              </a:rPr>
              <a:t>la bergerie. </a:t>
            </a:r>
            <a:endParaRPr lang="ru-RU" sz="2800" dirty="0"/>
          </a:p>
        </p:txBody>
      </p:sp>
      <p:cxnSp>
        <p:nvCxnSpPr>
          <p:cNvPr id="11" name="Прямая соединительная линия 10"/>
          <p:cNvCxnSpPr/>
          <p:nvPr/>
        </p:nvCxnSpPr>
        <p:spPr>
          <a:xfrm>
            <a:off x="274319" y="1431991"/>
            <a:ext cx="1615441" cy="56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flipV="1">
            <a:off x="2827019" y="1874520"/>
            <a:ext cx="2171701" cy="1467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flipV="1">
            <a:off x="6066771" y="1844040"/>
            <a:ext cx="1111269" cy="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V="1">
            <a:off x="3886826" y="2270760"/>
            <a:ext cx="1965334" cy="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Прямая соединительная линия 18"/>
          <p:cNvCxnSpPr/>
          <p:nvPr/>
        </p:nvCxnSpPr>
        <p:spPr>
          <a:xfrm>
            <a:off x="8154026" y="2261555"/>
            <a:ext cx="2557904" cy="920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Прямая соединительная линия 20"/>
          <p:cNvCxnSpPr/>
          <p:nvPr/>
        </p:nvCxnSpPr>
        <p:spPr>
          <a:xfrm>
            <a:off x="381000" y="2682240"/>
            <a:ext cx="12954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Прямая соединительная линия 29"/>
          <p:cNvCxnSpPr/>
          <p:nvPr/>
        </p:nvCxnSpPr>
        <p:spPr>
          <a:xfrm>
            <a:off x="381000" y="3124201"/>
            <a:ext cx="150876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2" name="Прямая соединительная линия 31"/>
          <p:cNvCxnSpPr/>
          <p:nvPr/>
        </p:nvCxnSpPr>
        <p:spPr>
          <a:xfrm>
            <a:off x="6827520" y="3539541"/>
            <a:ext cx="150876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3" name="Прямая соединительная линия 32"/>
          <p:cNvCxnSpPr/>
          <p:nvPr/>
        </p:nvCxnSpPr>
        <p:spPr>
          <a:xfrm>
            <a:off x="9296400" y="3948470"/>
            <a:ext cx="1905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050" name="Picture 4" descr="La préservation des Pyrénées grâce à différentes mesures - Montagne Fr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019" y="4086641"/>
            <a:ext cx="6374131" cy="251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006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2031"/>
            <a:ext cx="2743200" cy="64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829800" y="87260"/>
            <a:ext cx="1752600" cy="584775"/>
          </a:xfrm>
          <a:prstGeom prst="rect">
            <a:avLst/>
          </a:prstGeom>
          <a:solidFill>
            <a:schemeClr val="bg1"/>
          </a:solidFill>
        </p:spPr>
        <p:txBody>
          <a:bodyPr wrap="square">
            <a:spAutoFit/>
          </a:bodyPr>
          <a:lstStyle/>
          <a:p>
            <a:pPr algn="ctr"/>
            <a:r>
              <a:rPr lang="fr-FR" sz="3200" b="1" dirty="0">
                <a:solidFill>
                  <a:srgbClr val="002060"/>
                </a:solidFill>
                <a:latin typeface="Arial" panose="020B0604020202020204" pitchFamily="34" charset="0"/>
                <a:cs typeface="Arial" panose="020B0604020202020204" pitchFamily="34" charset="0"/>
              </a:rPr>
              <a:t>s</a:t>
            </a:r>
            <a:r>
              <a:rPr lang="fr-FR" sz="3200" b="1" dirty="0" smtClean="0">
                <a:solidFill>
                  <a:srgbClr val="002060"/>
                </a:solidFill>
                <a:latin typeface="Arial" panose="020B0604020202020204" pitchFamily="34" charset="0"/>
                <a:cs typeface="Arial" panose="020B0604020202020204" pitchFamily="34" charset="0"/>
              </a:rPr>
              <a:t>uite...</a:t>
            </a:r>
            <a:endParaRPr lang="ru-RU" sz="3200" b="1" dirty="0">
              <a:solidFill>
                <a:srgbClr val="002060"/>
              </a:solidFill>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flipV="1">
            <a:off x="411480" y="1478280"/>
            <a:ext cx="1737360" cy="1524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Прямоугольник 2"/>
          <p:cNvSpPr/>
          <p:nvPr/>
        </p:nvSpPr>
        <p:spPr>
          <a:xfrm>
            <a:off x="112690" y="590185"/>
            <a:ext cx="11689080" cy="4524315"/>
          </a:xfrm>
          <a:prstGeom prst="rect">
            <a:avLst/>
          </a:prstGeom>
          <a:solidFill>
            <a:schemeClr val="bg1"/>
          </a:solidFill>
        </p:spPr>
        <p:txBody>
          <a:bodyPr wrap="square">
            <a:spAutoFit/>
          </a:bodyPr>
          <a:lstStyle/>
          <a:p>
            <a:r>
              <a:rPr lang="fr-FR" sz="3200" dirty="0">
                <a:solidFill>
                  <a:srgbClr val="000000"/>
                </a:solidFill>
                <a:latin typeface="Arial" panose="020B0604020202020204" pitchFamily="34" charset="0"/>
              </a:rPr>
              <a:t>Lorsqu’ils arrivent au sommet, ils </a:t>
            </a:r>
            <a:r>
              <a:rPr lang="fr-FR" sz="3200" dirty="0" smtClean="0">
                <a:solidFill>
                  <a:srgbClr val="000000"/>
                </a:solidFill>
                <a:latin typeface="Arial" panose="020B0604020202020204" pitchFamily="34" charset="0"/>
              </a:rPr>
              <a:t>découvrent</a:t>
            </a:r>
            <a:r>
              <a:rPr lang="fr-FR" sz="3200" dirty="0">
                <a:solidFill>
                  <a:srgbClr val="000000"/>
                </a:solidFill>
                <a:latin typeface="Arial" panose="020B0604020202020204" pitchFamily="34" charset="0"/>
              </a:rPr>
              <a:t>, а leur pied, la </a:t>
            </a:r>
            <a:r>
              <a:rPr lang="fr-FR" sz="3200" dirty="0" smtClean="0">
                <a:solidFill>
                  <a:srgbClr val="000000"/>
                </a:solidFill>
                <a:latin typeface="Arial" panose="020B0604020202020204" pitchFamily="34" charset="0"/>
              </a:rPr>
              <a:t>vallée bleutée </a:t>
            </a:r>
            <a:r>
              <a:rPr lang="fr-FR" sz="3200" dirty="0">
                <a:solidFill>
                  <a:srgbClr val="000000"/>
                </a:solidFill>
                <a:latin typeface="Arial" panose="020B0604020202020204" pitchFamily="34" charset="0"/>
              </a:rPr>
              <a:t>de l’Ossau et les eaux </a:t>
            </a:r>
            <a:r>
              <a:rPr lang="fr-FR" sz="3200" dirty="0" smtClean="0">
                <a:solidFill>
                  <a:srgbClr val="000000"/>
                </a:solidFill>
                <a:latin typeface="Arial" panose="020B0604020202020204" pitchFamily="34" charset="0"/>
              </a:rPr>
              <a:t>glacées </a:t>
            </a:r>
            <a:r>
              <a:rPr lang="fr-FR" sz="3200" dirty="0">
                <a:solidFill>
                  <a:srgbClr val="000000"/>
                </a:solidFill>
                <a:latin typeface="Arial" panose="020B0604020202020204" pitchFamily="34" charset="0"/>
              </a:rPr>
              <a:t>et cristallines d’un petit lac glacier. Ils admirent la grande gentianes jaune, l’edelweiss argenté, le chardon bleu ... . L’aigle royal des Pyrénées plane au-dessus de leur </a:t>
            </a:r>
            <a:r>
              <a:rPr lang="fr-FR" sz="3200" dirty="0" smtClean="0">
                <a:solidFill>
                  <a:srgbClr val="000000"/>
                </a:solidFill>
                <a:latin typeface="Arial" panose="020B0604020202020204" pitchFamily="34" charset="0"/>
              </a:rPr>
              <a:t>tête </a:t>
            </a:r>
            <a:r>
              <a:rPr lang="fr-FR" sz="3200" dirty="0">
                <a:solidFill>
                  <a:srgbClr val="000000"/>
                </a:solidFill>
                <a:latin typeface="Arial" panose="020B0604020202020204" pitchFamily="34" charset="0"/>
              </a:rPr>
              <a:t>et au loin on entend le premier cri du coucou des bois. Gare </a:t>
            </a:r>
            <a:r>
              <a:rPr lang="fr-FR" sz="3200" dirty="0" smtClean="0">
                <a:solidFill>
                  <a:srgbClr val="000000"/>
                </a:solidFill>
                <a:latin typeface="Arial" panose="020B0604020202020204" pitchFamily="34" charset="0"/>
              </a:rPr>
              <a:t>à </a:t>
            </a:r>
            <a:r>
              <a:rPr lang="fr-FR" sz="3200" dirty="0">
                <a:solidFill>
                  <a:srgbClr val="000000"/>
                </a:solidFill>
                <a:latin typeface="Arial" panose="020B0604020202020204" pitchFamily="34" charset="0"/>
              </a:rPr>
              <a:t>celui qui ne respecte pas la loi! Il ne faut pas cueillir de fleurs, il ne faut pas faire du feu, et il ne faut pas emmener son chien! Les gardes forestiers vous surveillent! Ne pas emmener de chiens! </a:t>
            </a:r>
            <a:endParaRPr lang="ru-RU" sz="3200" dirty="0"/>
          </a:p>
        </p:txBody>
      </p:sp>
      <p:cxnSp>
        <p:nvCxnSpPr>
          <p:cNvPr id="24" name="Прямая соединительная линия 23"/>
          <p:cNvCxnSpPr/>
          <p:nvPr/>
        </p:nvCxnSpPr>
        <p:spPr>
          <a:xfrm flipV="1">
            <a:off x="1366770" y="1553578"/>
            <a:ext cx="1298620" cy="939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Прямая соединительная линия 30"/>
          <p:cNvCxnSpPr/>
          <p:nvPr/>
        </p:nvCxnSpPr>
        <p:spPr>
          <a:xfrm flipV="1">
            <a:off x="6926150" y="1571409"/>
            <a:ext cx="1298620" cy="939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2" name="Прямая соединительная линия 31"/>
          <p:cNvCxnSpPr/>
          <p:nvPr/>
        </p:nvCxnSpPr>
        <p:spPr>
          <a:xfrm flipV="1">
            <a:off x="8944270" y="1562973"/>
            <a:ext cx="1771060" cy="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4" name="Прямая соединительная линия 33"/>
          <p:cNvCxnSpPr/>
          <p:nvPr/>
        </p:nvCxnSpPr>
        <p:spPr>
          <a:xfrm flipV="1">
            <a:off x="286340" y="2526365"/>
            <a:ext cx="1771060" cy="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5" name="Прямая соединительная линия 34"/>
          <p:cNvCxnSpPr/>
          <p:nvPr/>
        </p:nvCxnSpPr>
        <p:spPr>
          <a:xfrm flipV="1">
            <a:off x="7500177" y="2526365"/>
            <a:ext cx="2009583" cy="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6" name="Прямая соединительная линия 35"/>
          <p:cNvCxnSpPr/>
          <p:nvPr/>
        </p:nvCxnSpPr>
        <p:spPr>
          <a:xfrm flipV="1">
            <a:off x="2148840" y="3512601"/>
            <a:ext cx="2008460" cy="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8" name="Прямая соединительная линия 37"/>
          <p:cNvCxnSpPr/>
          <p:nvPr/>
        </p:nvCxnSpPr>
        <p:spPr>
          <a:xfrm flipV="1">
            <a:off x="3828730" y="2526365"/>
            <a:ext cx="2785647" cy="472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0" name="Прямая соединительная линия 39"/>
          <p:cNvCxnSpPr/>
          <p:nvPr/>
        </p:nvCxnSpPr>
        <p:spPr>
          <a:xfrm>
            <a:off x="9509760" y="3512601"/>
            <a:ext cx="158496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2" name="Прямая соединительная линия 41"/>
          <p:cNvCxnSpPr/>
          <p:nvPr/>
        </p:nvCxnSpPr>
        <p:spPr>
          <a:xfrm flipV="1">
            <a:off x="4455004" y="4004768"/>
            <a:ext cx="1214276" cy="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4" name="Прямая соединительная линия 43"/>
          <p:cNvCxnSpPr/>
          <p:nvPr/>
        </p:nvCxnSpPr>
        <p:spPr>
          <a:xfrm flipV="1">
            <a:off x="1006693" y="4004768"/>
            <a:ext cx="895451" cy="551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6" name="Прямая соединительная линия 45"/>
          <p:cNvCxnSpPr/>
          <p:nvPr/>
        </p:nvCxnSpPr>
        <p:spPr>
          <a:xfrm>
            <a:off x="9940189" y="4007524"/>
            <a:ext cx="1291691" cy="800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7" name="Прямая соединительная линия 46"/>
          <p:cNvCxnSpPr/>
          <p:nvPr/>
        </p:nvCxnSpPr>
        <p:spPr>
          <a:xfrm flipV="1">
            <a:off x="8319430" y="4475960"/>
            <a:ext cx="1310640" cy="551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9" name="Прямая соединительная линия 48"/>
          <p:cNvCxnSpPr/>
          <p:nvPr/>
        </p:nvCxnSpPr>
        <p:spPr>
          <a:xfrm>
            <a:off x="182880" y="4444836"/>
            <a:ext cx="6553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5" name="Прямая соединительная линия 54"/>
          <p:cNvCxnSpPr/>
          <p:nvPr/>
        </p:nvCxnSpPr>
        <p:spPr>
          <a:xfrm>
            <a:off x="3828730" y="4474747"/>
            <a:ext cx="159692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7" name="Прямая соединительная линия 56"/>
          <p:cNvCxnSpPr/>
          <p:nvPr/>
        </p:nvCxnSpPr>
        <p:spPr>
          <a:xfrm flipV="1">
            <a:off x="1219200" y="4945285"/>
            <a:ext cx="1767840" cy="22955"/>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3074" name="Picture 2" descr="Edelweiss (Leontopodium alpinum), fleur emblématique de mont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83" y="5023112"/>
            <a:ext cx="2943321" cy="181127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6" descr="Faire sécher les fleurs de Chardons bleus. Cliquez sur la photo pour lire  l'article. | Fleurs, Fleurs séchées, Chard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877" y="5039374"/>
            <a:ext cx="2331928" cy="17483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8" descr="Naissance d'un aigle royal à Neuchâtel, une première depuis 200 ans -  rts.ch - Neuchât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3838" y="5051506"/>
            <a:ext cx="3119084" cy="175448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0" descr="Le coucou gris : un étonnant paras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9760" y="5023112"/>
            <a:ext cx="2653390" cy="176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28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ppt_x"/>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additive="base">
                                        <p:cTn id="97" dur="500" fill="hold"/>
                                        <p:tgtEl>
                                          <p:spTgt spid="57"/>
                                        </p:tgtEl>
                                        <p:attrNameLst>
                                          <p:attrName>ppt_x</p:attrName>
                                        </p:attrNameLst>
                                      </p:cBhvr>
                                      <p:tavLst>
                                        <p:tav tm="0">
                                          <p:val>
                                            <p:strVal val="#ppt_x"/>
                                          </p:val>
                                        </p:tav>
                                        <p:tav tm="100000">
                                          <p:val>
                                            <p:strVal val="#ppt_x"/>
                                          </p:val>
                                        </p:tav>
                                      </p:tavLst>
                                    </p:anim>
                                    <p:anim calcmode="lin" valueType="num">
                                      <p:cBhvr additive="base">
                                        <p:cTn id="9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 name="Прямоугольник 2"/>
          <p:cNvSpPr/>
          <p:nvPr/>
        </p:nvSpPr>
        <p:spPr>
          <a:xfrm>
            <a:off x="482959" y="138500"/>
            <a:ext cx="11191741" cy="707886"/>
          </a:xfrm>
          <a:prstGeom prst="rect">
            <a:avLst/>
          </a:prstGeom>
          <a:solidFill>
            <a:schemeClr val="bg1"/>
          </a:solidFill>
        </p:spPr>
        <p:txBody>
          <a:bodyPr wrap="square">
            <a:spAutoFit/>
          </a:bodyPr>
          <a:lstStyle/>
          <a:p>
            <a:r>
              <a:rPr lang="fr-FR" sz="4000" dirty="0" smtClean="0">
                <a:latin typeface="Arial" panose="020B0604020202020204" pitchFamily="34" charset="0"/>
                <a:cs typeface="Arial" panose="020B0604020202020204" pitchFamily="34" charset="0"/>
              </a:rPr>
              <a:t>Associez les signes d’interdictions aux phrases.</a:t>
            </a:r>
            <a:endParaRPr lang="ru-RU" sz="40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1816" t="64375" r="35359" b="14375"/>
          <a:stretch/>
        </p:blipFill>
        <p:spPr>
          <a:xfrm>
            <a:off x="47899" y="2118360"/>
            <a:ext cx="12061862" cy="2727960"/>
          </a:xfrm>
          <a:prstGeom prst="rect">
            <a:avLst/>
          </a:prstGeom>
        </p:spPr>
      </p:pic>
      <p:pic>
        <p:nvPicPr>
          <p:cNvPr id="4" name="Picture 2" descr="Panneaux d'interdiction Interdiction de laisser déféquer son chi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230" y="2321045"/>
            <a:ext cx="1539709" cy="15397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nneau et autocollant interdit de faire un feu - Adhéséc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0347" y="3860754"/>
            <a:ext cx="1427592" cy="14275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terdiction caractère – Cueillette des fleurs interdit – Aluminium  autocollant: Amazon.fr: Bricol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0347" y="5287463"/>
            <a:ext cx="1518213" cy="15182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utorisation bruit - La Ravoi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328" y="978352"/>
            <a:ext cx="1365072" cy="13650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 стрелкой 6"/>
          <p:cNvCxnSpPr/>
          <p:nvPr/>
        </p:nvCxnSpPr>
        <p:spPr>
          <a:xfrm flipH="1">
            <a:off x="4753563" y="2750242"/>
            <a:ext cx="652027" cy="24563"/>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6787939" y="4574550"/>
            <a:ext cx="725381" cy="1109970"/>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6629400" y="3050875"/>
            <a:ext cx="725381" cy="1109970"/>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4775781" y="2037148"/>
            <a:ext cx="620708" cy="1823606"/>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33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2239091" y="187628"/>
            <a:ext cx="7715399" cy="646331"/>
          </a:xfrm>
          <a:prstGeom prst="rect">
            <a:avLst/>
          </a:prstGeom>
          <a:solidFill>
            <a:schemeClr val="bg1"/>
          </a:solidFill>
        </p:spPr>
        <p:txBody>
          <a:bodyPr wrap="square" rtlCol="0">
            <a:spAutoFit/>
          </a:bodyPr>
          <a:lstStyle/>
          <a:p>
            <a:pPr algn="ctr"/>
            <a:r>
              <a:rPr lang="fr-FR" sz="3600" b="1" dirty="0" smtClean="0">
                <a:solidFill>
                  <a:srgbClr val="002060"/>
                </a:solidFill>
                <a:latin typeface="Arial" panose="020B0604020202020204" pitchFamily="34" charset="0"/>
                <a:cs typeface="Arial" panose="020B0604020202020204" pitchFamily="34" charset="0"/>
              </a:rPr>
              <a:t>L’adjectif indéfini « tel, telle »</a:t>
            </a:r>
            <a:endParaRPr lang="ru-RU" sz="3600" b="1" dirty="0">
              <a:solidFill>
                <a:srgbClr val="002060"/>
              </a:solidFill>
              <a:latin typeface="Arial" panose="020B0604020202020204" pitchFamily="34" charset="0"/>
              <a:cs typeface="Arial" panose="020B0604020202020204" pitchFamily="34" charset="0"/>
            </a:endParaRPr>
          </a:p>
        </p:txBody>
      </p:sp>
      <p:sp>
        <p:nvSpPr>
          <p:cNvPr id="2" name="Прямоугольник 1"/>
          <p:cNvSpPr/>
          <p:nvPr/>
        </p:nvSpPr>
        <p:spPr>
          <a:xfrm>
            <a:off x="579120" y="1139875"/>
            <a:ext cx="10988040" cy="2308324"/>
          </a:xfrm>
          <a:prstGeom prst="rect">
            <a:avLst/>
          </a:prstGeom>
        </p:spPr>
        <p:txBody>
          <a:bodyPr wrap="square">
            <a:spAutoFit/>
          </a:bodyPr>
          <a:lstStyle/>
          <a:p>
            <a:r>
              <a:rPr lang="fr-FR" sz="3600" dirty="0">
                <a:latin typeface="Arial" panose="020B0604020202020204" pitchFamily="34" charset="0"/>
                <a:cs typeface="Arial" panose="020B0604020202020204" pitchFamily="34" charset="0"/>
              </a:rPr>
              <a:t>Le</a:t>
            </a:r>
            <a:r>
              <a:rPr lang="fr-FR" sz="3600" dirty="0">
                <a:solidFill>
                  <a:srgbClr val="333333"/>
                </a:solidFill>
                <a:latin typeface="Arial" panose="020B0604020202020204" pitchFamily="34" charset="0"/>
                <a:cs typeface="Arial" panose="020B0604020202020204" pitchFamily="34" charset="0"/>
              </a:rPr>
              <a:t> </a:t>
            </a:r>
            <a:r>
              <a:rPr lang="fr-FR" sz="3600" b="1" u="sng" dirty="0">
                <a:solidFill>
                  <a:srgbClr val="0070C0"/>
                </a:solidFill>
                <a:latin typeface="Arial" panose="020B0604020202020204" pitchFamily="34" charset="0"/>
                <a:cs typeface="Arial" panose="020B0604020202020204" pitchFamily="34" charset="0"/>
              </a:rPr>
              <a:t>mot </a:t>
            </a:r>
            <a:r>
              <a:rPr lang="fr-FR" sz="3600" b="1" u="sng" dirty="0" smtClean="0">
                <a:solidFill>
                  <a:srgbClr val="0070C0"/>
                </a:solidFill>
                <a:latin typeface="Arial" panose="020B0604020202020204" pitchFamily="34" charset="0"/>
                <a:cs typeface="Arial" panose="020B0604020202020204" pitchFamily="34" charset="0"/>
              </a:rPr>
              <a:t>français « tel »</a:t>
            </a:r>
            <a:r>
              <a:rPr lang="fr-FR" sz="3600" dirty="0">
                <a:solidFill>
                  <a:srgbClr val="333333"/>
                </a:solidFill>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peut </a:t>
            </a:r>
            <a:r>
              <a:rPr lang="fr-FR" sz="3600" dirty="0" smtClean="0">
                <a:latin typeface="Arial" panose="020B0604020202020204" pitchFamily="34" charset="0"/>
                <a:cs typeface="Arial" panose="020B0604020202020204" pitchFamily="34" charset="0"/>
              </a:rPr>
              <a:t>être:</a:t>
            </a:r>
          </a:p>
          <a:p>
            <a:pPr marL="457200" indent="-457200">
              <a:buFont typeface="Wingdings" panose="05000000000000000000" pitchFamily="2" charset="2"/>
              <a:buChar char="ü"/>
            </a:pPr>
            <a:r>
              <a:rPr lang="fr-FR" sz="3600" dirty="0" smtClean="0">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un adjectif </a:t>
            </a:r>
            <a:r>
              <a:rPr lang="fr-FR" sz="3600" dirty="0" smtClean="0">
                <a:latin typeface="Arial" panose="020B0604020202020204" pitchFamily="34" charset="0"/>
                <a:cs typeface="Arial" panose="020B0604020202020204" pitchFamily="34" charset="0"/>
              </a:rPr>
              <a:t>qualifiant </a:t>
            </a:r>
          </a:p>
          <a:p>
            <a:pPr marL="457200" indent="-457200">
              <a:buFont typeface="Wingdings" panose="05000000000000000000" pitchFamily="2" charset="2"/>
              <a:buChar char="ü"/>
            </a:pPr>
            <a:r>
              <a:rPr lang="fr-FR" sz="3600" dirty="0" smtClean="0">
                <a:latin typeface="Arial" panose="020B0604020202020204" pitchFamily="34" charset="0"/>
                <a:cs typeface="Arial" panose="020B0604020202020204" pitchFamily="34" charset="0"/>
              </a:rPr>
              <a:t>un </a:t>
            </a:r>
            <a:r>
              <a:rPr lang="fr-FR" sz="3600" dirty="0">
                <a:latin typeface="Arial" panose="020B0604020202020204" pitchFamily="34" charset="0"/>
                <a:cs typeface="Arial" panose="020B0604020202020204" pitchFamily="34" charset="0"/>
              </a:rPr>
              <a:t>adjectif indéfini </a:t>
            </a:r>
            <a:endParaRPr lang="fr-FR" sz="36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fr-FR" sz="3600" dirty="0" smtClean="0">
                <a:latin typeface="Arial" panose="020B0604020202020204" pitchFamily="34" charset="0"/>
                <a:cs typeface="Arial" panose="020B0604020202020204" pitchFamily="34" charset="0"/>
              </a:rPr>
              <a:t>ou </a:t>
            </a:r>
            <a:r>
              <a:rPr lang="fr-FR" sz="3600" dirty="0">
                <a:latin typeface="Arial" panose="020B0604020202020204" pitchFamily="34" charset="0"/>
                <a:cs typeface="Arial" panose="020B0604020202020204" pitchFamily="34" charset="0"/>
              </a:rPr>
              <a:t>un pronom indéfini</a:t>
            </a:r>
            <a:endParaRPr lang="ru-RU" sz="3600" dirty="0">
              <a:latin typeface="Arial" panose="020B0604020202020204" pitchFamily="34" charset="0"/>
              <a:cs typeface="Arial" panose="020B0604020202020204" pitchFamily="34" charset="0"/>
            </a:endParaRPr>
          </a:p>
        </p:txBody>
      </p:sp>
      <p:sp>
        <p:nvSpPr>
          <p:cNvPr id="4" name="Прямоугольник 3"/>
          <p:cNvSpPr/>
          <p:nvPr/>
        </p:nvSpPr>
        <p:spPr>
          <a:xfrm>
            <a:off x="579120" y="3754115"/>
            <a:ext cx="11308080" cy="1200329"/>
          </a:xfrm>
          <a:prstGeom prst="rect">
            <a:avLst/>
          </a:prstGeom>
        </p:spPr>
        <p:txBody>
          <a:bodyPr wrap="square">
            <a:spAutoFit/>
          </a:bodyPr>
          <a:lstStyle/>
          <a:p>
            <a:r>
              <a:rPr lang="fr-FR" sz="3200" b="1" i="1" dirty="0">
                <a:solidFill>
                  <a:srgbClr val="0070C0"/>
                </a:solidFill>
                <a:latin typeface="Arial" panose="020B0604020202020204" pitchFamily="34" charset="0"/>
                <a:cs typeface="Arial" panose="020B0604020202020204" pitchFamily="34" charset="0"/>
              </a:rPr>
              <a:t>Tel</a:t>
            </a:r>
            <a:r>
              <a:rPr lang="fr-FR" sz="3200" b="1" dirty="0">
                <a:solidFill>
                  <a:srgbClr val="0070C0"/>
                </a:solidFill>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a </a:t>
            </a:r>
            <a:r>
              <a:rPr lang="fr-FR" sz="3600" dirty="0" smtClean="0">
                <a:latin typeface="Arial" panose="020B0604020202020204" pitchFamily="34" charset="0"/>
                <a:cs typeface="Arial" panose="020B0604020202020204" pitchFamily="34" charset="0"/>
              </a:rPr>
              <a:t>4 </a:t>
            </a:r>
            <a:r>
              <a:rPr lang="fr-FR" sz="3600" dirty="0">
                <a:latin typeface="Arial" panose="020B0604020202020204" pitchFamily="34" charset="0"/>
                <a:cs typeface="Arial" panose="020B0604020202020204" pitchFamily="34" charset="0"/>
              </a:rPr>
              <a:t>formes, car il doit concorder en genre et en nombre avec le nom qu'il </a:t>
            </a:r>
            <a:r>
              <a:rPr lang="fr-FR" sz="3600" dirty="0" smtClean="0">
                <a:latin typeface="Arial" panose="020B0604020202020204" pitchFamily="34" charset="0"/>
                <a:cs typeface="Arial" panose="020B0604020202020204" pitchFamily="34" charset="0"/>
              </a:rPr>
              <a:t>remplace:</a:t>
            </a:r>
            <a:endParaRPr lang="ru-RU" sz="3600" dirty="0">
              <a:latin typeface="Arial" panose="020B0604020202020204" pitchFamily="34" charset="0"/>
              <a:cs typeface="Arial" panose="020B0604020202020204" pitchFamily="34" charset="0"/>
            </a:endParaRPr>
          </a:p>
        </p:txBody>
      </p:sp>
      <p:sp>
        <p:nvSpPr>
          <p:cNvPr id="5" name="Прямоугольник 4"/>
          <p:cNvSpPr/>
          <p:nvPr/>
        </p:nvSpPr>
        <p:spPr>
          <a:xfrm>
            <a:off x="579120" y="5026075"/>
            <a:ext cx="11430000" cy="1200329"/>
          </a:xfrm>
          <a:prstGeom prst="rect">
            <a:avLst/>
          </a:prstGeom>
        </p:spPr>
        <p:txBody>
          <a:bodyPr wrap="square">
            <a:spAutoFit/>
          </a:bodyPr>
          <a:lstStyle/>
          <a:p>
            <a:r>
              <a:rPr lang="fr-FR" sz="3600" b="1" i="1" dirty="0">
                <a:solidFill>
                  <a:srgbClr val="0070C0"/>
                </a:solidFill>
                <a:latin typeface="Arial" panose="020B0604020202020204" pitchFamily="34" charset="0"/>
                <a:cs typeface="Arial" panose="020B0604020202020204" pitchFamily="34" charset="0"/>
              </a:rPr>
              <a:t>Tel</a:t>
            </a:r>
            <a:r>
              <a:rPr lang="fr-FR" sz="3600" b="1" dirty="0">
                <a:solidFill>
                  <a:srgbClr val="0070C0"/>
                </a:solidFill>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a plusieurs significations différentes selon la façon dont il est utilisé.</a:t>
            </a:r>
            <a:endParaRPr lang="ru-R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713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 name="Прямоугольник 1"/>
          <p:cNvSpPr/>
          <p:nvPr/>
        </p:nvSpPr>
        <p:spPr>
          <a:xfrm>
            <a:off x="121920" y="986641"/>
            <a:ext cx="11811000" cy="5016758"/>
          </a:xfrm>
          <a:prstGeom prst="rect">
            <a:avLst/>
          </a:prstGeom>
        </p:spPr>
        <p:txBody>
          <a:bodyPr wrap="square">
            <a:spAutoFit/>
          </a:bodyPr>
          <a:lstStyle/>
          <a:p>
            <a:pPr algn="ctr"/>
            <a:r>
              <a:rPr lang="fr-FR" sz="3200" i="1" dirty="0" smtClean="0">
                <a:latin typeface="Arial" panose="020B0604020202020204" pitchFamily="34" charset="0"/>
                <a:cs typeface="Arial" panose="020B0604020202020204" pitchFamily="34" charset="0"/>
              </a:rPr>
              <a:t>«</a:t>
            </a:r>
            <a:r>
              <a:rPr lang="fr-FR" sz="3200" b="1" i="1" dirty="0" smtClean="0">
                <a:solidFill>
                  <a:srgbClr val="0070C0"/>
                </a:solidFill>
                <a:latin typeface="Arial" panose="020B0604020202020204" pitchFamily="34" charset="0"/>
                <a:cs typeface="Arial" panose="020B0604020202020204" pitchFamily="34" charset="0"/>
              </a:rPr>
              <a:t> tel </a:t>
            </a:r>
            <a:r>
              <a:rPr lang="fr-FR" sz="3200" i="1" dirty="0" smtClean="0">
                <a:latin typeface="Arial" panose="020B0604020202020204" pitchFamily="34" charset="0"/>
                <a:cs typeface="Arial" panose="020B0604020202020204" pitchFamily="34" charset="0"/>
              </a:rPr>
              <a:t>»</a:t>
            </a:r>
            <a:r>
              <a:rPr lang="fr-FR" sz="3200" dirty="0">
                <a:latin typeface="Arial" panose="020B0604020202020204" pitchFamily="34" charset="0"/>
                <a:cs typeface="Arial" panose="020B0604020202020204" pitchFamily="34" charset="0"/>
              </a:rPr>
              <a:t> exprime l'une des deux choses suivantes</a:t>
            </a:r>
            <a:r>
              <a:rPr lang="fr-FR" sz="3200" dirty="0" smtClean="0">
                <a:latin typeface="Arial" panose="020B0604020202020204" pitchFamily="34" charset="0"/>
                <a:cs typeface="Arial" panose="020B0604020202020204" pitchFamily="34" charset="0"/>
              </a:rPr>
              <a:t>:</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endParaRPr lang="fr-FR" sz="3200" dirty="0" smtClean="0">
              <a:latin typeface="Arial" panose="020B0604020202020204" pitchFamily="34" charset="0"/>
              <a:cs typeface="Arial" panose="020B0604020202020204" pitchFamily="34" charset="0"/>
            </a:endParaRPr>
          </a:p>
          <a:p>
            <a:pPr algn="ctr"/>
            <a:r>
              <a:rPr lang="fr-FR" sz="3200" b="1" dirty="0" smtClean="0">
                <a:latin typeface="Arial" panose="020B0604020202020204" pitchFamily="34" charset="0"/>
                <a:cs typeface="Arial" panose="020B0604020202020204" pitchFamily="34" charset="0"/>
              </a:rPr>
              <a:t>1</a:t>
            </a:r>
            <a:r>
              <a:rPr lang="fr-FR" sz="3200" b="1" dirty="0">
                <a:latin typeface="Arial" panose="020B0604020202020204" pitchFamily="34" charset="0"/>
                <a:cs typeface="Arial" panose="020B0604020202020204" pitchFamily="34" charset="0"/>
              </a:rPr>
              <a:t>. Similitude</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t>
            </a:r>
            <a:r>
              <a:rPr lang="fr-FR" sz="3200" i="1" dirty="0">
                <a:latin typeface="Arial" panose="020B0604020202020204" pitchFamily="34" charset="0"/>
                <a:cs typeface="Arial" panose="020B0604020202020204" pitchFamily="34" charset="0"/>
              </a:rPr>
              <a:t>Elle a pleuré tel un enfant.</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t>
            </a:r>
            <a:r>
              <a:rPr lang="fr-FR" sz="3200" i="1" dirty="0">
                <a:latin typeface="Arial" panose="020B0604020202020204" pitchFamily="34" charset="0"/>
                <a:cs typeface="Arial" panose="020B0604020202020204" pitchFamily="34" charset="0"/>
              </a:rPr>
              <a:t>Tel père, tel fils.</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t>
            </a:r>
            <a:r>
              <a:rPr lang="fr-FR" sz="3200" i="1" dirty="0">
                <a:latin typeface="Arial" panose="020B0604020202020204" pitchFamily="34" charset="0"/>
                <a:cs typeface="Arial" panose="020B0604020202020204" pitchFamily="34" charset="0"/>
              </a:rPr>
              <a:t>Je n'ai jamais rien vu de tel.</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t>
            </a:r>
            <a:endParaRPr lang="ru-RU" sz="3200" dirty="0">
              <a:latin typeface="Arial" panose="020B0604020202020204" pitchFamily="34" charset="0"/>
              <a:cs typeface="Arial" panose="020B0604020202020204" pitchFamily="34" charset="0"/>
            </a:endParaRPr>
          </a:p>
        </p:txBody>
      </p:sp>
      <p:sp>
        <p:nvSpPr>
          <p:cNvPr id="3" name="Прямоугольник 2"/>
          <p:cNvSpPr/>
          <p:nvPr/>
        </p:nvSpPr>
        <p:spPr>
          <a:xfrm>
            <a:off x="3620616" y="257294"/>
            <a:ext cx="5170005" cy="584775"/>
          </a:xfrm>
          <a:prstGeom prst="rect">
            <a:avLst/>
          </a:prstGeom>
          <a:solidFill>
            <a:schemeClr val="bg1"/>
          </a:solidFill>
        </p:spPr>
        <p:txBody>
          <a:bodyPr wrap="none">
            <a:spAutoFit/>
          </a:bodyPr>
          <a:lstStyle/>
          <a:p>
            <a:r>
              <a:rPr lang="fr-FR" sz="3200" b="1" dirty="0" smtClean="0">
                <a:solidFill>
                  <a:srgbClr val="002060"/>
                </a:solidFill>
                <a:latin typeface="Arial" panose="020B0604020202020204" pitchFamily="34" charset="0"/>
                <a:cs typeface="Arial" panose="020B0604020202020204" pitchFamily="34" charset="0"/>
              </a:rPr>
              <a:t>Comme </a:t>
            </a:r>
            <a:r>
              <a:rPr lang="fr-FR" sz="3200" b="1" dirty="0">
                <a:solidFill>
                  <a:srgbClr val="002060"/>
                </a:solidFill>
                <a:latin typeface="Arial" panose="020B0604020202020204" pitchFamily="34" charset="0"/>
                <a:cs typeface="Arial" panose="020B0604020202020204" pitchFamily="34" charset="0"/>
              </a:rPr>
              <a:t>adjectif qualifiant</a:t>
            </a:r>
            <a:endParaRPr lang="ru-RU" sz="3200" b="1" dirty="0">
              <a:solidFill>
                <a:srgbClr val="002060"/>
              </a:solidFill>
            </a:endParaRPr>
          </a:p>
        </p:txBody>
      </p:sp>
    </p:spTree>
    <p:extLst>
      <p:ext uri="{BB962C8B-B14F-4D97-AF65-F5344CB8AC3E}">
        <p14:creationId xmlns:p14="http://schemas.microsoft.com/office/powerpoint/2010/main" val="4027191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 name="Прямоугольник 1"/>
          <p:cNvSpPr/>
          <p:nvPr/>
        </p:nvSpPr>
        <p:spPr>
          <a:xfrm>
            <a:off x="411480" y="1285578"/>
            <a:ext cx="11323320" cy="4401205"/>
          </a:xfrm>
          <a:prstGeom prst="rect">
            <a:avLst/>
          </a:prstGeom>
        </p:spPr>
        <p:txBody>
          <a:bodyPr wrap="square">
            <a:spAutoFit/>
          </a:bodyPr>
          <a:lstStyle/>
          <a:p>
            <a:pPr algn="ctr"/>
            <a:r>
              <a:rPr lang="fr-FR" sz="4000" b="1" dirty="0">
                <a:latin typeface="Arial" panose="020B0604020202020204" pitchFamily="34" charset="0"/>
                <a:cs typeface="Arial" panose="020B0604020202020204" pitchFamily="34" charset="0"/>
              </a:rPr>
              <a:t>2. Intensité</a:t>
            </a:r>
            <a:r>
              <a:rPr lang="fr-FR" sz="4000" dirty="0">
                <a:latin typeface="Arial" panose="020B0604020202020204" pitchFamily="34" charset="0"/>
                <a:cs typeface="Arial" panose="020B0604020202020204" pitchFamily="34" charset="0"/>
              </a:rPr>
              <a:t/>
            </a:r>
            <a:br>
              <a:rPr lang="fr-FR" sz="4000" dirty="0">
                <a:latin typeface="Arial" panose="020B0604020202020204" pitchFamily="34" charset="0"/>
                <a:cs typeface="Arial" panose="020B0604020202020204" pitchFamily="34" charset="0"/>
              </a:rPr>
            </a:br>
            <a:r>
              <a:rPr lang="fr-FR" sz="4000" dirty="0">
                <a:latin typeface="Arial" panose="020B0604020202020204" pitchFamily="34" charset="0"/>
                <a:cs typeface="Arial" panose="020B0604020202020204" pitchFamily="34" charset="0"/>
              </a:rPr>
              <a:t/>
            </a:r>
            <a:br>
              <a:rPr lang="fr-FR" sz="4000" dirty="0">
                <a:latin typeface="Arial" panose="020B0604020202020204" pitchFamily="34" charset="0"/>
                <a:cs typeface="Arial" panose="020B0604020202020204" pitchFamily="34" charset="0"/>
              </a:rPr>
            </a:br>
            <a:r>
              <a:rPr lang="fr-FR" sz="4000" dirty="0">
                <a:latin typeface="Arial" panose="020B0604020202020204" pitchFamily="34" charset="0"/>
                <a:cs typeface="Arial" panose="020B0604020202020204" pitchFamily="34" charset="0"/>
              </a:rPr>
              <a:t>   </a:t>
            </a:r>
            <a:r>
              <a:rPr lang="fr-FR" sz="4000" i="1" dirty="0">
                <a:latin typeface="Arial" panose="020B0604020202020204" pitchFamily="34" charset="0"/>
                <a:cs typeface="Arial" panose="020B0604020202020204" pitchFamily="34" charset="0"/>
              </a:rPr>
              <a:t>Est-ce vraiment d'une telle importance?</a:t>
            </a:r>
            <a:r>
              <a:rPr lang="fr-FR" sz="4000" dirty="0">
                <a:latin typeface="Arial" panose="020B0604020202020204" pitchFamily="34" charset="0"/>
                <a:cs typeface="Arial" panose="020B0604020202020204" pitchFamily="34" charset="0"/>
              </a:rPr>
              <a:t/>
            </a:r>
            <a:br>
              <a:rPr lang="fr-FR" sz="4000" dirty="0">
                <a:latin typeface="Arial" panose="020B0604020202020204" pitchFamily="34" charset="0"/>
                <a:cs typeface="Arial" panose="020B0604020202020204" pitchFamily="34" charset="0"/>
              </a:rPr>
            </a:br>
            <a:r>
              <a:rPr lang="fr-FR" sz="4000" dirty="0">
                <a:latin typeface="Arial" panose="020B0604020202020204" pitchFamily="34" charset="0"/>
                <a:cs typeface="Arial" panose="020B0604020202020204" pitchFamily="34" charset="0"/>
              </a:rPr>
              <a:t>   Est-ce vraiment si important?</a:t>
            </a:r>
            <a:br>
              <a:rPr lang="fr-FR" sz="4000" dirty="0">
                <a:latin typeface="Arial" panose="020B0604020202020204" pitchFamily="34" charset="0"/>
                <a:cs typeface="Arial" panose="020B0604020202020204" pitchFamily="34" charset="0"/>
              </a:rPr>
            </a:br>
            <a:r>
              <a:rPr lang="fr-FR" sz="4000" dirty="0">
                <a:latin typeface="Arial" panose="020B0604020202020204" pitchFamily="34" charset="0"/>
                <a:cs typeface="Arial" panose="020B0604020202020204" pitchFamily="34" charset="0"/>
              </a:rPr>
              <a:t/>
            </a:r>
            <a:br>
              <a:rPr lang="fr-FR" sz="4000" dirty="0">
                <a:latin typeface="Arial" panose="020B0604020202020204" pitchFamily="34" charset="0"/>
                <a:cs typeface="Arial" panose="020B0604020202020204" pitchFamily="34" charset="0"/>
              </a:rPr>
            </a:br>
            <a:r>
              <a:rPr lang="fr-FR" sz="4000" dirty="0">
                <a:latin typeface="Arial" panose="020B0604020202020204" pitchFamily="34" charset="0"/>
                <a:cs typeface="Arial" panose="020B0604020202020204" pitchFamily="34" charset="0"/>
              </a:rPr>
              <a:t>   </a:t>
            </a:r>
            <a:r>
              <a:rPr lang="fr-FR" sz="4000" i="1" dirty="0">
                <a:latin typeface="Arial" panose="020B0604020202020204" pitchFamily="34" charset="0"/>
                <a:cs typeface="Arial" panose="020B0604020202020204" pitchFamily="34" charset="0"/>
              </a:rPr>
              <a:t>Il y avait un tel bruit que j'avais peur.</a:t>
            </a:r>
            <a:r>
              <a:rPr lang="fr-FR" sz="4000" dirty="0">
                <a:latin typeface="Arial" panose="020B0604020202020204" pitchFamily="34" charset="0"/>
                <a:cs typeface="Arial" panose="020B0604020202020204" pitchFamily="34" charset="0"/>
              </a:rPr>
              <a:t/>
            </a:r>
            <a:br>
              <a:rPr lang="fr-FR" sz="4000" dirty="0">
                <a:latin typeface="Arial" panose="020B0604020202020204" pitchFamily="34" charset="0"/>
                <a:cs typeface="Arial" panose="020B0604020202020204" pitchFamily="34" charset="0"/>
              </a:rPr>
            </a:br>
            <a:r>
              <a:rPr lang="fr-FR" sz="4000" dirty="0">
                <a:latin typeface="Arial" panose="020B0604020202020204" pitchFamily="34" charset="0"/>
                <a:cs typeface="Arial" panose="020B0604020202020204" pitchFamily="34" charset="0"/>
              </a:rPr>
              <a:t>   Il y avait un tel bruit [fort] que j'avais peur.</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819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1072</TotalTime>
  <Words>494</Words>
  <Application>Microsoft Office PowerPoint</Application>
  <PresentationFormat>Широкоэкранный</PresentationFormat>
  <Paragraphs>56</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Wingdings</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Пользователь</cp:lastModifiedBy>
  <cp:revision>113</cp:revision>
  <dcterms:created xsi:type="dcterms:W3CDTF">2020-09-27T12:11:07Z</dcterms:created>
  <dcterms:modified xsi:type="dcterms:W3CDTF">2021-01-13T08:07:13Z</dcterms:modified>
</cp:coreProperties>
</file>