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29" r:id="rId2"/>
    <p:sldId id="333" r:id="rId3"/>
    <p:sldId id="261" r:id="rId4"/>
    <p:sldId id="278" r:id="rId5"/>
    <p:sldId id="313" r:id="rId6"/>
    <p:sldId id="324" r:id="rId7"/>
    <p:sldId id="334" r:id="rId8"/>
    <p:sldId id="335" r:id="rId9"/>
    <p:sldId id="336" r:id="rId10"/>
    <p:sldId id="337" r:id="rId11"/>
    <p:sldId id="338" r:id="rId12"/>
    <p:sldId id="339" r:id="rId13"/>
    <p:sldId id="340" r:id="rId14"/>
    <p:sldId id="273" r:id="rId15"/>
    <p:sldId id="270"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D68"/>
    <a:srgbClr val="EB45B4"/>
    <a:srgbClr val="02B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77" autoAdjust="0"/>
    <p:restoredTop sz="85836" autoAdjust="0"/>
  </p:normalViewPr>
  <p:slideViewPr>
    <p:cSldViewPr snapToGrid="0">
      <p:cViewPr>
        <p:scale>
          <a:sx n="56" d="100"/>
          <a:sy n="56" d="100"/>
        </p:scale>
        <p:origin x="1296" y="44"/>
      </p:cViewPr>
      <p:guideLst>
        <p:guide orient="horz" pos="2160"/>
        <p:guide pos="3840"/>
      </p:guideLst>
    </p:cSldViewPr>
  </p:slideViewPr>
  <p:outlineViewPr>
    <p:cViewPr>
      <p:scale>
        <a:sx n="33" d="100"/>
        <a:sy n="33" d="100"/>
      </p:scale>
      <p:origin x="6"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1EB4A-7CAA-48DF-AE27-60C412795D77}" type="datetimeFigureOut">
              <a:rPr lang="ru-RU" smtClean="0"/>
              <a:t>13.01.2021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00BBF-5946-4209-978B-0B8435A71D8A}" type="slidenum">
              <a:rPr lang="ru-RU" smtClean="0"/>
              <a:t>‹#›</a:t>
            </a:fld>
            <a:endParaRPr lang="ru-RU"/>
          </a:p>
        </p:txBody>
      </p:sp>
    </p:spTree>
    <p:extLst>
      <p:ext uri="{BB962C8B-B14F-4D97-AF65-F5344CB8AC3E}">
        <p14:creationId xmlns:p14="http://schemas.microsoft.com/office/powerpoint/2010/main" val="231409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500BBF-5946-4209-978B-0B8435A71D8A}" type="slidenum">
              <a:rPr lang="ru-RU" smtClean="0"/>
              <a:t>2</a:t>
            </a:fld>
            <a:endParaRPr lang="ru-RU"/>
          </a:p>
        </p:txBody>
      </p:sp>
    </p:spTree>
    <p:extLst>
      <p:ext uri="{BB962C8B-B14F-4D97-AF65-F5344CB8AC3E}">
        <p14:creationId xmlns:p14="http://schemas.microsoft.com/office/powerpoint/2010/main" val="1600008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F9F6427-7211-444C-B0E9-9D7623CC965E}" type="datetimeFigureOut">
              <a:rPr lang="ru-RU" smtClean="0"/>
              <a:t>13.01.2021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962690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13.01.2021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31924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13.01.2021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479189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ru-RU"/>
              <a:t>Образец заголовка</a:t>
            </a:r>
            <a:endParaRPr lang="en-US"/>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r>
              <a:rPr lang="ru-RU"/>
              <a:t>Вставка рисунка</a:t>
            </a:r>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r>
              <a:rPr lang="ru-RU"/>
              <a:t>Вставка рисунка</a:t>
            </a:r>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r>
              <a:rPr lang="ru-RU"/>
              <a:t>Вставка рисунка</a:t>
            </a:r>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1705456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13.01.2021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350407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F9F6427-7211-444C-B0E9-9D7623CC965E}" type="datetimeFigureOut">
              <a:rPr lang="ru-RU" smtClean="0"/>
              <a:t>13.01.2021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83648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F9F6427-7211-444C-B0E9-9D7623CC965E}" type="datetimeFigureOut">
              <a:rPr lang="ru-RU" smtClean="0"/>
              <a:t>13.01.2021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404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F9F6427-7211-444C-B0E9-9D7623CC965E}" type="datetimeFigureOut">
              <a:rPr lang="ru-RU" smtClean="0"/>
              <a:t>13.01.2021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36183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F9F6427-7211-444C-B0E9-9D7623CC965E}" type="datetimeFigureOut">
              <a:rPr lang="ru-RU" smtClean="0"/>
              <a:t>13.01.2021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09831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9F6427-7211-444C-B0E9-9D7623CC965E}" type="datetimeFigureOut">
              <a:rPr lang="ru-RU" smtClean="0"/>
              <a:t>13.01.2021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7839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F9F6427-7211-444C-B0E9-9D7623CC965E}" type="datetimeFigureOut">
              <a:rPr lang="ru-RU" smtClean="0"/>
              <a:t>13.01.2021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84576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F9F6427-7211-444C-B0E9-9D7623CC965E}" type="datetimeFigureOut">
              <a:rPr lang="ru-RU" smtClean="0"/>
              <a:t>13.01.2021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26494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F6427-7211-444C-B0E9-9D7623CC965E}" type="datetimeFigureOut">
              <a:rPr lang="ru-RU" smtClean="0"/>
              <a:t>13.01.2021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43924-36BD-44A4-B824-EB87702FAEEB}" type="slidenum">
              <a:rPr lang="ru-RU" smtClean="0"/>
              <a:t>‹#›</a:t>
            </a:fld>
            <a:endParaRPr lang="ru-RU"/>
          </a:p>
        </p:txBody>
      </p:sp>
    </p:spTree>
    <p:extLst>
      <p:ext uri="{BB962C8B-B14F-4D97-AF65-F5344CB8AC3E}">
        <p14:creationId xmlns:p14="http://schemas.microsoft.com/office/powerpoint/2010/main" val="1140047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0" y="19069"/>
            <a:ext cx="12173957" cy="1663700"/>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15" name="object 4">
            <a:extLst>
              <a:ext uri="{FF2B5EF4-FFF2-40B4-BE49-F238E27FC236}">
                <a16:creationId xmlns:a16="http://schemas.microsoft.com/office/drawing/2014/main" id="{96789AA7-9596-4F83-89FD-AEC28EE179F1}"/>
              </a:ext>
            </a:extLst>
          </p:cNvPr>
          <p:cNvSpPr txBox="1"/>
          <p:nvPr/>
        </p:nvSpPr>
        <p:spPr>
          <a:xfrm>
            <a:off x="854665" y="1929571"/>
            <a:ext cx="10285775" cy="953143"/>
          </a:xfrm>
          <a:prstGeom prst="rect">
            <a:avLst/>
          </a:prstGeom>
        </p:spPr>
        <p:txBody>
          <a:bodyPr vert="horz" wrap="square" lIns="0" tIns="29525" rIns="0" bIns="0" rtlCol="0">
            <a:spAutoFit/>
          </a:bodyPr>
          <a:lstStyle/>
          <a:p>
            <a:pPr marL="38918" algn="ctr">
              <a:spcBef>
                <a:spcPts val="233"/>
              </a:spcBef>
            </a:pPr>
            <a:r>
              <a:rPr lang="en-US" sz="6000" b="1" dirty="0" err="1" smtClean="0">
                <a:solidFill>
                  <a:srgbClr val="2365C7"/>
                </a:solidFill>
                <a:latin typeface="Arial" panose="020B0604020202020204" pitchFamily="34" charset="0"/>
                <a:cs typeface="Arial" panose="020B0604020202020204" pitchFamily="34" charset="0"/>
              </a:rPr>
              <a:t>Thème</a:t>
            </a:r>
            <a:r>
              <a:rPr lang="en-US" sz="6000" b="1" dirty="0" smtClean="0">
                <a:solidFill>
                  <a:srgbClr val="2365C7"/>
                </a:solidFill>
                <a:latin typeface="Arial" panose="020B0604020202020204" pitchFamily="34" charset="0"/>
                <a:cs typeface="Arial" panose="020B0604020202020204" pitchFamily="34" charset="0"/>
              </a:rPr>
              <a:t>: </a:t>
            </a:r>
            <a:r>
              <a:rPr lang="fr-FR" sz="6000" b="1" dirty="0" smtClean="0">
                <a:solidFill>
                  <a:srgbClr val="002060"/>
                </a:solidFill>
                <a:latin typeface="Arial" panose="020B0604020202020204" pitchFamily="34" charset="0"/>
                <a:cs typeface="Arial" panose="020B0604020202020204" pitchFamily="34" charset="0"/>
              </a:rPr>
              <a:t>Sauvons la nature!</a:t>
            </a:r>
            <a:endParaRPr lang="en-US" sz="6000" b="1" dirty="0">
              <a:solidFill>
                <a:srgbClr val="002060"/>
              </a:solidFill>
              <a:latin typeface="Arial" panose="020B0604020202020204" pitchFamily="34" charset="0"/>
              <a:cs typeface="Arial" panose="020B0604020202020204" pitchFamily="34" charset="0"/>
            </a:endParaRPr>
          </a:p>
        </p:txBody>
      </p:sp>
      <p:sp>
        <p:nvSpPr>
          <p:cNvPr id="16" name="object 5">
            <a:extLst>
              <a:ext uri="{FF2B5EF4-FFF2-40B4-BE49-F238E27FC236}">
                <a16:creationId xmlns:a16="http://schemas.microsoft.com/office/drawing/2014/main" id="{A8BAE388-D6D2-40E9-8208-E39C1E0E7029}"/>
              </a:ext>
            </a:extLst>
          </p:cNvPr>
          <p:cNvSpPr/>
          <p:nvPr/>
        </p:nvSpPr>
        <p:spPr>
          <a:xfrm>
            <a:off x="284888" y="1865334"/>
            <a:ext cx="569777" cy="2096032"/>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lang="ru-RU" sz="2396" dirty="0" smtClean="0"/>
          </a:p>
          <a:p>
            <a:endParaRPr lang="ru-RU" sz="2396" dirty="0"/>
          </a:p>
          <a:p>
            <a:endParaRPr lang="ru-RU" sz="2396" dirty="0" smtClean="0"/>
          </a:p>
          <a:p>
            <a:endParaRPr sz="2396" dirty="0"/>
          </a:p>
        </p:txBody>
      </p:sp>
      <p:sp>
        <p:nvSpPr>
          <p:cNvPr id="20" name="object 9">
            <a:extLst>
              <a:ext uri="{FF2B5EF4-FFF2-40B4-BE49-F238E27FC236}">
                <a16:creationId xmlns:a16="http://schemas.microsoft.com/office/drawing/2014/main" id="{F294EAD7-CAB8-401C-B12D-6064AA1177E0}"/>
              </a:ext>
            </a:extLst>
          </p:cNvPr>
          <p:cNvSpPr/>
          <p:nvPr/>
        </p:nvSpPr>
        <p:spPr>
          <a:xfrm>
            <a:off x="9949173" y="133765"/>
            <a:ext cx="1705799" cy="1276313"/>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2396" dirty="0"/>
          </a:p>
        </p:txBody>
      </p:sp>
      <p:sp>
        <p:nvSpPr>
          <p:cNvPr id="21" name="object 10">
            <a:extLst>
              <a:ext uri="{FF2B5EF4-FFF2-40B4-BE49-F238E27FC236}">
                <a16:creationId xmlns:a16="http://schemas.microsoft.com/office/drawing/2014/main" id="{27824596-7DE1-4136-95E4-49A51856B6D3}"/>
              </a:ext>
            </a:extLst>
          </p:cNvPr>
          <p:cNvSpPr/>
          <p:nvPr/>
        </p:nvSpPr>
        <p:spPr>
          <a:xfrm>
            <a:off x="9949173" y="163244"/>
            <a:ext cx="1705796" cy="1276313"/>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2396"/>
          </a:p>
        </p:txBody>
      </p:sp>
      <p:sp>
        <p:nvSpPr>
          <p:cNvPr id="22" name="object 12">
            <a:extLst>
              <a:ext uri="{FF2B5EF4-FFF2-40B4-BE49-F238E27FC236}">
                <a16:creationId xmlns:a16="http://schemas.microsoft.com/office/drawing/2014/main" id="{CAFE6579-511C-4CCB-9A5C-300ACC2F553A}"/>
              </a:ext>
            </a:extLst>
          </p:cNvPr>
          <p:cNvSpPr txBox="1"/>
          <p:nvPr/>
        </p:nvSpPr>
        <p:spPr>
          <a:xfrm>
            <a:off x="9981435" y="459773"/>
            <a:ext cx="1641271" cy="526322"/>
          </a:xfrm>
          <a:prstGeom prst="rect">
            <a:avLst/>
          </a:prstGeom>
        </p:spPr>
        <p:txBody>
          <a:bodyPr vert="horz" wrap="square" lIns="0" tIns="33552" rIns="0" bIns="0" rtlCol="0">
            <a:spAutoFit/>
          </a:bodyPr>
          <a:lstStyle/>
          <a:p>
            <a:pPr algn="ctr">
              <a:spcBef>
                <a:spcPts val="265"/>
              </a:spcBef>
            </a:pPr>
            <a:r>
              <a:rPr lang="en-US" sz="3200" b="1" spc="21" dirty="0" smtClean="0">
                <a:solidFill>
                  <a:srgbClr val="FEFEFE"/>
                </a:solidFill>
                <a:latin typeface="Arial" panose="020B0604020202020204" pitchFamily="34" charset="0"/>
                <a:cs typeface="Arial" panose="020B0604020202020204" pitchFamily="34" charset="0"/>
              </a:rPr>
              <a:t>8-classe</a:t>
            </a:r>
          </a:p>
        </p:txBody>
      </p:sp>
      <p:sp>
        <p:nvSpPr>
          <p:cNvPr id="31" name="object 2">
            <a:extLst>
              <a:ext uri="{FF2B5EF4-FFF2-40B4-BE49-F238E27FC236}">
                <a16:creationId xmlns:a16="http://schemas.microsoft.com/office/drawing/2014/main" id="{E8C26469-BDF9-400E-A3A8-3B2271BBD373}"/>
              </a:ext>
            </a:extLst>
          </p:cNvPr>
          <p:cNvSpPr txBox="1">
            <a:spLocks/>
          </p:cNvSpPr>
          <p:nvPr/>
        </p:nvSpPr>
        <p:spPr>
          <a:xfrm>
            <a:off x="2057402" y="294651"/>
            <a:ext cx="6170227" cy="954543"/>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en-US" sz="6000" kern="0" spc="-519" dirty="0" smtClean="0">
                <a:solidFill>
                  <a:sysClr val="window" lastClr="FFFFFF"/>
                </a:solidFill>
              </a:rPr>
              <a:t>        FRANÇAIS</a:t>
            </a:r>
            <a:endParaRPr lang="en-US" sz="6600" kern="0" spc="11" dirty="0">
              <a:solidFill>
                <a:sysClr val="window" lastClr="FFFFFF"/>
              </a:solidFill>
            </a:endParaRPr>
          </a:p>
        </p:txBody>
      </p:sp>
      <p:sp>
        <p:nvSpPr>
          <p:cNvPr id="2" name="AutoShape 2" descr="ONG Sauvons La Nature - Community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Sauvons la nature - Hom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2" name="Picture 8" descr="Sainte-Julie présente la deuxième bouture de son Plan vert! - La Relè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9692" y="2882714"/>
            <a:ext cx="3855720" cy="385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336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5"/>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8" name="TextBox 7"/>
          <p:cNvSpPr txBox="1"/>
          <p:nvPr/>
        </p:nvSpPr>
        <p:spPr>
          <a:xfrm>
            <a:off x="3193959" y="824250"/>
            <a:ext cx="386367" cy="459484"/>
          </a:xfrm>
          <a:prstGeom prst="rect">
            <a:avLst/>
          </a:prstGeom>
          <a:solidFill>
            <a:schemeClr val="bg1"/>
          </a:solidFill>
        </p:spPr>
        <p:txBody>
          <a:bodyPr wrap="square" rtlCol="0">
            <a:spAutoFit/>
          </a:bodyPr>
          <a:lstStyle/>
          <a:p>
            <a:endParaRPr lang="ru-RU" dirty="0"/>
          </a:p>
        </p:txBody>
      </p:sp>
      <p:pic>
        <p:nvPicPr>
          <p:cNvPr id="5122" name="Picture 2" descr="Pronoms possessifs et démonstratifs - Les 3 Platanes Hatten"/>
          <p:cNvPicPr>
            <a:picLocks noChangeAspect="1" noChangeArrowheads="1"/>
          </p:cNvPicPr>
          <p:nvPr/>
        </p:nvPicPr>
        <p:blipFill rotWithShape="1">
          <a:blip r:embed="rId2">
            <a:extLst>
              <a:ext uri="{28A0092B-C50C-407E-A947-70E740481C1C}">
                <a14:useLocalDpi xmlns:a14="http://schemas.microsoft.com/office/drawing/2010/main" val="0"/>
              </a:ext>
            </a:extLst>
          </a:blip>
          <a:srcRect t="49352"/>
          <a:stretch/>
        </p:blipFill>
        <p:spPr bwMode="auto">
          <a:xfrm>
            <a:off x="1340431" y="824250"/>
            <a:ext cx="9336155" cy="580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819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5"/>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6" name="TextBox 5"/>
          <p:cNvSpPr txBox="1"/>
          <p:nvPr/>
        </p:nvSpPr>
        <p:spPr>
          <a:xfrm>
            <a:off x="476516" y="962748"/>
            <a:ext cx="11333411" cy="5632311"/>
          </a:xfrm>
          <a:prstGeom prst="rect">
            <a:avLst/>
          </a:prstGeom>
          <a:noFill/>
        </p:spPr>
        <p:txBody>
          <a:bodyPr wrap="square" rtlCol="0">
            <a:spAutoFit/>
          </a:bodyPr>
          <a:lstStyle/>
          <a:p>
            <a:r>
              <a:rPr lang="fr-FR" sz="3200" dirty="0" smtClean="0">
                <a:solidFill>
                  <a:srgbClr val="002060"/>
                </a:solidFill>
                <a:latin typeface="Arial" panose="020B0604020202020204" pitchFamily="34" charset="0"/>
                <a:cs typeface="Arial" panose="020B0604020202020204" pitchFamily="34" charset="0"/>
              </a:rPr>
              <a:t>On utilise les pronoms démonstratifs pour:</a:t>
            </a:r>
          </a:p>
          <a:p>
            <a:pPr marL="457200" indent="-457200">
              <a:buFont typeface="Wingdings" panose="05000000000000000000" pitchFamily="2" charset="2"/>
              <a:buChar char="ü"/>
            </a:pPr>
            <a:r>
              <a:rPr lang="fr-FR" sz="3200" dirty="0">
                <a:latin typeface="Arial" panose="020B0604020202020204" pitchFamily="34" charset="0"/>
                <a:cs typeface="Arial" panose="020B0604020202020204" pitchFamily="34" charset="0"/>
              </a:rPr>
              <a:t>d</a:t>
            </a:r>
            <a:r>
              <a:rPr lang="fr-FR" sz="3200" dirty="0" smtClean="0">
                <a:latin typeface="Arial" panose="020B0604020202020204" pitchFamily="34" charset="0"/>
                <a:cs typeface="Arial" panose="020B0604020202020204" pitchFamily="34" charset="0"/>
              </a:rPr>
              <a:t>ésigner des personnes, des animaux ou des choses dont on parle:</a:t>
            </a:r>
          </a:p>
          <a:p>
            <a:pPr algn="ctr"/>
            <a:r>
              <a:rPr lang="fr-FR" sz="3200" dirty="0" smtClean="0">
                <a:solidFill>
                  <a:srgbClr val="0070C0"/>
                </a:solidFill>
                <a:latin typeface="Arial" panose="020B0604020202020204" pitchFamily="34" charset="0"/>
                <a:cs typeface="Arial" panose="020B0604020202020204" pitchFamily="34" charset="0"/>
              </a:rPr>
              <a:t>De tous mes livres, celui-ci est le meilleur.</a:t>
            </a:r>
          </a:p>
          <a:p>
            <a:pPr marL="457200" indent="-457200">
              <a:buFont typeface="Wingdings" panose="05000000000000000000" pitchFamily="2" charset="2"/>
              <a:buChar char="ü"/>
            </a:pPr>
            <a:r>
              <a:rPr lang="fr-FR" sz="3200" dirty="0">
                <a:latin typeface="Arial" panose="020B0604020202020204" pitchFamily="34" charset="0"/>
                <a:cs typeface="Arial" panose="020B0604020202020204" pitchFamily="34" charset="0"/>
              </a:rPr>
              <a:t>o</a:t>
            </a:r>
            <a:r>
              <a:rPr lang="fr-FR" sz="3200" dirty="0" smtClean="0">
                <a:latin typeface="Arial" panose="020B0604020202020204" pitchFamily="34" charset="0"/>
                <a:cs typeface="Arial" panose="020B0604020202020204" pitchFamily="34" charset="0"/>
              </a:rPr>
              <a:t>pposer une personne, un animal ou une chose à une autre:</a:t>
            </a:r>
          </a:p>
          <a:p>
            <a:pPr algn="ctr"/>
            <a:r>
              <a:rPr lang="fr-FR" sz="3200" dirty="0" smtClean="0">
                <a:solidFill>
                  <a:srgbClr val="0070C0"/>
                </a:solidFill>
                <a:latin typeface="Arial" panose="020B0604020202020204" pitchFamily="34" charset="0"/>
                <a:cs typeface="Arial" panose="020B0604020202020204" pitchFamily="34" charset="0"/>
              </a:rPr>
              <a:t>Vous prenez quel robe? Celle-ci ou celle-là?</a:t>
            </a:r>
          </a:p>
          <a:p>
            <a:pPr marL="457200" indent="-457200">
              <a:buFont typeface="Wingdings" panose="05000000000000000000" pitchFamily="2" charset="2"/>
              <a:buChar char="ü"/>
            </a:pPr>
            <a:r>
              <a:rPr lang="fr-FR" sz="3200" dirty="0">
                <a:latin typeface="Arial" panose="020B0604020202020204" pitchFamily="34" charset="0"/>
                <a:cs typeface="Arial" panose="020B0604020202020204" pitchFamily="34" charset="0"/>
              </a:rPr>
              <a:t>é</a:t>
            </a:r>
            <a:r>
              <a:rPr lang="fr-FR" sz="3200" dirty="0" smtClean="0">
                <a:latin typeface="Arial" panose="020B0604020202020204" pitchFamily="34" charset="0"/>
                <a:cs typeface="Arial" panose="020B0604020202020204" pitchFamily="34" charset="0"/>
              </a:rPr>
              <a:t>viter la répétition: </a:t>
            </a:r>
          </a:p>
          <a:p>
            <a:pPr marL="571500" indent="-571500">
              <a:buFontTx/>
              <a:buChar char="-"/>
            </a:pPr>
            <a:r>
              <a:rPr lang="fr-FR" sz="3200" dirty="0" smtClean="0">
                <a:solidFill>
                  <a:srgbClr val="0070C0"/>
                </a:solidFill>
                <a:latin typeface="Arial" panose="020B0604020202020204" pitchFamily="34" charset="0"/>
                <a:cs typeface="Arial" panose="020B0604020202020204" pitchFamily="34" charset="0"/>
              </a:rPr>
              <a:t>Il a parlé avec ce garçon. C’est celui qui a écrit la poésie.</a:t>
            </a:r>
          </a:p>
          <a:p>
            <a:pPr marL="571500" indent="-571500" algn="ctr">
              <a:buFontTx/>
              <a:buChar char="-"/>
            </a:pPr>
            <a:endParaRPr lang="fr-FR" sz="3600" dirty="0" smtClean="0">
              <a:solidFill>
                <a:srgbClr val="0070C0"/>
              </a:solidFill>
              <a:latin typeface="Arial" panose="020B0604020202020204" pitchFamily="34" charset="0"/>
              <a:cs typeface="Arial" panose="020B0604020202020204" pitchFamily="34" charset="0"/>
            </a:endParaRPr>
          </a:p>
          <a:p>
            <a:pPr marL="571500" indent="-571500" algn="ctr">
              <a:buFontTx/>
              <a:buChar char="-"/>
            </a:pPr>
            <a:endParaRPr lang="ru-RU" sz="3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8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5"/>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8" name="TextBox 7"/>
          <p:cNvSpPr txBox="1"/>
          <p:nvPr/>
        </p:nvSpPr>
        <p:spPr>
          <a:xfrm>
            <a:off x="3193959" y="824250"/>
            <a:ext cx="386367" cy="459484"/>
          </a:xfrm>
          <a:prstGeom prst="rect">
            <a:avLst/>
          </a:prstGeom>
          <a:solidFill>
            <a:schemeClr val="bg1"/>
          </a:solidFill>
        </p:spPr>
        <p:txBody>
          <a:bodyPr wrap="square" rtlCol="0">
            <a:spAutoFit/>
          </a:bodyPr>
          <a:lstStyle/>
          <a:p>
            <a:endParaRPr lang="ru-RU" dirty="0"/>
          </a:p>
        </p:txBody>
      </p:sp>
      <p:pic>
        <p:nvPicPr>
          <p:cNvPr id="3" name="Рисунок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927" t="3652" r="14894" b="7438"/>
          <a:stretch/>
        </p:blipFill>
        <p:spPr>
          <a:xfrm>
            <a:off x="1867436" y="566670"/>
            <a:ext cx="8670044" cy="6175419"/>
          </a:xfrm>
          <a:prstGeom prst="rect">
            <a:avLst/>
          </a:prstGeom>
        </p:spPr>
      </p:pic>
    </p:spTree>
    <p:extLst>
      <p:ext uri="{BB962C8B-B14F-4D97-AF65-F5344CB8AC3E}">
        <p14:creationId xmlns:p14="http://schemas.microsoft.com/office/powerpoint/2010/main" val="1187966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5"/>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6" name="TextBox 5"/>
          <p:cNvSpPr txBox="1"/>
          <p:nvPr/>
        </p:nvSpPr>
        <p:spPr>
          <a:xfrm>
            <a:off x="296214" y="1089149"/>
            <a:ext cx="11895786" cy="3970318"/>
          </a:xfrm>
          <a:prstGeom prst="rect">
            <a:avLst/>
          </a:prstGeom>
          <a:solidFill>
            <a:schemeClr val="bg1"/>
          </a:solidFill>
        </p:spPr>
        <p:txBody>
          <a:bodyPr wrap="square" rtlCol="0">
            <a:spAutoFit/>
          </a:bodyPr>
          <a:lstStyle/>
          <a:p>
            <a:r>
              <a:rPr lang="fr-FR" sz="3600" b="1" dirty="0" smtClean="0">
                <a:solidFill>
                  <a:srgbClr val="002060"/>
                </a:solidFill>
                <a:latin typeface="Arial" panose="020B0604020202020204" pitchFamily="34" charset="0"/>
                <a:cs typeface="Arial" panose="020B0604020202020204" pitchFamily="34" charset="0"/>
              </a:rPr>
              <a:t>Les formes simples (celui, celle,ceux et celles) sont normalement suivies par:</a:t>
            </a:r>
          </a:p>
          <a:p>
            <a:pPr marL="571500" indent="-571500">
              <a:buFont typeface="Wingdings" panose="05000000000000000000" pitchFamily="2" charset="2"/>
              <a:buChar char="ü"/>
            </a:pPr>
            <a:r>
              <a:rPr lang="fr-FR" sz="3600" b="1" dirty="0" smtClean="0">
                <a:solidFill>
                  <a:srgbClr val="0070C0"/>
                </a:solidFill>
                <a:latin typeface="Arial" panose="020B0604020202020204" pitchFamily="34" charset="0"/>
                <a:cs typeface="Arial" panose="020B0604020202020204" pitchFamily="34" charset="0"/>
              </a:rPr>
              <a:t>La préposition de (complément de nom):</a:t>
            </a:r>
          </a:p>
          <a:p>
            <a:pPr algn="ctr"/>
            <a:r>
              <a:rPr lang="fr-FR" sz="3600" b="1" dirty="0" smtClean="0">
                <a:solidFill>
                  <a:srgbClr val="002060"/>
                </a:solidFill>
                <a:latin typeface="Arial" panose="020B0604020202020204" pitchFamily="34" charset="0"/>
                <a:cs typeface="Arial" panose="020B0604020202020204" pitchFamily="34" charset="0"/>
              </a:rPr>
              <a:t>La rue d’Amir Temour? Prenez celle de droite.</a:t>
            </a:r>
          </a:p>
          <a:p>
            <a:pPr marL="571500" indent="-571500">
              <a:buFont typeface="Wingdings" panose="05000000000000000000" pitchFamily="2" charset="2"/>
              <a:buChar char="ü"/>
            </a:pPr>
            <a:r>
              <a:rPr lang="fr-FR" sz="3600" b="1" dirty="0" smtClean="0">
                <a:solidFill>
                  <a:srgbClr val="0070C0"/>
                </a:solidFill>
                <a:latin typeface="Arial" panose="020B0604020202020204" pitchFamily="34" charset="0"/>
                <a:cs typeface="Arial" panose="020B0604020202020204" pitchFamily="34" charset="0"/>
              </a:rPr>
              <a:t>Un pronom relatif (qui, que, où, dont):</a:t>
            </a:r>
          </a:p>
          <a:p>
            <a:pPr algn="ctr"/>
            <a:r>
              <a:rPr lang="fr-FR" sz="3600" b="1" dirty="0" smtClean="0">
                <a:solidFill>
                  <a:srgbClr val="002060"/>
                </a:solidFill>
                <a:latin typeface="Arial" panose="020B0604020202020204" pitchFamily="34" charset="0"/>
                <a:cs typeface="Arial" panose="020B0604020202020204" pitchFamily="34" charset="0"/>
              </a:rPr>
              <a:t>L’hôtel de Hilton? C’est celui qui est en face de la mairie.</a:t>
            </a:r>
            <a:endParaRPr lang="ru-RU" sz="3600" b="1" dirty="0">
              <a:solidFill>
                <a:srgbClr val="002060"/>
              </a:solidFill>
              <a:latin typeface="Arial" panose="020B0604020202020204" pitchFamily="34" charset="0"/>
              <a:cs typeface="Arial" panose="020B0604020202020204" pitchFamily="34" charset="0"/>
            </a:endParaRPr>
          </a:p>
        </p:txBody>
      </p:sp>
      <p:cxnSp>
        <p:nvCxnSpPr>
          <p:cNvPr id="4" name="Прямая соединительная линия 3"/>
          <p:cNvCxnSpPr/>
          <p:nvPr/>
        </p:nvCxnSpPr>
        <p:spPr>
          <a:xfrm flipV="1">
            <a:off x="8113690" y="3258355"/>
            <a:ext cx="1584102" cy="3"/>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Прямая соединительная линия 13"/>
          <p:cNvCxnSpPr/>
          <p:nvPr/>
        </p:nvCxnSpPr>
        <p:spPr>
          <a:xfrm>
            <a:off x="6115318" y="4389552"/>
            <a:ext cx="1792310" cy="2144"/>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4398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96789AA7-9596-4F83-89FD-AEC28EE179F1}"/>
              </a:ext>
            </a:extLst>
          </p:cNvPr>
          <p:cNvSpPr txBox="1"/>
          <p:nvPr/>
        </p:nvSpPr>
        <p:spPr>
          <a:xfrm>
            <a:off x="674184" y="1636149"/>
            <a:ext cx="10816775" cy="1414808"/>
          </a:xfrm>
          <a:prstGeom prst="rect">
            <a:avLst/>
          </a:prstGeom>
        </p:spPr>
        <p:txBody>
          <a:bodyPr vert="horz" wrap="square" lIns="0" tIns="29525" rIns="0" bIns="0"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4500" b="1" dirty="0" smtClean="0">
                <a:solidFill>
                  <a:srgbClr val="002060"/>
                </a:solidFill>
                <a:latin typeface="Arial" panose="020B0604020202020204" pitchFamily="34" charset="0"/>
                <a:cs typeface="Arial" panose="020B0604020202020204" pitchFamily="34" charset="0"/>
              </a:rPr>
              <a:t>Faites l’exercice 5 à la page 80.</a:t>
            </a:r>
          </a:p>
          <a:p>
            <a:pPr algn="just"/>
            <a:r>
              <a:rPr lang="fr-FR" sz="4500" b="1" dirty="0" smtClean="0">
                <a:solidFill>
                  <a:srgbClr val="002060"/>
                </a:solidFill>
                <a:latin typeface="Arial" panose="020B0604020202020204" pitchFamily="34" charset="0"/>
                <a:cs typeface="Arial" panose="020B0604020202020204" pitchFamily="34" charset="0"/>
              </a:rPr>
              <a:t>Il faut mettre les phrases au pluriel.</a:t>
            </a:r>
            <a:endParaRPr lang="ru-RU" sz="4500" b="1" dirty="0">
              <a:solidFill>
                <a:srgbClr val="002060"/>
              </a:solidFill>
              <a:latin typeface="Arial" panose="020B0604020202020204" pitchFamily="34" charset="0"/>
              <a:cs typeface="Arial" panose="020B0604020202020204" pitchFamily="34" charset="0"/>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797" y="3041542"/>
            <a:ext cx="2646759" cy="32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56909" y="193049"/>
            <a:ext cx="3249385" cy="1015663"/>
          </a:xfrm>
          <a:prstGeom prst="rect">
            <a:avLst/>
          </a:prstGeom>
          <a:noFill/>
        </p:spPr>
        <p:txBody>
          <a:bodyPr wrap="square" rtlCol="0">
            <a:spAutoFit/>
          </a:bodyPr>
          <a:lstStyle/>
          <a:p>
            <a:r>
              <a:rPr lang="fr-FR" sz="6000" b="1" dirty="0" smtClean="0">
                <a:solidFill>
                  <a:schemeClr val="bg1"/>
                </a:solidFill>
                <a:latin typeface="Arial" panose="020B0604020202020204" pitchFamily="34" charset="0"/>
                <a:cs typeface="Arial" panose="020B0604020202020204" pitchFamily="34" charset="0"/>
              </a:rPr>
              <a:t>DEVOIR</a:t>
            </a:r>
            <a:endParaRPr lang="ru-RU"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046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3"/>
          <p:cNvSpPr>
            <a:spLocks noGrp="1"/>
          </p:cNvSpPr>
          <p:nvPr>
            <p:ph type="title"/>
          </p:nvPr>
        </p:nvSpPr>
        <p:spPr/>
        <p:txBody>
          <a:bodyPr/>
          <a:lstStyle/>
          <a:p>
            <a:endParaRPr lang="ru-RU" dirty="0"/>
          </a:p>
        </p:txBody>
      </p:sp>
      <p:sp>
        <p:nvSpPr>
          <p:cNvPr id="15" name="Текст 14"/>
          <p:cNvSpPr>
            <a:spLocks noGrp="1"/>
          </p:cNvSpPr>
          <p:nvPr>
            <p:ph type="body" idx="1"/>
          </p:nvPr>
        </p:nvSpPr>
        <p:spPr/>
        <p:txBody>
          <a:bodyPr/>
          <a:lstStyle/>
          <a:p>
            <a:endParaRPr lang="ru-RU"/>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258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764" y="248989"/>
            <a:ext cx="4999831" cy="707886"/>
          </a:xfrm>
          <a:prstGeom prst="rect">
            <a:avLst/>
          </a:prstGeom>
          <a:solidFill>
            <a:schemeClr val="bg1"/>
          </a:solidFill>
        </p:spPr>
        <p:txBody>
          <a:bodyPr wrap="square" rtlCol="0">
            <a:spAutoFit/>
          </a:bodyPr>
          <a:lstStyle/>
          <a:p>
            <a:pPr algn="ctr"/>
            <a:r>
              <a:rPr lang="fr-FR" sz="4000" b="1" dirty="0" smtClean="0">
                <a:solidFill>
                  <a:srgbClr val="002060"/>
                </a:solidFill>
                <a:latin typeface="Arial" panose="020B0604020202020204" pitchFamily="34" charset="0"/>
                <a:cs typeface="Arial" panose="020B0604020202020204" pitchFamily="34" charset="0"/>
              </a:rPr>
              <a:t>        Aujourd’hui... </a:t>
            </a:r>
            <a:endParaRPr lang="ru-RU" sz="4000" b="1" dirty="0">
              <a:solidFill>
                <a:srgbClr val="002060"/>
              </a:solidFill>
              <a:latin typeface="Arial" panose="020B0604020202020204" pitchFamily="34" charset="0"/>
              <a:cs typeface="Arial" panose="020B0604020202020204" pitchFamily="34" charset="0"/>
            </a:endParaRPr>
          </a:p>
        </p:txBody>
      </p:sp>
      <p:sp>
        <p:nvSpPr>
          <p:cNvPr id="5" name="Прямоугольник 4"/>
          <p:cNvSpPr/>
          <p:nvPr/>
        </p:nvSpPr>
        <p:spPr>
          <a:xfrm>
            <a:off x="5075859" y="248989"/>
            <a:ext cx="3813208" cy="707886"/>
          </a:xfrm>
          <a:prstGeom prst="rect">
            <a:avLst/>
          </a:prstGeom>
          <a:solidFill>
            <a:schemeClr val="bg1"/>
          </a:solidFill>
        </p:spPr>
        <p:txBody>
          <a:bodyPr wrap="square">
            <a:spAutoFit/>
          </a:bodyPr>
          <a:lstStyle/>
          <a:p>
            <a:r>
              <a:rPr lang="fr-FR" sz="4000" b="1" dirty="0" smtClean="0">
                <a:solidFill>
                  <a:srgbClr val="002060"/>
                </a:solidFill>
                <a:latin typeface="Arial" panose="020B0604020202020204" pitchFamily="34" charset="0"/>
                <a:cs typeface="Arial" panose="020B0604020202020204" pitchFamily="34" charset="0"/>
              </a:rPr>
              <a:t>   avec vous...</a:t>
            </a:r>
          </a:p>
        </p:txBody>
      </p:sp>
      <p:sp>
        <p:nvSpPr>
          <p:cNvPr id="9" name="Google Shape;956;p38"/>
          <p:cNvSpPr/>
          <p:nvPr/>
        </p:nvSpPr>
        <p:spPr>
          <a:xfrm rot="17495056">
            <a:off x="209285" y="135811"/>
            <a:ext cx="523028" cy="844945"/>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699151" y="1029911"/>
            <a:ext cx="3894527" cy="1169551"/>
          </a:xfrm>
          <a:prstGeom prst="rect">
            <a:avLst/>
          </a:prstGeom>
          <a:noFill/>
        </p:spPr>
        <p:txBody>
          <a:bodyPr wrap="square" rtlCol="0">
            <a:spAutoFit/>
          </a:bodyPr>
          <a:lstStyle/>
          <a:p>
            <a:r>
              <a:rPr lang="fr-FR" sz="3500" b="1" i="1" dirty="0">
                <a:solidFill>
                  <a:srgbClr val="F33D68"/>
                </a:solidFill>
                <a:latin typeface="Arial" panose="020B0604020202020204" pitchFamily="34" charset="0"/>
                <a:cs typeface="Arial" panose="020B0604020202020204" pitchFamily="34" charset="0"/>
              </a:rPr>
              <a:t>v</a:t>
            </a:r>
            <a:r>
              <a:rPr lang="fr-FR" sz="3500" b="1" i="1" dirty="0" smtClean="0">
                <a:solidFill>
                  <a:srgbClr val="F33D68"/>
                </a:solidFill>
                <a:latin typeface="Arial" panose="020B0604020202020204" pitchFamily="34" charset="0"/>
                <a:cs typeface="Arial" panose="020B0604020202020204" pitchFamily="34" charset="0"/>
              </a:rPr>
              <a:t>érifier</a:t>
            </a:r>
            <a:r>
              <a:rPr lang="fr-FR" sz="3500" b="1" dirty="0" smtClean="0">
                <a:solidFill>
                  <a:srgbClr val="F33D68"/>
                </a:solidFill>
                <a:latin typeface="Arial" panose="020B0604020202020204" pitchFamily="34" charset="0"/>
                <a:cs typeface="Arial" panose="020B0604020202020204" pitchFamily="34" charset="0"/>
              </a:rPr>
              <a:t> vos devoirs </a:t>
            </a:r>
            <a:endParaRPr lang="ru-RU" sz="3500" dirty="0">
              <a:solidFill>
                <a:srgbClr val="F33D68"/>
              </a:solidFill>
            </a:endParaRPr>
          </a:p>
        </p:txBody>
      </p:sp>
      <p:sp>
        <p:nvSpPr>
          <p:cNvPr id="10" name="TextBox 9"/>
          <p:cNvSpPr txBox="1"/>
          <p:nvPr/>
        </p:nvSpPr>
        <p:spPr>
          <a:xfrm>
            <a:off x="6385476" y="2081708"/>
            <a:ext cx="5806524" cy="646331"/>
          </a:xfrm>
          <a:prstGeom prst="rect">
            <a:avLst/>
          </a:prstGeom>
          <a:noFill/>
        </p:spPr>
        <p:txBody>
          <a:bodyPr wrap="square" rtlCol="0">
            <a:spAutoFit/>
          </a:bodyPr>
          <a:lstStyle/>
          <a:p>
            <a:r>
              <a:rPr lang="fr-FR" sz="3600" b="1" dirty="0" smtClean="0">
                <a:solidFill>
                  <a:srgbClr val="F33D68"/>
                </a:solidFill>
                <a:latin typeface="Arial" panose="020B0604020202020204" pitchFamily="34" charset="0"/>
                <a:cs typeface="Arial" panose="020B0604020202020204" pitchFamily="34" charset="0"/>
              </a:rPr>
              <a:t>Parler de la nature</a:t>
            </a:r>
            <a:endParaRPr lang="ru-RU" sz="3600" dirty="0">
              <a:solidFill>
                <a:srgbClr val="F33D68"/>
              </a:solidFill>
            </a:endParaRPr>
          </a:p>
        </p:txBody>
      </p:sp>
      <p:cxnSp>
        <p:nvCxnSpPr>
          <p:cNvPr id="8" name="Прямая со стрелкой 7"/>
          <p:cNvCxnSpPr/>
          <p:nvPr/>
        </p:nvCxnSpPr>
        <p:spPr>
          <a:xfrm>
            <a:off x="6605876" y="1570956"/>
            <a:ext cx="1330037" cy="138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flipV="1">
            <a:off x="4947557" y="2848031"/>
            <a:ext cx="1329519" cy="82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110764" y="3293467"/>
            <a:ext cx="3824632" cy="1384995"/>
          </a:xfrm>
          <a:prstGeom prst="rect">
            <a:avLst/>
          </a:prstGeom>
        </p:spPr>
        <p:txBody>
          <a:bodyPr wrap="square">
            <a:spAutoFit/>
          </a:bodyPr>
          <a:lstStyle/>
          <a:p>
            <a:r>
              <a:rPr lang="fr-FR" sz="2800" b="1" dirty="0">
                <a:solidFill>
                  <a:srgbClr val="F33D68"/>
                </a:solidFill>
                <a:latin typeface="Arial" panose="020B0604020202020204" pitchFamily="34" charset="0"/>
                <a:cs typeface="Arial" panose="020B0604020202020204" pitchFamily="34" charset="0"/>
              </a:rPr>
              <a:t>a</a:t>
            </a:r>
            <a:r>
              <a:rPr lang="fr-FR" sz="2800" b="1" dirty="0" smtClean="0">
                <a:solidFill>
                  <a:srgbClr val="F33D68"/>
                </a:solidFill>
                <a:latin typeface="Arial" panose="020B0604020202020204" pitchFamily="34" charset="0"/>
                <a:cs typeface="Arial" panose="020B0604020202020204" pitchFamily="34" charset="0"/>
              </a:rPr>
              <a:t>pprendre l’emploi des pronoms démonstratifs</a:t>
            </a:r>
            <a:endParaRPr lang="ru-RU" sz="2800" b="1" dirty="0">
              <a:solidFill>
                <a:srgbClr val="F33D68"/>
              </a:solidFill>
            </a:endParaRPr>
          </a:p>
        </p:txBody>
      </p:sp>
      <p:pic>
        <p:nvPicPr>
          <p:cNvPr id="12" name="Picture 4" descr="FEMMES ACTIVES ET FOYER - Union Nationale : Les devoirs à la maison... sans  s'énerver!">
            <a:extLst>
              <a:ext uri="{FF2B5EF4-FFF2-40B4-BE49-F238E27FC236}">
                <a16:creationId xmlns:a16="http://schemas.microsoft.com/office/drawing/2014/main" id="{876D283A-756B-46E0-9591-CBD8479B7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9067" y="248989"/>
            <a:ext cx="2059735" cy="19061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Прямая со стрелкой 13"/>
          <p:cNvCxnSpPr>
            <a:stCxn id="15" idx="3"/>
          </p:cNvCxnSpPr>
          <p:nvPr/>
        </p:nvCxnSpPr>
        <p:spPr>
          <a:xfrm flipV="1">
            <a:off x="3935396" y="3977641"/>
            <a:ext cx="1140463" cy="83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flipV="1">
            <a:off x="3833484" y="6133093"/>
            <a:ext cx="1306482" cy="138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78670" y="5676445"/>
            <a:ext cx="5535589" cy="1077218"/>
          </a:xfrm>
          <a:prstGeom prst="rect">
            <a:avLst/>
          </a:prstGeom>
          <a:noFill/>
        </p:spPr>
        <p:txBody>
          <a:bodyPr wrap="square" rtlCol="0">
            <a:spAutoFit/>
          </a:bodyPr>
          <a:lstStyle/>
          <a:p>
            <a:r>
              <a:rPr lang="fr-FR" sz="3200" b="1" dirty="0">
                <a:solidFill>
                  <a:srgbClr val="F33D68"/>
                </a:solidFill>
                <a:latin typeface="Arial" panose="020B0604020202020204" pitchFamily="34" charset="0"/>
                <a:cs typeface="Arial" panose="020B0604020202020204" pitchFamily="34" charset="0"/>
              </a:rPr>
              <a:t>d</a:t>
            </a:r>
            <a:r>
              <a:rPr lang="fr-FR" sz="3200" b="1" dirty="0" smtClean="0">
                <a:solidFill>
                  <a:srgbClr val="F33D68"/>
                </a:solidFill>
                <a:latin typeface="Arial" panose="020B0604020202020204" pitchFamily="34" charset="0"/>
                <a:cs typeface="Arial" panose="020B0604020202020204" pitchFamily="34" charset="0"/>
              </a:rPr>
              <a:t>écouvrir le parc national de Vanoise</a:t>
            </a:r>
            <a:endParaRPr lang="ru-RU" sz="3200" dirty="0">
              <a:solidFill>
                <a:srgbClr val="F33D68"/>
              </a:solidFill>
            </a:endParaRPr>
          </a:p>
        </p:txBody>
      </p:sp>
      <p:pic>
        <p:nvPicPr>
          <p:cNvPr id="2050" name="Picture 2" descr="Auguste Rodin (1840-1917) | Main droite n. 27, petit modèle | 2000s,  Sculptures, Statues &amp; Figures | Christ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97" t="15999" r="23727" b="23728"/>
          <a:stretch/>
        </p:blipFill>
        <p:spPr bwMode="auto">
          <a:xfrm>
            <a:off x="6537876" y="-11283043"/>
            <a:ext cx="2241261" cy="30697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ainte-Julie présente la deuxième bouture de son Plan vert! - La Relè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414" y="973566"/>
            <a:ext cx="2282267" cy="22822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éfinition de pronoms démonstratifs - Concept et Se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911" y="3188404"/>
            <a:ext cx="2566463" cy="244371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7"/>
          <a:stretch>
            <a:fillRect/>
          </a:stretch>
        </p:blipFill>
        <p:spPr>
          <a:xfrm>
            <a:off x="541601" y="4678462"/>
            <a:ext cx="2610975" cy="1746000"/>
          </a:xfrm>
          <a:prstGeom prst="rect">
            <a:avLst/>
          </a:prstGeom>
        </p:spPr>
      </p:pic>
    </p:spTree>
    <p:extLst>
      <p:ext uri="{BB962C8B-B14F-4D97-AF65-F5344CB8AC3E}">
        <p14:creationId xmlns:p14="http://schemas.microsoft.com/office/powerpoint/2010/main" val="116193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82240" y="243060"/>
            <a:ext cx="6842760" cy="646331"/>
          </a:xfrm>
          <a:prstGeom prst="rect">
            <a:avLst/>
          </a:prstGeom>
          <a:solidFill>
            <a:schemeClr val="bg1"/>
          </a:solidFill>
        </p:spPr>
        <p:txBody>
          <a:bodyPr wrap="square">
            <a:spAutoFit/>
          </a:bodyPr>
          <a:lstStyle/>
          <a:p>
            <a:pPr algn="ctr"/>
            <a:r>
              <a:rPr lang="fr-FR" sz="3600" b="1" dirty="0" smtClean="0">
                <a:solidFill>
                  <a:srgbClr val="002060"/>
                </a:solidFill>
                <a:latin typeface="Arial" panose="020B0604020202020204" pitchFamily="34" charset="0"/>
                <a:cs typeface="Arial" panose="020B0604020202020204" pitchFamily="34" charset="0"/>
              </a:rPr>
              <a:t>Vérification du devoir</a:t>
            </a:r>
            <a:endParaRPr lang="ru-RU" sz="3600" b="1" dirty="0">
              <a:solidFill>
                <a:srgbClr val="002060"/>
              </a:solidFill>
              <a:latin typeface="Arial" panose="020B0604020202020204" pitchFamily="34" charset="0"/>
              <a:cs typeface="Arial" panose="020B0604020202020204" pitchFamily="34" charset="0"/>
            </a:endParaRPr>
          </a:p>
        </p:txBody>
      </p:sp>
      <p:sp>
        <p:nvSpPr>
          <p:cNvPr id="4" name="Прямоугольник 3"/>
          <p:cNvSpPr/>
          <p:nvPr/>
        </p:nvSpPr>
        <p:spPr>
          <a:xfrm>
            <a:off x="3376052" y="988814"/>
            <a:ext cx="4647426" cy="646331"/>
          </a:xfrm>
          <a:prstGeom prst="rect">
            <a:avLst/>
          </a:prstGeom>
        </p:spPr>
        <p:txBody>
          <a:bodyPr wrap="none">
            <a:spAutoFit/>
          </a:bodyPr>
          <a:lstStyle/>
          <a:p>
            <a:pPr algn="just"/>
            <a:r>
              <a:rPr lang="fr-FR" sz="3600" b="1" dirty="0" smtClean="0">
                <a:solidFill>
                  <a:srgbClr val="002060"/>
                </a:solidFill>
                <a:latin typeface="Arial" panose="020B0604020202020204" pitchFamily="34" charset="0"/>
                <a:cs typeface="Arial" panose="020B0604020202020204" pitchFamily="34" charset="0"/>
              </a:rPr>
              <a:t>« Semaine de goût »</a:t>
            </a:r>
            <a:endParaRPr lang="fr-FR" sz="3600" b="1" dirty="0">
              <a:solidFill>
                <a:srgbClr val="002060"/>
              </a:solidFill>
              <a:latin typeface="Arial" panose="020B0604020202020204" pitchFamily="34" charset="0"/>
              <a:cs typeface="Arial" panose="020B0604020202020204" pitchFamily="34" charset="0"/>
            </a:endParaRPr>
          </a:p>
        </p:txBody>
      </p:sp>
      <p:pic>
        <p:nvPicPr>
          <p:cNvPr id="3" name="videoplayback (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9874" y="1635145"/>
            <a:ext cx="8396605" cy="4723090"/>
          </a:xfrm>
          <a:prstGeom prst="rect">
            <a:avLst/>
          </a:prstGeom>
        </p:spPr>
      </p:pic>
    </p:spTree>
    <p:extLst>
      <p:ext uri="{BB962C8B-B14F-4D97-AF65-F5344CB8AC3E}">
        <p14:creationId xmlns:p14="http://schemas.microsoft.com/office/powerpoint/2010/main" val="3912431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3217" r="79719" b="8392"/>
          <a:stretch/>
        </p:blipFill>
        <p:spPr bwMode="auto">
          <a:xfrm>
            <a:off x="0" y="3509060"/>
            <a:ext cx="2273644" cy="48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5896"/>
          <a:stretch/>
        </p:blipFill>
        <p:spPr bwMode="auto">
          <a:xfrm>
            <a:off x="9460522" y="2798885"/>
            <a:ext cx="2502817" cy="325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4001" y="5943418"/>
            <a:ext cx="25003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995160" y="1227721"/>
            <a:ext cx="4968179" cy="1043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3528780" y="234294"/>
            <a:ext cx="5432339" cy="584775"/>
          </a:xfrm>
          <a:prstGeom prst="rect">
            <a:avLst/>
          </a:prstGeom>
          <a:solidFill>
            <a:schemeClr val="bg1"/>
          </a:solidFill>
        </p:spPr>
        <p:txBody>
          <a:bodyPr wrap="square">
            <a:spAutoFit/>
          </a:bodyPr>
          <a:lstStyle/>
          <a:p>
            <a:pPr algn="ctr"/>
            <a:r>
              <a:rPr lang="fr-FR" sz="3200" b="1" dirty="0" smtClean="0">
                <a:solidFill>
                  <a:srgbClr val="002060"/>
                </a:solidFill>
              </a:rPr>
              <a:t>Verification du devoir</a:t>
            </a:r>
            <a:endParaRPr lang="ru-RU" sz="3200" b="1" dirty="0">
              <a:solidFill>
                <a:srgbClr val="002060"/>
              </a:solidFill>
            </a:endParaRPr>
          </a:p>
        </p:txBody>
      </p:sp>
      <p:pic>
        <p:nvPicPr>
          <p:cNvPr id="3078" name="Picture 6" descr="Gifs Applaudissement animes, battement des main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03890" y="3606424"/>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rotWithShape="1">
          <a:blip r:embed="rId6"/>
          <a:srcRect l="28682" t="-626" r="10878" b="15000"/>
          <a:stretch/>
        </p:blipFill>
        <p:spPr>
          <a:xfrm>
            <a:off x="451022" y="1227721"/>
            <a:ext cx="4212418" cy="3355240"/>
          </a:xfrm>
          <a:prstGeom prst="rect">
            <a:avLst/>
          </a:prstGeom>
        </p:spPr>
      </p:pic>
      <p:sp>
        <p:nvSpPr>
          <p:cNvPr id="10" name="Прямоугольник 9"/>
          <p:cNvSpPr/>
          <p:nvPr/>
        </p:nvSpPr>
        <p:spPr>
          <a:xfrm>
            <a:off x="4808940" y="1347194"/>
            <a:ext cx="6986820" cy="1754326"/>
          </a:xfrm>
          <a:prstGeom prst="rect">
            <a:avLst/>
          </a:prstGeom>
          <a:solidFill>
            <a:schemeClr val="bg1"/>
          </a:solidFill>
        </p:spPr>
        <p:txBody>
          <a:bodyPr wrap="square">
            <a:spAutoFit/>
          </a:bodyPr>
          <a:lstStyle/>
          <a:p>
            <a:r>
              <a:rPr lang="fr-FR" sz="3600" b="1" dirty="0" smtClean="0">
                <a:solidFill>
                  <a:srgbClr val="002060"/>
                </a:solidFill>
                <a:latin typeface="Arial" panose="020B0604020202020204" pitchFamily="34" charset="0"/>
                <a:cs typeface="Arial" panose="020B0604020202020204" pitchFamily="34" charset="0"/>
              </a:rPr>
              <a:t>Quel légume elle a pu goûter grâce à cet événement?</a:t>
            </a:r>
          </a:p>
          <a:p>
            <a:r>
              <a:rPr lang="fr-FR" sz="3600" b="1" dirty="0" smtClean="0">
                <a:solidFill>
                  <a:srgbClr val="002060"/>
                </a:solidFill>
                <a:latin typeface="Arial" panose="020B0604020202020204" pitchFamily="34" charset="0"/>
                <a:cs typeface="Arial" panose="020B0604020202020204" pitchFamily="34" charset="0"/>
              </a:rPr>
              <a:t>- Les carrottes bleues.</a:t>
            </a:r>
            <a:endParaRPr lang="ru-RU"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0062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031"/>
            <a:ext cx="2743200" cy="6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818736" y="234294"/>
            <a:ext cx="8361584" cy="584775"/>
          </a:xfrm>
          <a:prstGeom prst="rect">
            <a:avLst/>
          </a:prstGeom>
          <a:solidFill>
            <a:schemeClr val="bg1"/>
          </a:solidFill>
        </p:spPr>
        <p:txBody>
          <a:bodyPr wrap="square">
            <a:spAutoFit/>
          </a:bodyPr>
          <a:lstStyle/>
          <a:p>
            <a:pPr algn="ctr"/>
            <a:r>
              <a:rPr lang="fr-FR" sz="3200" b="1" dirty="0" smtClean="0">
                <a:solidFill>
                  <a:srgbClr val="002060"/>
                </a:solidFill>
                <a:latin typeface="Arial" panose="020B0604020202020204" pitchFamily="34" charset="0"/>
                <a:cs typeface="Arial" panose="020B0604020202020204" pitchFamily="34" charset="0"/>
              </a:rPr>
              <a:t>Dialogue à lire et à comprendre:</a:t>
            </a:r>
            <a:endParaRPr lang="ru-RU" sz="3200" b="1" dirty="0">
              <a:solidFill>
                <a:srgbClr val="002060"/>
              </a:solidFill>
              <a:latin typeface="Arial" panose="020B0604020202020204" pitchFamily="34" charset="0"/>
              <a:cs typeface="Arial" panose="020B0604020202020204" pitchFamily="34" charset="0"/>
            </a:endParaRPr>
          </a:p>
        </p:txBody>
      </p:sp>
      <p:sp>
        <p:nvSpPr>
          <p:cNvPr id="2" name="Прямоугольник 1"/>
          <p:cNvSpPr/>
          <p:nvPr/>
        </p:nvSpPr>
        <p:spPr>
          <a:xfrm>
            <a:off x="320040" y="1235168"/>
            <a:ext cx="7147560" cy="5016758"/>
          </a:xfrm>
          <a:prstGeom prst="rect">
            <a:avLst/>
          </a:prstGeom>
        </p:spPr>
        <p:txBody>
          <a:bodyPr wrap="square">
            <a:spAutoFit/>
          </a:bodyPr>
          <a:lstStyle/>
          <a:p>
            <a:pPr marR="6400" algn="just"/>
            <a:r>
              <a:rPr lang="fr-FR" sz="3200" b="1" dirty="0">
                <a:solidFill>
                  <a:srgbClr val="000000"/>
                </a:solidFill>
                <a:latin typeface="Arial" panose="020B0604020202020204" pitchFamily="34" charset="0"/>
              </a:rPr>
              <a:t>Nodira: </a:t>
            </a:r>
            <a:r>
              <a:rPr lang="fr-FR" sz="3200" dirty="0" smtClean="0">
                <a:solidFill>
                  <a:srgbClr val="000000"/>
                </a:solidFill>
                <a:latin typeface="Arial" panose="020B0604020202020204" pitchFamily="34" charset="0"/>
              </a:rPr>
              <a:t>Hélène où </a:t>
            </a:r>
            <a:r>
              <a:rPr lang="fr-FR" sz="3200" dirty="0">
                <a:solidFill>
                  <a:srgbClr val="000000"/>
                </a:solidFill>
                <a:latin typeface="Arial" panose="020B0604020202020204" pitchFamily="34" charset="0"/>
              </a:rPr>
              <a:t>habites-tu? En ville ou </a:t>
            </a:r>
            <a:r>
              <a:rPr lang="fr-FR" sz="3200" dirty="0" smtClean="0">
                <a:solidFill>
                  <a:srgbClr val="000000"/>
                </a:solidFill>
                <a:latin typeface="Arial" panose="020B0604020202020204" pitchFamily="34" charset="0"/>
              </a:rPr>
              <a:t>à </a:t>
            </a:r>
            <a:r>
              <a:rPr lang="fr-FR" sz="3200" dirty="0">
                <a:solidFill>
                  <a:srgbClr val="000000"/>
                </a:solidFill>
                <a:latin typeface="Arial" panose="020B0604020202020204" pitchFamily="34" charset="0"/>
              </a:rPr>
              <a:t>la campagne? </a:t>
            </a:r>
          </a:p>
          <a:p>
            <a:pPr marR="6400" algn="just"/>
            <a:r>
              <a:rPr lang="fr-FR" sz="3200" b="1" dirty="0" smtClean="0">
                <a:solidFill>
                  <a:srgbClr val="000000"/>
                </a:solidFill>
                <a:latin typeface="Arial" panose="020B0604020202020204" pitchFamily="34" charset="0"/>
              </a:rPr>
              <a:t>Hélène</a:t>
            </a:r>
            <a:r>
              <a:rPr lang="fr-FR" sz="3200" b="1" dirty="0">
                <a:solidFill>
                  <a:srgbClr val="000000"/>
                </a:solidFill>
                <a:latin typeface="Arial" panose="020B0604020202020204" pitchFamily="34" charset="0"/>
              </a:rPr>
              <a:t>: </a:t>
            </a:r>
            <a:r>
              <a:rPr lang="fr-FR" sz="3200" dirty="0">
                <a:solidFill>
                  <a:srgbClr val="000000"/>
                </a:solidFill>
                <a:latin typeface="Arial" panose="020B0604020202020204" pitchFamily="34" charset="0"/>
              </a:rPr>
              <a:t>A la campagne. Il faut traverser la petite </a:t>
            </a:r>
            <a:r>
              <a:rPr lang="fr-FR" sz="3200" dirty="0" smtClean="0">
                <a:solidFill>
                  <a:srgbClr val="000000"/>
                </a:solidFill>
                <a:latin typeface="Arial" panose="020B0604020202020204" pitchFamily="34" charset="0"/>
              </a:rPr>
              <a:t>forêt </a:t>
            </a:r>
            <a:r>
              <a:rPr lang="fr-FR" sz="3200" dirty="0">
                <a:solidFill>
                  <a:srgbClr val="000000"/>
                </a:solidFill>
                <a:latin typeface="Arial" panose="020B0604020202020204" pitchFamily="34" charset="0"/>
              </a:rPr>
              <a:t>de sapins que tu vois </a:t>
            </a:r>
            <a:r>
              <a:rPr lang="fr-FR" sz="3200" dirty="0" smtClean="0">
                <a:solidFill>
                  <a:srgbClr val="000000"/>
                </a:solidFill>
                <a:latin typeface="Arial" panose="020B0604020202020204" pitchFamily="34" charset="0"/>
              </a:rPr>
              <a:t>là-bas</a:t>
            </a:r>
            <a:r>
              <a:rPr lang="fr-FR" sz="3200" dirty="0">
                <a:solidFill>
                  <a:srgbClr val="000000"/>
                </a:solidFill>
                <a:latin typeface="Arial" panose="020B0604020202020204" pitchFamily="34" charset="0"/>
              </a:rPr>
              <a:t>, au pied de la colline. Tu veux y aller, tout </a:t>
            </a:r>
            <a:r>
              <a:rPr lang="fr-FR" sz="3200" dirty="0" smtClean="0">
                <a:solidFill>
                  <a:srgbClr val="000000"/>
                </a:solidFill>
                <a:latin typeface="Arial" panose="020B0604020202020204" pitchFamily="34" charset="0"/>
              </a:rPr>
              <a:t>à </a:t>
            </a:r>
            <a:r>
              <a:rPr lang="fr-FR" sz="3200" dirty="0">
                <a:solidFill>
                  <a:srgbClr val="000000"/>
                </a:solidFill>
                <a:latin typeface="Arial" panose="020B0604020202020204" pitchFamily="34" charset="0"/>
              </a:rPr>
              <a:t>l’heure? </a:t>
            </a:r>
          </a:p>
          <a:p>
            <a:pPr marR="6400" algn="just"/>
            <a:r>
              <a:rPr lang="fr-FR" sz="3200" b="1" dirty="0">
                <a:solidFill>
                  <a:srgbClr val="000000"/>
                </a:solidFill>
                <a:latin typeface="Arial" panose="020B0604020202020204" pitchFamily="34" charset="0"/>
              </a:rPr>
              <a:t>Nodira: </a:t>
            </a:r>
            <a:r>
              <a:rPr lang="fr-FR" sz="3200" dirty="0">
                <a:solidFill>
                  <a:srgbClr val="000000"/>
                </a:solidFill>
                <a:latin typeface="Arial" panose="020B0604020202020204" pitchFamily="34" charset="0"/>
              </a:rPr>
              <a:t>Oui, </a:t>
            </a:r>
            <a:r>
              <a:rPr lang="fr-FR" sz="3200" dirty="0" smtClean="0">
                <a:solidFill>
                  <a:srgbClr val="000000"/>
                </a:solidFill>
                <a:latin typeface="Arial" panose="020B0604020202020204" pitchFamily="34" charset="0"/>
              </a:rPr>
              <a:t>j’espère </a:t>
            </a:r>
            <a:r>
              <a:rPr lang="fr-FR" sz="3200" dirty="0">
                <a:solidFill>
                  <a:srgbClr val="000000"/>
                </a:solidFill>
                <a:latin typeface="Arial" panose="020B0604020202020204" pitchFamily="34" charset="0"/>
              </a:rPr>
              <a:t>qu’on y verra des écureuils et des cerfs. J’adore les animaux! Que fait-on dans ton pays pour sauvegarder l’environnement? </a:t>
            </a:r>
            <a:endParaRPr lang="ru-RU" sz="3200" dirty="0"/>
          </a:p>
        </p:txBody>
      </p:sp>
      <p:pic>
        <p:nvPicPr>
          <p:cNvPr id="5" name="Рисунок 4"/>
          <p:cNvPicPr>
            <a:picLocks noChangeAspect="1"/>
          </p:cNvPicPr>
          <p:nvPr/>
        </p:nvPicPr>
        <p:blipFill>
          <a:blip r:embed="rId3"/>
          <a:stretch>
            <a:fillRect/>
          </a:stretch>
        </p:blipFill>
        <p:spPr>
          <a:xfrm>
            <a:off x="8947358" y="1060891"/>
            <a:ext cx="2465921" cy="2682656"/>
          </a:xfrm>
          <a:prstGeom prst="rect">
            <a:avLst/>
          </a:prstGeom>
        </p:spPr>
      </p:pic>
      <p:pic>
        <p:nvPicPr>
          <p:cNvPr id="6" name="Рисунок 5"/>
          <p:cNvPicPr>
            <a:picLocks noChangeAspect="1"/>
          </p:cNvPicPr>
          <p:nvPr/>
        </p:nvPicPr>
        <p:blipFill>
          <a:blip r:embed="rId4"/>
          <a:stretch>
            <a:fillRect/>
          </a:stretch>
        </p:blipFill>
        <p:spPr>
          <a:xfrm>
            <a:off x="8363312" y="4107288"/>
            <a:ext cx="3634015" cy="2266557"/>
          </a:xfrm>
          <a:prstGeom prst="rect">
            <a:avLst/>
          </a:prstGeom>
        </p:spPr>
      </p:pic>
      <p:cxnSp>
        <p:nvCxnSpPr>
          <p:cNvPr id="8" name="Прямая соединительная линия 7"/>
          <p:cNvCxnSpPr/>
          <p:nvPr/>
        </p:nvCxnSpPr>
        <p:spPr>
          <a:xfrm>
            <a:off x="2133600" y="3185160"/>
            <a:ext cx="4373880" cy="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Прямая соединительная линия 9"/>
          <p:cNvCxnSpPr/>
          <p:nvPr/>
        </p:nvCxnSpPr>
        <p:spPr>
          <a:xfrm>
            <a:off x="3032760" y="3667788"/>
            <a:ext cx="362712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Прямая соединительная линия 13"/>
          <p:cNvCxnSpPr/>
          <p:nvPr/>
        </p:nvCxnSpPr>
        <p:spPr>
          <a:xfrm>
            <a:off x="1249680" y="5135880"/>
            <a:ext cx="146304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Прямая соединительная линия 17"/>
          <p:cNvCxnSpPr/>
          <p:nvPr/>
        </p:nvCxnSpPr>
        <p:spPr>
          <a:xfrm>
            <a:off x="4326013" y="5135880"/>
            <a:ext cx="809867"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1" name="Прямая соединительная линия 20"/>
          <p:cNvCxnSpPr/>
          <p:nvPr/>
        </p:nvCxnSpPr>
        <p:spPr>
          <a:xfrm>
            <a:off x="1334680" y="6096000"/>
            <a:ext cx="217052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3" name="Прямая соединительная линия 22"/>
          <p:cNvCxnSpPr/>
          <p:nvPr/>
        </p:nvCxnSpPr>
        <p:spPr>
          <a:xfrm>
            <a:off x="3645686" y="6096000"/>
            <a:ext cx="2861794"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18828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2400" y="363915"/>
            <a:ext cx="10546080" cy="6494085"/>
          </a:xfrm>
          <a:prstGeom prst="rect">
            <a:avLst/>
          </a:prstGeom>
          <a:solidFill>
            <a:schemeClr val="bg1"/>
          </a:solidFill>
        </p:spPr>
        <p:txBody>
          <a:bodyPr wrap="square">
            <a:spAutoFit/>
          </a:bodyPr>
          <a:lstStyle/>
          <a:p>
            <a:pPr marR="6400" algn="just"/>
            <a:r>
              <a:rPr lang="fr-FR" sz="3200" b="1" dirty="0" smtClean="0">
                <a:solidFill>
                  <a:srgbClr val="000000"/>
                </a:solidFill>
                <a:latin typeface="Arial" panose="020B0604020202020204" pitchFamily="34" charset="0"/>
              </a:rPr>
              <a:t>Hélène</a:t>
            </a:r>
            <a:r>
              <a:rPr lang="fr-FR" sz="3200" b="1" dirty="0">
                <a:solidFill>
                  <a:srgbClr val="000000"/>
                </a:solidFill>
                <a:latin typeface="Arial" panose="020B0604020202020204" pitchFamily="34" charset="0"/>
              </a:rPr>
              <a:t>: </a:t>
            </a:r>
            <a:r>
              <a:rPr lang="fr-FR" sz="3200" dirty="0">
                <a:solidFill>
                  <a:srgbClr val="000000"/>
                </a:solidFill>
                <a:latin typeface="Arial" panose="020B0604020202020204" pitchFamily="34" charset="0"/>
              </a:rPr>
              <a:t>Il y a plusieurs organismes d’Etat qui s’occupent de l’environnement: la Direction de la prévision des pollutions et des risques naturels, l’Association contre la pollution atmosphérique, etc. </a:t>
            </a:r>
          </a:p>
          <a:p>
            <a:pPr marR="6400" algn="just"/>
            <a:r>
              <a:rPr lang="fr-FR" sz="3200" b="1" dirty="0">
                <a:solidFill>
                  <a:srgbClr val="000000"/>
                </a:solidFill>
                <a:latin typeface="Arial" panose="020B0604020202020204" pitchFamily="34" charset="0"/>
              </a:rPr>
              <a:t>Nodira: </a:t>
            </a:r>
            <a:r>
              <a:rPr lang="fr-FR" sz="3200" dirty="0">
                <a:solidFill>
                  <a:srgbClr val="000000"/>
                </a:solidFill>
                <a:latin typeface="Arial" panose="020B0604020202020204" pitchFamily="34" charset="0"/>
              </a:rPr>
              <a:t>Dans mon pays aussi les </a:t>
            </a:r>
            <a:r>
              <a:rPr lang="fr-FR" sz="3200" dirty="0" smtClean="0">
                <a:solidFill>
                  <a:srgbClr val="000000"/>
                </a:solidFill>
                <a:latin typeface="Arial" panose="020B0604020202020204" pitchFamily="34" charset="0"/>
              </a:rPr>
              <a:t>problèmes </a:t>
            </a:r>
            <a:r>
              <a:rPr lang="fr-FR" sz="3200" dirty="0">
                <a:solidFill>
                  <a:srgbClr val="000000"/>
                </a:solidFill>
                <a:latin typeface="Arial" panose="020B0604020202020204" pitchFamily="34" charset="0"/>
              </a:rPr>
              <a:t>de protection de l’environnement sont traités au niveau gouvernemental. Par exemple, il y a plusieurs fondations pour la sauvegarde de la mer d’Aral. </a:t>
            </a:r>
          </a:p>
          <a:p>
            <a:pPr marR="0" algn="just"/>
            <a:r>
              <a:rPr lang="fr-FR" sz="3200" b="1" dirty="0" smtClean="0">
                <a:solidFill>
                  <a:srgbClr val="000000"/>
                </a:solidFill>
                <a:latin typeface="Arial" panose="020B0604020202020204" pitchFamily="34" charset="0"/>
              </a:rPr>
              <a:t>Hélène</a:t>
            </a:r>
            <a:r>
              <a:rPr lang="fr-FR" sz="3200" b="1" dirty="0">
                <a:solidFill>
                  <a:srgbClr val="000000"/>
                </a:solidFill>
                <a:latin typeface="Arial" panose="020B0604020202020204" pitchFamily="34" charset="0"/>
              </a:rPr>
              <a:t>: </a:t>
            </a:r>
            <a:r>
              <a:rPr lang="fr-FR" sz="3200" dirty="0">
                <a:solidFill>
                  <a:srgbClr val="000000"/>
                </a:solidFill>
                <a:latin typeface="Arial" panose="020B0604020202020204" pitchFamily="34" charset="0"/>
              </a:rPr>
              <a:t>Tu connais leur nom? Cela m’intéresse. Je te propose de regarder les émissions sur le Parc National de la Vanoise. Toi qui aimes les animaux et la nature, regarde ces chamois! Regarde ces montagnes! C’est magnifique! </a:t>
            </a:r>
          </a:p>
        </p:txBody>
      </p:sp>
      <p:cxnSp>
        <p:nvCxnSpPr>
          <p:cNvPr id="9" name="Прямая соединительная линия 8"/>
          <p:cNvCxnSpPr/>
          <p:nvPr/>
        </p:nvCxnSpPr>
        <p:spPr>
          <a:xfrm>
            <a:off x="4626520" y="838200"/>
            <a:ext cx="322208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Прямая соединительная линия 9"/>
          <p:cNvCxnSpPr/>
          <p:nvPr/>
        </p:nvCxnSpPr>
        <p:spPr>
          <a:xfrm flipV="1">
            <a:off x="4839880" y="1341120"/>
            <a:ext cx="1576160" cy="1524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Прямая соединительная линия 11"/>
          <p:cNvCxnSpPr/>
          <p:nvPr/>
        </p:nvCxnSpPr>
        <p:spPr>
          <a:xfrm flipV="1">
            <a:off x="8025040" y="1325880"/>
            <a:ext cx="1576160" cy="1524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Прямая соединительная линия 12"/>
          <p:cNvCxnSpPr/>
          <p:nvPr/>
        </p:nvCxnSpPr>
        <p:spPr>
          <a:xfrm>
            <a:off x="3429000" y="1813559"/>
            <a:ext cx="280856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Прямая соединительная линия 15"/>
          <p:cNvCxnSpPr/>
          <p:nvPr/>
        </p:nvCxnSpPr>
        <p:spPr>
          <a:xfrm>
            <a:off x="3886200" y="4267200"/>
            <a:ext cx="278892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Прямая соединительная линия 17"/>
          <p:cNvCxnSpPr/>
          <p:nvPr/>
        </p:nvCxnSpPr>
        <p:spPr>
          <a:xfrm flipV="1">
            <a:off x="304800" y="2331721"/>
            <a:ext cx="4321720" cy="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3" name="Прямая соединительная линия 22"/>
          <p:cNvCxnSpPr/>
          <p:nvPr/>
        </p:nvCxnSpPr>
        <p:spPr>
          <a:xfrm>
            <a:off x="4233500" y="5227320"/>
            <a:ext cx="2441620" cy="1524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5" name="Прямая соединительная линия 24"/>
          <p:cNvCxnSpPr/>
          <p:nvPr/>
        </p:nvCxnSpPr>
        <p:spPr>
          <a:xfrm>
            <a:off x="1917020" y="6202678"/>
            <a:ext cx="2441620" cy="1524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62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5"/>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 name="Прямоугольник 2"/>
          <p:cNvSpPr/>
          <p:nvPr/>
        </p:nvSpPr>
        <p:spPr>
          <a:xfrm>
            <a:off x="296214" y="1231855"/>
            <a:ext cx="11191741" cy="3170099"/>
          </a:xfrm>
          <a:prstGeom prst="rect">
            <a:avLst/>
          </a:prstGeom>
        </p:spPr>
        <p:txBody>
          <a:bodyPr wrap="square">
            <a:spAutoFit/>
          </a:bodyPr>
          <a:lstStyle/>
          <a:p>
            <a:r>
              <a:rPr lang="fr-FR" sz="4000" dirty="0">
                <a:latin typeface="Arial" panose="020B0604020202020204" pitchFamily="34" charset="0"/>
                <a:cs typeface="Arial" panose="020B0604020202020204" pitchFamily="34" charset="0"/>
              </a:rPr>
              <a:t>Votre </a:t>
            </a:r>
            <a:r>
              <a:rPr lang="fr-FR" sz="4000" b="1" dirty="0">
                <a:latin typeface="Arial" panose="020B0604020202020204" pitchFamily="34" charset="0"/>
                <a:cs typeface="Arial" panose="020B0604020202020204" pitchFamily="34" charset="0"/>
              </a:rPr>
              <a:t>ordinateur </a:t>
            </a:r>
            <a:r>
              <a:rPr lang="fr-FR" sz="4000" dirty="0">
                <a:latin typeface="Arial" panose="020B0604020202020204" pitchFamily="34" charset="0"/>
                <a:cs typeface="Arial" panose="020B0604020202020204" pitchFamily="34" charset="0"/>
              </a:rPr>
              <a:t>ne marche pas? </a:t>
            </a:r>
            <a:endParaRPr lang="fr-FR" sz="4000" dirty="0" smtClean="0">
              <a:latin typeface="Arial" panose="020B0604020202020204" pitchFamily="34" charset="0"/>
              <a:cs typeface="Arial" panose="020B0604020202020204" pitchFamily="34" charset="0"/>
            </a:endParaRPr>
          </a:p>
          <a:p>
            <a:r>
              <a:rPr lang="fr-FR" sz="4000" dirty="0" smtClean="0">
                <a:latin typeface="Arial" panose="020B0604020202020204" pitchFamily="34" charset="0"/>
                <a:cs typeface="Arial" panose="020B0604020202020204" pitchFamily="34" charset="0"/>
              </a:rPr>
              <a:t>Travaillez </a:t>
            </a:r>
            <a:r>
              <a:rPr lang="fr-FR" sz="4000" dirty="0">
                <a:latin typeface="Arial" panose="020B0604020202020204" pitchFamily="34" charset="0"/>
                <a:cs typeface="Arial" panose="020B0604020202020204" pitchFamily="34" charset="0"/>
              </a:rPr>
              <a:t>sur </a:t>
            </a:r>
            <a:r>
              <a:rPr lang="fr-FR" sz="4000" b="1" dirty="0">
                <a:latin typeface="Arial" panose="020B0604020202020204" pitchFamily="34" charset="0"/>
                <a:cs typeface="Arial" panose="020B0604020202020204" pitchFamily="34" charset="0"/>
              </a:rPr>
              <a:t>celui </a:t>
            </a:r>
            <a:r>
              <a:rPr lang="fr-FR" sz="4000" dirty="0">
                <a:latin typeface="Arial" panose="020B0604020202020204" pitchFamily="34" charset="0"/>
                <a:cs typeface="Arial" panose="020B0604020202020204" pitchFamily="34" charset="0"/>
              </a:rPr>
              <a:t>de </a:t>
            </a:r>
            <a:r>
              <a:rPr lang="fr-FR" sz="4000" dirty="0" smtClean="0">
                <a:latin typeface="Arial" panose="020B0604020202020204" pitchFamily="34" charset="0"/>
                <a:cs typeface="Arial" panose="020B0604020202020204" pitchFamily="34" charset="0"/>
              </a:rPr>
              <a:t>votre voisin.</a:t>
            </a:r>
          </a:p>
          <a:p>
            <a:r>
              <a:rPr lang="fr-FR" sz="4000" dirty="0">
                <a:solidFill>
                  <a:srgbClr val="0070C0"/>
                </a:solidFill>
                <a:latin typeface="Arial" panose="020B0604020202020204" pitchFamily="34" charset="0"/>
                <a:cs typeface="Arial" panose="020B0604020202020204" pitchFamily="34" charset="0"/>
              </a:rPr>
              <a:t>o</a:t>
            </a:r>
            <a:r>
              <a:rPr lang="fr-FR" sz="4000" dirty="0" smtClean="0">
                <a:solidFill>
                  <a:srgbClr val="0070C0"/>
                </a:solidFill>
                <a:latin typeface="Arial" panose="020B0604020202020204" pitchFamily="34" charset="0"/>
                <a:cs typeface="Arial" panose="020B0604020202020204" pitchFamily="34" charset="0"/>
              </a:rPr>
              <a:t>u...</a:t>
            </a:r>
            <a:endParaRPr lang="fr-FR" sz="4000" dirty="0">
              <a:solidFill>
                <a:srgbClr val="0070C0"/>
              </a:solidFill>
              <a:latin typeface="Arial" panose="020B0604020202020204" pitchFamily="34" charset="0"/>
              <a:cs typeface="Arial" panose="020B0604020202020204" pitchFamily="34" charset="0"/>
            </a:endParaRPr>
          </a:p>
          <a:p>
            <a:r>
              <a:rPr lang="fr-FR" sz="4000" dirty="0">
                <a:latin typeface="Arial" panose="020B0604020202020204" pitchFamily="34" charset="0"/>
                <a:cs typeface="Arial" panose="020B0604020202020204" pitchFamily="34" charset="0"/>
              </a:rPr>
              <a:t>Dites votre </a:t>
            </a:r>
            <a:r>
              <a:rPr lang="fr-FR" sz="4000" b="1" dirty="0">
                <a:latin typeface="Arial" panose="020B0604020202020204" pitchFamily="34" charset="0"/>
                <a:cs typeface="Arial" panose="020B0604020202020204" pitchFamily="34" charset="0"/>
              </a:rPr>
              <a:t>opinion </a:t>
            </a:r>
            <a:r>
              <a:rPr lang="fr-FR" sz="4000" dirty="0">
                <a:latin typeface="Arial" panose="020B0604020202020204" pitchFamily="34" charset="0"/>
                <a:cs typeface="Arial" panose="020B0604020202020204" pitchFamily="34" charset="0"/>
              </a:rPr>
              <a:t>et ne répétez pas </a:t>
            </a:r>
            <a:r>
              <a:rPr lang="fr-FR" sz="4000" b="1" dirty="0">
                <a:latin typeface="Arial" panose="020B0604020202020204" pitchFamily="34" charset="0"/>
                <a:cs typeface="Arial" panose="020B0604020202020204" pitchFamily="34" charset="0"/>
              </a:rPr>
              <a:t>celle </a:t>
            </a:r>
            <a:r>
              <a:rPr lang="fr-FR" sz="4000" dirty="0">
                <a:latin typeface="Arial" panose="020B0604020202020204" pitchFamily="34" charset="0"/>
                <a:cs typeface="Arial" panose="020B0604020202020204" pitchFamily="34" charset="0"/>
              </a:rPr>
              <a:t>des autres.</a:t>
            </a:r>
            <a:endParaRPr lang="ru-RU" sz="4000" dirty="0">
              <a:latin typeface="Arial" panose="020B0604020202020204" pitchFamily="34" charset="0"/>
              <a:cs typeface="Arial" panose="020B0604020202020204" pitchFamily="34" charset="0"/>
            </a:endParaRPr>
          </a:p>
        </p:txBody>
      </p:sp>
      <p:pic>
        <p:nvPicPr>
          <p:cNvPr id="4098" name="Picture 2" descr="Définition de pronoms démonstratifs - Concept et S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554" y="3803182"/>
            <a:ext cx="3142445" cy="29921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37139" y="164258"/>
            <a:ext cx="7083382" cy="707886"/>
          </a:xfrm>
          <a:prstGeom prst="rect">
            <a:avLst/>
          </a:prstGeom>
          <a:solidFill>
            <a:schemeClr val="bg1"/>
          </a:solidFill>
        </p:spPr>
        <p:txBody>
          <a:bodyPr wrap="square" rtlCol="0">
            <a:spAutoFit/>
          </a:bodyPr>
          <a:lstStyle/>
          <a:p>
            <a:pPr algn="ctr"/>
            <a:r>
              <a:rPr lang="fr-FR" sz="4000" b="1" dirty="0" smtClean="0">
                <a:solidFill>
                  <a:srgbClr val="002060"/>
                </a:solidFill>
                <a:latin typeface="Arial" panose="020B0604020202020204" pitchFamily="34" charset="0"/>
                <a:cs typeface="Arial" panose="020B0604020202020204" pitchFamily="34" charset="0"/>
              </a:rPr>
              <a:t>Pour ne pas répéter le mot</a:t>
            </a:r>
            <a:endParaRPr lang="ru-RU" sz="4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7233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5"/>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6" name="TextBox 5"/>
          <p:cNvSpPr txBox="1"/>
          <p:nvPr/>
        </p:nvSpPr>
        <p:spPr>
          <a:xfrm>
            <a:off x="2239091" y="187628"/>
            <a:ext cx="7715399" cy="646331"/>
          </a:xfrm>
          <a:prstGeom prst="rect">
            <a:avLst/>
          </a:prstGeom>
          <a:solidFill>
            <a:schemeClr val="bg1"/>
          </a:solidFill>
        </p:spPr>
        <p:txBody>
          <a:bodyPr wrap="square" rtlCol="0">
            <a:spAutoFit/>
          </a:bodyPr>
          <a:lstStyle/>
          <a:p>
            <a:pPr algn="ctr"/>
            <a:r>
              <a:rPr lang="fr-FR" sz="3600" b="1" dirty="0" smtClean="0">
                <a:solidFill>
                  <a:srgbClr val="002060"/>
                </a:solidFill>
                <a:latin typeface="Arial" panose="020B0604020202020204" pitchFamily="34" charset="0"/>
                <a:cs typeface="Arial" panose="020B0604020202020204" pitchFamily="34" charset="0"/>
              </a:rPr>
              <a:t>Les pronoms démonstratifs </a:t>
            </a:r>
            <a:endParaRPr lang="ru-RU" sz="3600" b="1" dirty="0">
              <a:solidFill>
                <a:srgbClr val="002060"/>
              </a:solidFill>
              <a:latin typeface="Arial" panose="020B0604020202020204" pitchFamily="34" charset="0"/>
              <a:cs typeface="Arial" panose="020B0604020202020204" pitchFamily="34" charset="0"/>
            </a:endParaRPr>
          </a:p>
        </p:txBody>
      </p:sp>
      <p:cxnSp>
        <p:nvCxnSpPr>
          <p:cNvPr id="3" name="Прямая со стрелкой 2"/>
          <p:cNvCxnSpPr/>
          <p:nvPr/>
        </p:nvCxnSpPr>
        <p:spPr>
          <a:xfrm>
            <a:off x="6593983" y="978795"/>
            <a:ext cx="914400" cy="914400"/>
          </a:xfrm>
          <a:prstGeom prst="straightConnector1">
            <a:avLst/>
          </a:prstGeom>
          <a:ln w="57150">
            <a:solidFill>
              <a:srgbClr val="00206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H="1">
            <a:off x="4739425" y="978795"/>
            <a:ext cx="641798" cy="914400"/>
          </a:xfrm>
          <a:prstGeom prst="straightConnector1">
            <a:avLst/>
          </a:prstGeom>
          <a:ln w="57150">
            <a:solidFill>
              <a:srgbClr val="00206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1328" y="2038031"/>
            <a:ext cx="4779895" cy="646331"/>
          </a:xfrm>
          <a:prstGeom prst="rect">
            <a:avLst/>
          </a:prstGeom>
          <a:solidFill>
            <a:schemeClr val="bg1"/>
          </a:solidFill>
        </p:spPr>
        <p:txBody>
          <a:bodyPr wrap="square" rtlCol="0">
            <a:spAutoFit/>
          </a:bodyPr>
          <a:lstStyle/>
          <a:p>
            <a:pPr algn="ctr"/>
            <a:r>
              <a:rPr lang="fr-FR" sz="3600" b="1" dirty="0">
                <a:solidFill>
                  <a:srgbClr val="002060"/>
                </a:solidFill>
                <a:latin typeface="Arial" panose="020B0604020202020204" pitchFamily="34" charset="0"/>
                <a:cs typeface="Arial" panose="020B0604020202020204" pitchFamily="34" charset="0"/>
              </a:rPr>
              <a:t>s</a:t>
            </a:r>
            <a:r>
              <a:rPr lang="fr-FR" sz="3600" b="1" dirty="0" smtClean="0">
                <a:solidFill>
                  <a:srgbClr val="002060"/>
                </a:solidFill>
                <a:latin typeface="Arial" panose="020B0604020202020204" pitchFamily="34" charset="0"/>
                <a:cs typeface="Arial" panose="020B0604020202020204" pitchFamily="34" charset="0"/>
              </a:rPr>
              <a:t>imples  </a:t>
            </a:r>
            <a:endParaRPr lang="ru-RU" sz="3600" b="1" dirty="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6368917" y="2038030"/>
            <a:ext cx="4779895" cy="646331"/>
          </a:xfrm>
          <a:prstGeom prst="rect">
            <a:avLst/>
          </a:prstGeom>
          <a:solidFill>
            <a:schemeClr val="bg1"/>
          </a:solidFill>
        </p:spPr>
        <p:txBody>
          <a:bodyPr wrap="square" rtlCol="0">
            <a:spAutoFit/>
          </a:bodyPr>
          <a:lstStyle/>
          <a:p>
            <a:pPr algn="ctr"/>
            <a:r>
              <a:rPr lang="fr-FR" sz="3600" b="1" dirty="0" smtClean="0">
                <a:solidFill>
                  <a:srgbClr val="002060"/>
                </a:solidFill>
                <a:latin typeface="Arial" panose="020B0604020202020204" pitchFamily="34" charset="0"/>
                <a:cs typeface="Arial" panose="020B0604020202020204" pitchFamily="34" charset="0"/>
              </a:rPr>
              <a:t>composés</a:t>
            </a:r>
            <a:endParaRPr lang="ru-RU" sz="3600" b="1" dirty="0">
              <a:solidFill>
                <a:srgbClr val="002060"/>
              </a:solidFill>
              <a:latin typeface="Arial" panose="020B0604020202020204" pitchFamily="34" charset="0"/>
              <a:cs typeface="Arial" panose="020B0604020202020204" pitchFamily="34" charset="0"/>
            </a:endParaRPr>
          </a:p>
        </p:txBody>
      </p:sp>
      <p:pic>
        <p:nvPicPr>
          <p:cNvPr id="11" name="Рисунок 10"/>
          <p:cNvPicPr>
            <a:picLocks noChangeAspect="1"/>
          </p:cNvPicPr>
          <p:nvPr/>
        </p:nvPicPr>
        <p:blipFill rotWithShape="1">
          <a:blip r:embed="rId2"/>
          <a:srcRect l="25023" t="39921" r="27069" b="24164"/>
          <a:stretch/>
        </p:blipFill>
        <p:spPr>
          <a:xfrm>
            <a:off x="1275008" y="2684360"/>
            <a:ext cx="9453093" cy="3984361"/>
          </a:xfrm>
          <a:prstGeom prst="rect">
            <a:avLst/>
          </a:prstGeom>
        </p:spPr>
      </p:pic>
    </p:spTree>
    <p:extLst>
      <p:ext uri="{BB962C8B-B14F-4D97-AF65-F5344CB8AC3E}">
        <p14:creationId xmlns:p14="http://schemas.microsoft.com/office/powerpoint/2010/main" val="266271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5"/>
          <p:cNvSpPr>
            <a:spLocks noChangeArrowheads="1"/>
          </p:cNvSpPr>
          <p:nvPr/>
        </p:nvSpPr>
        <p:spPr bwMode="auto">
          <a:xfrm>
            <a:off x="0" y="-138499"/>
            <a:ext cx="65"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8" name="TextBox 7"/>
          <p:cNvSpPr txBox="1"/>
          <p:nvPr/>
        </p:nvSpPr>
        <p:spPr>
          <a:xfrm>
            <a:off x="3193959" y="824250"/>
            <a:ext cx="386367" cy="459484"/>
          </a:xfrm>
          <a:prstGeom prst="rect">
            <a:avLst/>
          </a:prstGeom>
          <a:solidFill>
            <a:schemeClr val="bg1"/>
          </a:solidFill>
        </p:spPr>
        <p:txBody>
          <a:bodyPr wrap="square" rtlCol="0">
            <a:spAutoFit/>
          </a:bodyPr>
          <a:lstStyle/>
          <a:p>
            <a:endParaRPr lang="ru-RU" dirty="0"/>
          </a:p>
        </p:txBody>
      </p:sp>
      <p:pic>
        <p:nvPicPr>
          <p:cNvPr id="6146" name="Picture 2" descr="Pronoms possessifs et démonstratifs - Les 3 Platanes Hatten"/>
          <p:cNvPicPr>
            <a:picLocks noChangeAspect="1" noChangeArrowheads="1"/>
          </p:cNvPicPr>
          <p:nvPr/>
        </p:nvPicPr>
        <p:blipFill rotWithShape="1">
          <a:blip r:embed="rId2">
            <a:extLst>
              <a:ext uri="{28A0092B-C50C-407E-A947-70E740481C1C}">
                <a14:useLocalDpi xmlns:a14="http://schemas.microsoft.com/office/drawing/2010/main" val="0"/>
              </a:ext>
            </a:extLst>
          </a:blip>
          <a:srcRect b="50093"/>
          <a:stretch/>
        </p:blipFill>
        <p:spPr bwMode="auto">
          <a:xfrm>
            <a:off x="1160127" y="824250"/>
            <a:ext cx="9696763" cy="594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19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Shablon">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Shablon</Template>
  <TotalTime>961</TotalTime>
  <Words>435</Words>
  <Application>Microsoft Office PowerPoint</Application>
  <PresentationFormat>Широкоэкранный</PresentationFormat>
  <Paragraphs>47</Paragraphs>
  <Slides>15</Slides>
  <Notes>1</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Calibri</vt:lpstr>
      <vt:lpstr>Calibri Light</vt:lpstr>
      <vt:lpstr>Wingdings</vt:lpstr>
      <vt:lpstr>Shablon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Документы</dc:creator>
  <cp:lastModifiedBy>Пользователь</cp:lastModifiedBy>
  <cp:revision>102</cp:revision>
  <dcterms:created xsi:type="dcterms:W3CDTF">2020-09-27T12:11:07Z</dcterms:created>
  <dcterms:modified xsi:type="dcterms:W3CDTF">2021-01-13T07:45:58Z</dcterms:modified>
</cp:coreProperties>
</file>