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9" r:id="rId2"/>
    <p:sldId id="333" r:id="rId3"/>
    <p:sldId id="261" r:id="rId4"/>
    <p:sldId id="278" r:id="rId5"/>
    <p:sldId id="313" r:id="rId6"/>
    <p:sldId id="324" r:id="rId7"/>
    <p:sldId id="301" r:id="rId8"/>
    <p:sldId id="327" r:id="rId9"/>
    <p:sldId id="330" r:id="rId10"/>
    <p:sldId id="332" r:id="rId11"/>
    <p:sldId id="272" r:id="rId12"/>
    <p:sldId id="331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273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7" autoAdjust="0"/>
    <p:restoredTop sz="85836" autoAdjust="0"/>
  </p:normalViewPr>
  <p:slideViewPr>
    <p:cSldViewPr snapToGrid="0">
      <p:cViewPr varScale="1">
        <p:scale>
          <a:sx n="63" d="100"/>
          <a:sy n="63" d="100"/>
        </p:scale>
        <p:origin x="13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54665" y="1929571"/>
            <a:ext cx="10285775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60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Intérêts et goûts personnels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4888" y="1865334"/>
            <a:ext cx="569777" cy="20960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3" y="133765"/>
            <a:ext cx="170579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3" y="163244"/>
            <a:ext cx="1705796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81435" y="459773"/>
            <a:ext cx="1641271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057402" y="294651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FRANÇAIS</a:t>
            </a:r>
            <a:endParaRPr lang="en-US" sz="6600" kern="0" spc="11" dirty="0">
              <a:solidFill>
                <a:sysClr val="window" lastClr="FFFFFF"/>
              </a:solidFill>
            </a:endParaRPr>
          </a:p>
        </p:txBody>
      </p:sp>
      <p:pic>
        <p:nvPicPr>
          <p:cNvPr id="1026" name="Picture 2" descr="https://2.bp.blogspot.com/-qgUAEhsJY3g/UPb4N-b5sPI/AAAAAAAAAEM/OSbLWvF-hUY/s200/ce+que+j%C2%B4a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04" y="3806044"/>
            <a:ext cx="4340225" cy="29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176" t="11875" r="9707" b="20000"/>
          <a:stretch/>
        </p:blipFill>
        <p:spPr>
          <a:xfrm>
            <a:off x="1036320" y="1158240"/>
            <a:ext cx="1042416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0604" y="157549"/>
            <a:ext cx="74939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identifier: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63" t="37083" r="51171" b="47708"/>
          <a:stretch/>
        </p:blipFill>
        <p:spPr>
          <a:xfrm>
            <a:off x="2118360" y="1493520"/>
            <a:ext cx="3794760" cy="1112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8505" t="37083" r="17906" b="47708"/>
          <a:stretch/>
        </p:blipFill>
        <p:spPr>
          <a:xfrm>
            <a:off x="5821680" y="1493520"/>
            <a:ext cx="4312920" cy="111252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987040" y="2606040"/>
            <a:ext cx="0" cy="57912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02480" y="2606039"/>
            <a:ext cx="15240" cy="57912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00300" y="3234125"/>
            <a:ext cx="117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sujet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1940" y="3234125"/>
            <a:ext cx="131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verbe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5638" y="3185160"/>
            <a:ext cx="390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omplément d’objet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684770" y="2606039"/>
            <a:ext cx="11430" cy="628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0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121" t="3750" r="13221" b="27708"/>
          <a:stretch/>
        </p:blipFill>
        <p:spPr>
          <a:xfrm>
            <a:off x="716279" y="990600"/>
            <a:ext cx="10810487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7906" t="28125" r="9941" b="24375"/>
          <a:stretch/>
        </p:blipFill>
        <p:spPr>
          <a:xfrm>
            <a:off x="1783080" y="1097280"/>
            <a:ext cx="9387840" cy="3474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0180" y="3925669"/>
            <a:ext cx="182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Quoi?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466" t="26459" r="23529" b="31042"/>
          <a:stretch/>
        </p:blipFill>
        <p:spPr>
          <a:xfrm>
            <a:off x="2777490" y="1170652"/>
            <a:ext cx="6766560" cy="310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0180" y="3925669"/>
            <a:ext cx="182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Quoi?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9005" t="4167" r="11464" b="28750"/>
          <a:stretch/>
        </p:blipFill>
        <p:spPr>
          <a:xfrm>
            <a:off x="883920" y="1066800"/>
            <a:ext cx="1034796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446" t="35833" r="17672" b="22500"/>
          <a:stretch/>
        </p:blipFill>
        <p:spPr>
          <a:xfrm>
            <a:off x="1691640" y="1463040"/>
            <a:ext cx="870204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275" t="26875" r="11581" b="20833"/>
          <a:stretch/>
        </p:blipFill>
        <p:spPr>
          <a:xfrm>
            <a:off x="1447800" y="1691640"/>
            <a:ext cx="9646920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9004" t="62083" r="22123" b="6875"/>
          <a:stretch/>
        </p:blipFill>
        <p:spPr>
          <a:xfrm>
            <a:off x="95532" y="1280160"/>
            <a:ext cx="11929851" cy="30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6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9004" t="55625" r="22709" b="18750"/>
          <a:stretch/>
        </p:blipFill>
        <p:spPr>
          <a:xfrm>
            <a:off x="0" y="1143000"/>
            <a:ext cx="121355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764" y="248989"/>
            <a:ext cx="49998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Aujourd’hui...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5859" y="248989"/>
            <a:ext cx="381320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avec vous...</a:t>
            </a:r>
          </a:p>
        </p:txBody>
      </p:sp>
      <p:sp>
        <p:nvSpPr>
          <p:cNvPr id="9" name="Google Shape;956;p38"/>
          <p:cNvSpPr/>
          <p:nvPr/>
        </p:nvSpPr>
        <p:spPr>
          <a:xfrm rot="17495056">
            <a:off x="209285" y="135811"/>
            <a:ext cx="523028" cy="844945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699151" y="1029911"/>
            <a:ext cx="38945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i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500" b="1" i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érifier</a:t>
            </a:r>
            <a:r>
              <a:rPr lang="fr-FR" sz="35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vos devoirs </a:t>
            </a:r>
            <a:endParaRPr lang="ru-RU" sz="3500" dirty="0">
              <a:solidFill>
                <a:srgbClr val="F33D6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5476" y="2093138"/>
            <a:ext cx="580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6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arler des intérêts et des goûts</a:t>
            </a:r>
            <a:endParaRPr lang="ru-RU" sz="3600" dirty="0">
              <a:solidFill>
                <a:srgbClr val="F33D68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605876" y="1570956"/>
            <a:ext cx="1330037" cy="138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947557" y="2848031"/>
            <a:ext cx="1329519" cy="8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0764" y="3293467"/>
            <a:ext cx="3824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pprendre l’emploi de C.O.D et C.O.I et le pronom « chacun</a:t>
            </a:r>
            <a:endParaRPr lang="ru-RU" sz="2800" b="1" dirty="0">
              <a:solidFill>
                <a:srgbClr val="F33D68"/>
              </a:solidFill>
            </a:endParaRPr>
          </a:p>
        </p:txBody>
      </p:sp>
      <p:pic>
        <p:nvPicPr>
          <p:cNvPr id="12" name="Picture 4" descr="FEMMES ACTIVES ET FOYER - Union Nationale : Les devoirs à la maison... sans  s'énerver!">
            <a:extLst>
              <a:ext uri="{FF2B5EF4-FFF2-40B4-BE49-F238E27FC236}">
                <a16:creationId xmlns:a16="http://schemas.microsoft.com/office/drawing/2014/main" id="{876D283A-756B-46E0-9591-CBD8479B7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67" y="248989"/>
            <a:ext cx="2059735" cy="190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>
            <a:stCxn id="15" idx="3"/>
          </p:cNvCxnSpPr>
          <p:nvPr/>
        </p:nvCxnSpPr>
        <p:spPr>
          <a:xfrm flipV="1">
            <a:off x="3935396" y="3977640"/>
            <a:ext cx="1140463" cy="83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3833484" y="6133093"/>
            <a:ext cx="1306482" cy="138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78670" y="5676445"/>
            <a:ext cx="5535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écouvrir l’événement « Semaine de goût »</a:t>
            </a:r>
            <a:endParaRPr lang="ru-RU" sz="3200" dirty="0">
              <a:solidFill>
                <a:srgbClr val="F33D68"/>
              </a:solidFill>
            </a:endParaRPr>
          </a:p>
        </p:txBody>
      </p:sp>
      <p:pic>
        <p:nvPicPr>
          <p:cNvPr id="2050" name="Picture 2" descr="Auguste Rodin (1840-1917) | Main droite n. 27, petit modèle | 2000s,  Sculptures, Statues &amp; Figures | Christie'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15999" r="23727" b="23728"/>
          <a:stretch/>
        </p:blipFill>
        <p:spPr bwMode="auto">
          <a:xfrm>
            <a:off x="6537876" y="-11283043"/>
            <a:ext cx="2241261" cy="30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2.bp.blogspot.com/-qgUAEhsJY3g/UPb4N-b5sPI/AAAAAAAAAEM/OSbLWvF-hUY/s200/ce+que+j%C2%B4ai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9" y="1421215"/>
            <a:ext cx="2713406" cy="187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og DV Français: Les pronoms COD et COI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18" y="3291403"/>
            <a:ext cx="3063282" cy="2381388"/>
          </a:xfrm>
          <a:prstGeom prst="rect">
            <a:avLst/>
          </a:prstGeom>
          <a:noFill/>
          <a:ln>
            <a:solidFill>
              <a:srgbClr val="F3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SEMAINE DU GOUT® (@SemaineduGout) | Twit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0" y="4678462"/>
            <a:ext cx="2042430" cy="204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74185" y="1636149"/>
            <a:ext cx="9477472" cy="21073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Lisez le texte à la page 76 et dites quel est l’objectif de l’événement de la « Semaine de goût ».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797" y="3041542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56909" y="193049"/>
            <a:ext cx="3249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240" y="243060"/>
            <a:ext cx="684276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Vérification du devoir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758" y="973574"/>
            <a:ext cx="6750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l’activité 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62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2284" t="23749" r="13339" b="16458"/>
          <a:stretch/>
        </p:blipFill>
        <p:spPr>
          <a:xfrm>
            <a:off x="640081" y="1619904"/>
            <a:ext cx="11207928" cy="50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17" r="79719" b="8392"/>
          <a:stretch/>
        </p:blipFill>
        <p:spPr bwMode="auto">
          <a:xfrm>
            <a:off x="0" y="3509060"/>
            <a:ext cx="2273644" cy="48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6"/>
          <a:stretch/>
        </p:blipFill>
        <p:spPr bwMode="auto">
          <a:xfrm>
            <a:off x="9460522" y="2798885"/>
            <a:ext cx="2502817" cy="32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01" y="5943418"/>
            <a:ext cx="25003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95160" y="1227721"/>
            <a:ext cx="4968179" cy="104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28780" y="234294"/>
            <a:ext cx="543233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Verification du devoir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242" y="1227721"/>
            <a:ext cx="10453198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Crêpes , masques </a:t>
            </a:r>
            <a:r>
              <a:rPr lang="fr-FR" sz="3200" b="1" dirty="0" smtClean="0">
                <a:solidFill>
                  <a:srgbClr val="002060"/>
                </a:solidFill>
              </a:rPr>
              <a:t>– Mardi gras, le Carnaval</a:t>
            </a:r>
          </a:p>
          <a:p>
            <a:r>
              <a:rPr lang="fr-FR" sz="3200" b="1" dirty="0" smtClean="0">
                <a:solidFill>
                  <a:srgbClr val="0070C0"/>
                </a:solidFill>
              </a:rPr>
              <a:t>Minuit, sapin, voeux de Bonne année</a:t>
            </a:r>
            <a:r>
              <a:rPr lang="fr-FR" sz="3200" b="1" dirty="0" smtClean="0">
                <a:solidFill>
                  <a:srgbClr val="002060"/>
                </a:solidFill>
              </a:rPr>
              <a:t> - le Jour de l’An</a:t>
            </a:r>
          </a:p>
          <a:p>
            <a:r>
              <a:rPr lang="fr-FR" sz="3200" b="1" dirty="0" smtClean="0">
                <a:solidFill>
                  <a:srgbClr val="0070C0"/>
                </a:solidFill>
              </a:rPr>
              <a:t>Galette, couronne, rois mages</a:t>
            </a:r>
            <a:r>
              <a:rPr lang="fr-FR" sz="3200" b="1" dirty="0" smtClean="0">
                <a:solidFill>
                  <a:srgbClr val="002060"/>
                </a:solidFill>
              </a:rPr>
              <a:t>- l’Epiphanie</a:t>
            </a:r>
          </a:p>
          <a:p>
            <a:r>
              <a:rPr lang="fr-FR" sz="3200" b="1" dirty="0" smtClean="0">
                <a:solidFill>
                  <a:srgbClr val="0070C0"/>
                </a:solidFill>
              </a:rPr>
              <a:t>Crêpes</a:t>
            </a:r>
            <a:r>
              <a:rPr lang="fr-FR" sz="3200" b="1" dirty="0" smtClean="0">
                <a:solidFill>
                  <a:srgbClr val="002060"/>
                </a:solidFill>
              </a:rPr>
              <a:t>- le Chandeleur</a:t>
            </a:r>
          </a:p>
          <a:p>
            <a:r>
              <a:rPr lang="fr-FR" sz="3200" b="1" dirty="0" smtClean="0">
                <a:solidFill>
                  <a:srgbClr val="0070C0"/>
                </a:solidFill>
              </a:rPr>
              <a:t>Chrysanthèmes, tombe du Soldat inconnu</a:t>
            </a:r>
            <a:r>
              <a:rPr lang="fr-FR" sz="3200" b="1" dirty="0" smtClean="0">
                <a:solidFill>
                  <a:srgbClr val="002060"/>
                </a:solidFill>
              </a:rPr>
              <a:t>- la Toussaint </a:t>
            </a:r>
          </a:p>
          <a:p>
            <a:r>
              <a:rPr lang="fr-FR" sz="3200" b="1" dirty="0" smtClean="0">
                <a:solidFill>
                  <a:srgbClr val="0070C0"/>
                </a:solidFill>
              </a:rPr>
              <a:t>La bûche de Noel </a:t>
            </a:r>
            <a:r>
              <a:rPr lang="fr-FR" sz="3200" b="1" dirty="0" smtClean="0">
                <a:solidFill>
                  <a:srgbClr val="002060"/>
                </a:solidFill>
              </a:rPr>
              <a:t>– le Noel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Gifs Applaudissement animes, battement des mai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90" y="36064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031"/>
            <a:ext cx="2743200" cy="6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8736" y="234294"/>
            <a:ext cx="836158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Regarder et donnez les bonnes réponses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videoplayback (16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4155" y="1095056"/>
            <a:ext cx="8960486" cy="50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640" y="133449"/>
            <a:ext cx="928730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qu’elle aime bien?</a:t>
            </a:r>
          </a:p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qu’elle n’aime pas?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870" t="-209" r="14744" b="7713"/>
          <a:stretch/>
        </p:blipFill>
        <p:spPr>
          <a:xfrm>
            <a:off x="198120" y="2260863"/>
            <a:ext cx="3739915" cy="26867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25623" y="1711434"/>
            <a:ext cx="7544458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aime bien aller au cinéma, faire du shopping, la lecture, la musique.</a:t>
            </a:r>
          </a:p>
          <a:p>
            <a:endParaRPr lang="fr-FR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n’aime pas regarder la télé et le foot.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J'aime/Je n'aime pas | Teaching Resour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55049" r="54896" b="20311"/>
          <a:stretch/>
        </p:blipFill>
        <p:spPr bwMode="auto">
          <a:xfrm>
            <a:off x="4170868" y="1317856"/>
            <a:ext cx="121920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'aime/Je n'aime pas | Teaching Resour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t="7360" r="55436" b="69601"/>
          <a:stretch/>
        </p:blipFill>
        <p:spPr bwMode="auto">
          <a:xfrm>
            <a:off x="4170868" y="4283050"/>
            <a:ext cx="12192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5212" y="153498"/>
            <a:ext cx="72822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 à lire: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80" y="1130499"/>
            <a:ext cx="11719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" algn="just"/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</a:rPr>
              <a:t>Nodira: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Sais-tu,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Hélène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, pourquoi je veux que nous allions voir un spectacle dans ce théâtre? </a:t>
            </a:r>
          </a:p>
          <a:p>
            <a:pPr marR="6400" algn="just"/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</a:rPr>
              <a:t>Hélène</a:t>
            </a:r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</a:rPr>
              <a:t>: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Je ne le sais pas, mais j’ai entendu beaucoup parler de ce théâtre: de son bâtiment, de son histoire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du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jeu de ses acteurs. </a:t>
            </a:r>
          </a:p>
          <a:p>
            <a:pPr marR="6400" algn="just"/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</a:rPr>
              <a:t>Nodira: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Ah, je vois que je ne me suis pas trompée en choisissant ce théâtre. </a:t>
            </a:r>
          </a:p>
          <a:p>
            <a:pPr algn="just"/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</a:rPr>
              <a:t>Hélène</a:t>
            </a:r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</a:rPr>
              <a:t>: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Mais, Nodira, tu peux me dire quelles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pièces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sont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à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l’affiche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algn="just"/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</a:rPr>
              <a:t>Nodira: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Bien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sûr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, je ne connais pas tes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goûts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, mais je pense que tu seras contente d’y aller, car ce théâtre présente tous les genres de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pièces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: les drames, les comédies, les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pièces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classiques comme «Otello», les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pièces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contemporaines comme «Révolte de belles-filles». </a:t>
            </a:r>
          </a:p>
          <a:p>
            <a:pPr marR="0" algn="just"/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88480" y="2834640"/>
            <a:ext cx="929640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650480" y="3280411"/>
            <a:ext cx="1188720" cy="3811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650480" y="4130040"/>
            <a:ext cx="1188720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479280" y="4983480"/>
            <a:ext cx="1783080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50920" y="5836920"/>
            <a:ext cx="2567940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421880" y="5836920"/>
            <a:ext cx="3840480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0" y="157549"/>
            <a:ext cx="19202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suite...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865435"/>
            <a:ext cx="1135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</a:rPr>
              <a:t>Hélène</a:t>
            </a:r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</a:rPr>
              <a:t>: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Les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pièces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contemporaines? Ah, je les aime beaucoup. C’est la vie de nos jours et surtout la vie de la jeunesse. Et quelle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pièce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allons-nous voir? </a:t>
            </a:r>
          </a:p>
          <a:p>
            <a:pPr marR="6400" algn="just"/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</a:rPr>
              <a:t>Nodira: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C’est ŕ toi de choisir le spectacle et le jour de la sortie. Quant ŕ moi, j’aime tous les spectacles de ce théâtre, surtout les comédies, comme «Révolte de belles-filles»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où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le jeu des acteurs est parfait! </a:t>
            </a:r>
          </a:p>
          <a:p>
            <a:pPr marR="6400" algn="just"/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</a:rPr>
              <a:t>Hélène</a:t>
            </a:r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</a:rPr>
              <a:t>: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Et bien, moi aussi, je veux voir cette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pièce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. Allons le voir ce dimanche, on la donne ce </a:t>
            </a:r>
            <a:r>
              <a:rPr lang="fr-FR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jour-là. </a:t>
            </a:r>
            <a:endParaRPr lang="ru-RU" sz="2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869680" y="2587703"/>
            <a:ext cx="1143000" cy="1369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702020" y="3912108"/>
            <a:ext cx="4645940" cy="29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0960" y="157549"/>
            <a:ext cx="48310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à faire: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885824"/>
            <a:ext cx="1085088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 sont les scènes de la pièce de « Révolte des belles filles »?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Кадры из спектакля и фильма &quot;Келинлар кузголони&quot; (Бунт невесто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02003"/>
            <a:ext cx="3458472" cy="194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elinlar qo'zg'oloni (spektakl) смотреть онлай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3826"/>
          <a:stretch/>
        </p:blipFill>
        <p:spPr bwMode="auto">
          <a:xfrm>
            <a:off x="8072688" y="4297680"/>
            <a:ext cx="3839138" cy="23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Бунт невесток (1985) - Келинлар қўзғалони - Kelinlar qo'zg'aloni - актеры и  роли - Дильбар Икрамова - советские фильмы - Кино-Театр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54" y="2202003"/>
            <a:ext cx="3086486" cy="198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Дилором Игамбердыева (Дилором Эгамбердиева) - актриса - фильмография - Бунт  невесток (1985) - актрисы Ближнего Зарубежья - Кино-Театр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297680"/>
            <a:ext cx="3458472" cy="23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Бунт невесток Kelinlar qo'zg'oloni на русском языке.mp4 смотреть онлай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88" y="2234430"/>
            <a:ext cx="3799271" cy="19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ourquoi Othello est-il noir? | Slate.f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1059" r="4786" b="1223"/>
          <a:stretch/>
        </p:blipFill>
        <p:spPr bwMode="auto">
          <a:xfrm>
            <a:off x="3939154" y="4297680"/>
            <a:ext cx="3870960" cy="23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919</TotalTime>
  <Words>440</Words>
  <Application>Microsoft Office PowerPoint</Application>
  <PresentationFormat>Широкоэкранный</PresentationFormat>
  <Paragraphs>49</Paragraphs>
  <Slides>21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kamron</cp:lastModifiedBy>
  <cp:revision>98</cp:revision>
  <dcterms:created xsi:type="dcterms:W3CDTF">2020-09-27T12:11:07Z</dcterms:created>
  <dcterms:modified xsi:type="dcterms:W3CDTF">2021-01-13T05:49:01Z</dcterms:modified>
</cp:coreProperties>
</file>