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9" r:id="rId2"/>
    <p:sldId id="333" r:id="rId3"/>
    <p:sldId id="261" r:id="rId4"/>
    <p:sldId id="278" r:id="rId5"/>
    <p:sldId id="313" r:id="rId6"/>
    <p:sldId id="324" r:id="rId7"/>
    <p:sldId id="301" r:id="rId8"/>
    <p:sldId id="327" r:id="rId9"/>
    <p:sldId id="330" r:id="rId10"/>
    <p:sldId id="332" r:id="rId11"/>
    <p:sldId id="272" r:id="rId12"/>
    <p:sldId id="331" r:id="rId13"/>
    <p:sldId id="273"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EB45B4"/>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7" autoAdjust="0"/>
    <p:restoredTop sz="85836" autoAdjust="0"/>
  </p:normalViewPr>
  <p:slideViewPr>
    <p:cSldViewPr snapToGrid="0">
      <p:cViewPr varScale="1">
        <p:scale>
          <a:sx n="63" d="100"/>
          <a:sy n="63" d="100"/>
        </p:scale>
        <p:origin x="1332" y="72"/>
      </p:cViewPr>
      <p:guideLst>
        <p:guide orient="horz" pos="2160"/>
        <p:guide pos="3840"/>
      </p:guideLst>
    </p:cSldViewPr>
  </p:slideViewPr>
  <p:outlineViewPr>
    <p:cViewPr>
      <p:scale>
        <a:sx n="33" d="100"/>
        <a:sy n="33" d="100"/>
      </p:scale>
      <p:origin x="6"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t>12.01.2021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500BBF-5946-4209-978B-0B8435A71D8A}" type="slidenum">
              <a:rPr lang="ru-RU" smtClean="0"/>
              <a:t>2</a:t>
            </a:fld>
            <a:endParaRPr lang="ru-RU"/>
          </a:p>
        </p:txBody>
      </p:sp>
    </p:spTree>
    <p:extLst>
      <p:ext uri="{BB962C8B-B14F-4D97-AF65-F5344CB8AC3E}">
        <p14:creationId xmlns:p14="http://schemas.microsoft.com/office/powerpoint/2010/main" val="160000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t>12.01.2021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12.01.2021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t>12.01.2021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t>12.01.2021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t>12.01.2021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t>12.01.2021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t>12.01.2021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12.01.2021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12.01.2021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t>12.01.2021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0"/>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854665" y="1929571"/>
            <a:ext cx="10285775" cy="1876473"/>
          </a:xfrm>
          <a:prstGeom prst="rect">
            <a:avLst/>
          </a:prstGeom>
        </p:spPr>
        <p:txBody>
          <a:bodyPr vert="horz" wrap="square" lIns="0" tIns="29525" rIns="0" bIns="0" rtlCol="0">
            <a:spAutoFit/>
          </a:bodyPr>
          <a:lstStyle/>
          <a:p>
            <a:pPr marL="38918" algn="ctr">
              <a:spcBef>
                <a:spcPts val="233"/>
              </a:spcBef>
            </a:pPr>
            <a:r>
              <a:rPr lang="en-US" sz="6000" b="1" dirty="0" err="1" smtClean="0">
                <a:solidFill>
                  <a:srgbClr val="2365C7"/>
                </a:solidFill>
                <a:latin typeface="Arial" panose="020B0604020202020204" pitchFamily="34" charset="0"/>
                <a:cs typeface="Arial" panose="020B0604020202020204" pitchFamily="34" charset="0"/>
              </a:rPr>
              <a:t>Thème</a:t>
            </a:r>
            <a:r>
              <a:rPr lang="en-US" sz="6000" b="1" dirty="0" smtClean="0">
                <a:solidFill>
                  <a:srgbClr val="2365C7"/>
                </a:solidFill>
                <a:latin typeface="Arial" panose="020B0604020202020204" pitchFamily="34" charset="0"/>
                <a:cs typeface="Arial" panose="020B0604020202020204" pitchFamily="34" charset="0"/>
              </a:rPr>
              <a:t>: </a:t>
            </a:r>
            <a:r>
              <a:rPr lang="fr-FR" sz="6000" b="1" dirty="0" smtClean="0">
                <a:solidFill>
                  <a:srgbClr val="002060"/>
                </a:solidFill>
                <a:latin typeface="Arial" panose="020B0604020202020204" pitchFamily="34" charset="0"/>
                <a:cs typeface="Arial" panose="020B0604020202020204" pitchFamily="34" charset="0"/>
              </a:rPr>
              <a:t>L’Ouzbékistan et ses fêtes</a:t>
            </a:r>
            <a:endParaRPr lang="en-US" sz="6000" b="1" dirty="0">
              <a:solidFill>
                <a:srgbClr val="00206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284888" y="1865334"/>
            <a:ext cx="569777" cy="209603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lang="ru-RU" sz="2396" dirty="0" smtClean="0"/>
          </a:p>
          <a:p>
            <a:endParaRPr lang="ru-RU" sz="2396" dirty="0"/>
          </a:p>
          <a:p>
            <a:endParaRPr lang="ru-RU" sz="2396" dirty="0" smtClean="0"/>
          </a:p>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9949173" y="133765"/>
            <a:ext cx="1705799"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9949173" y="163244"/>
            <a:ext cx="1705796"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9981435" y="459773"/>
            <a:ext cx="1641271" cy="526322"/>
          </a:xfrm>
          <a:prstGeom prst="rect">
            <a:avLst/>
          </a:prstGeom>
        </p:spPr>
        <p:txBody>
          <a:bodyPr vert="horz" wrap="square" lIns="0" tIns="33552" rIns="0" bIns="0" rtlCol="0">
            <a:spAutoFit/>
          </a:bodyPr>
          <a:lstStyle/>
          <a:p>
            <a:pPr algn="ctr">
              <a:spcBef>
                <a:spcPts val="265"/>
              </a:spcBef>
            </a:pPr>
            <a:r>
              <a:rPr lang="en-US" sz="3200" b="1" spc="21" dirty="0" smtClean="0">
                <a:solidFill>
                  <a:srgbClr val="FEFEFE"/>
                </a:solidFill>
                <a:latin typeface="Arial" panose="020B0604020202020204" pitchFamily="34" charset="0"/>
                <a:cs typeface="Arial" panose="020B0604020202020204" pitchFamily="34" charset="0"/>
              </a:rPr>
              <a:t>8-classe</a:t>
            </a:r>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2057402" y="294651"/>
            <a:ext cx="6170227"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6000" kern="0" spc="-519" dirty="0" smtClean="0">
                <a:solidFill>
                  <a:sysClr val="window" lastClr="FFFFFF"/>
                </a:solidFill>
              </a:rPr>
              <a:t>        FRANÇAIS</a:t>
            </a:r>
            <a:endParaRPr lang="en-US" sz="6600" kern="0" spc="11" dirty="0">
              <a:solidFill>
                <a:sysClr val="window" lastClr="FFFFFF"/>
              </a:solidFill>
            </a:endParaRP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506" y="3961366"/>
            <a:ext cx="6397063" cy="266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33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l="19194" t="24583" r="25286" b="10625"/>
          <a:stretch/>
        </p:blipFill>
        <p:spPr>
          <a:xfrm>
            <a:off x="975360" y="91439"/>
            <a:ext cx="10058400" cy="6599499"/>
          </a:xfrm>
          <a:prstGeom prst="rect">
            <a:avLst/>
          </a:prstGeom>
        </p:spPr>
      </p:pic>
    </p:spTree>
    <p:extLst>
      <p:ext uri="{BB962C8B-B14F-4D97-AF65-F5344CB8AC3E}">
        <p14:creationId xmlns:p14="http://schemas.microsoft.com/office/powerpoint/2010/main" val="814781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Lst>
          </a:blip>
          <a:srcRect l="12400" t="39167" r="13221" b="11458"/>
          <a:stretch/>
        </p:blipFill>
        <p:spPr>
          <a:xfrm>
            <a:off x="34210" y="1432560"/>
            <a:ext cx="12004876" cy="4480560"/>
          </a:xfrm>
          <a:prstGeom prst="rect">
            <a:avLst/>
          </a:prstGeom>
        </p:spPr>
      </p:pic>
      <p:sp>
        <p:nvSpPr>
          <p:cNvPr id="6" name="TextBox 5"/>
          <p:cNvSpPr txBox="1"/>
          <p:nvPr/>
        </p:nvSpPr>
        <p:spPr>
          <a:xfrm>
            <a:off x="2640604" y="157549"/>
            <a:ext cx="7493996"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Activités à faire:</a:t>
            </a:r>
            <a:endParaRPr lang="ru-RU" sz="4000" b="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4693920" y="3149620"/>
            <a:ext cx="411480" cy="523220"/>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a</a:t>
            </a:r>
            <a:endParaRPr lang="ru-RU" sz="2800" dirty="0">
              <a:latin typeface="Arial" panose="020B0604020202020204" pitchFamily="34" charset="0"/>
              <a:cs typeface="Arial" panose="020B0604020202020204" pitchFamily="34" charset="0"/>
            </a:endParaRPr>
          </a:p>
        </p:txBody>
      </p:sp>
      <p:sp>
        <p:nvSpPr>
          <p:cNvPr id="7" name="TextBox 6"/>
          <p:cNvSpPr txBox="1"/>
          <p:nvPr/>
        </p:nvSpPr>
        <p:spPr>
          <a:xfrm>
            <a:off x="4693920" y="3672840"/>
            <a:ext cx="411480" cy="523220"/>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b</a:t>
            </a:r>
            <a:endParaRPr lang="ru-RU" sz="2800" dirty="0">
              <a:latin typeface="Arial" panose="020B0604020202020204" pitchFamily="34" charset="0"/>
              <a:cs typeface="Arial" panose="020B0604020202020204" pitchFamily="34" charset="0"/>
            </a:endParaRPr>
          </a:p>
        </p:txBody>
      </p:sp>
      <p:sp>
        <p:nvSpPr>
          <p:cNvPr id="8" name="TextBox 7"/>
          <p:cNvSpPr txBox="1"/>
          <p:nvPr/>
        </p:nvSpPr>
        <p:spPr>
          <a:xfrm>
            <a:off x="4693920" y="4196060"/>
            <a:ext cx="411480" cy="523220"/>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a</a:t>
            </a:r>
            <a:endParaRPr lang="ru-RU" sz="2800" dirty="0">
              <a:latin typeface="Arial" panose="020B0604020202020204" pitchFamily="34" charset="0"/>
              <a:cs typeface="Arial" panose="020B0604020202020204" pitchFamily="34" charset="0"/>
            </a:endParaRPr>
          </a:p>
        </p:txBody>
      </p:sp>
      <p:sp>
        <p:nvSpPr>
          <p:cNvPr id="9" name="TextBox 8"/>
          <p:cNvSpPr txBox="1"/>
          <p:nvPr/>
        </p:nvSpPr>
        <p:spPr>
          <a:xfrm>
            <a:off x="4693920" y="4690230"/>
            <a:ext cx="411480" cy="523220"/>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b</a:t>
            </a:r>
            <a:endParaRPr lang="ru-RU" sz="2800" dirty="0">
              <a:latin typeface="Arial" panose="020B0604020202020204" pitchFamily="34" charset="0"/>
              <a:cs typeface="Arial" panose="020B0604020202020204" pitchFamily="34" charset="0"/>
            </a:endParaRPr>
          </a:p>
        </p:txBody>
      </p:sp>
      <p:sp>
        <p:nvSpPr>
          <p:cNvPr id="10" name="TextBox 9"/>
          <p:cNvSpPr txBox="1"/>
          <p:nvPr/>
        </p:nvSpPr>
        <p:spPr>
          <a:xfrm>
            <a:off x="4693920" y="5184400"/>
            <a:ext cx="411480" cy="523220"/>
          </a:xfrm>
          <a:prstGeom prst="rect">
            <a:avLst/>
          </a:prstGeom>
          <a:noFill/>
        </p:spPr>
        <p:txBody>
          <a:bodyPr wrap="square" rtlCol="0">
            <a:spAutoFit/>
          </a:bodyPr>
          <a:lstStyle/>
          <a:p>
            <a:r>
              <a:rPr lang="fr-FR" sz="2800" dirty="0" smtClean="0">
                <a:latin typeface="Arial" panose="020B0604020202020204" pitchFamily="34" charset="0"/>
                <a:cs typeface="Arial" panose="020B0604020202020204" pitchFamily="34" charset="0"/>
              </a:rPr>
              <a:t>c</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013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l="19194" t="24583" r="25286" b="10625"/>
          <a:stretch/>
        </p:blipFill>
        <p:spPr>
          <a:xfrm>
            <a:off x="975360" y="91439"/>
            <a:ext cx="10058400" cy="6599499"/>
          </a:xfrm>
          <a:prstGeom prst="rect">
            <a:avLst/>
          </a:prstGeom>
        </p:spPr>
      </p:pic>
    </p:spTree>
    <p:extLst>
      <p:ext uri="{BB962C8B-B14F-4D97-AF65-F5344CB8AC3E}">
        <p14:creationId xmlns:p14="http://schemas.microsoft.com/office/powerpoint/2010/main" val="1960424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96789AA7-9596-4F83-89FD-AEC28EE179F1}"/>
              </a:ext>
            </a:extLst>
          </p:cNvPr>
          <p:cNvSpPr txBox="1"/>
          <p:nvPr/>
        </p:nvSpPr>
        <p:spPr>
          <a:xfrm>
            <a:off x="674185" y="1636149"/>
            <a:ext cx="9477472" cy="2107305"/>
          </a:xfrm>
          <a:prstGeom prst="rect">
            <a:avLst/>
          </a:prstGeom>
        </p:spPr>
        <p:txBody>
          <a:bodyPr vert="horz" wrap="square" lIns="0" tIns="29525"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4500" b="1" dirty="0">
                <a:solidFill>
                  <a:srgbClr val="002060"/>
                </a:solidFill>
                <a:latin typeface="Arial" panose="020B0604020202020204" pitchFamily="34" charset="0"/>
                <a:cs typeface="Arial" panose="020B0604020202020204" pitchFamily="34" charset="0"/>
              </a:rPr>
              <a:t>1</a:t>
            </a:r>
            <a:r>
              <a:rPr lang="fr-FR" sz="4500" b="1" dirty="0" smtClean="0">
                <a:solidFill>
                  <a:srgbClr val="002060"/>
                </a:solidFill>
                <a:latin typeface="Arial" panose="020B0604020202020204" pitchFamily="34" charset="0"/>
                <a:cs typeface="Arial" panose="020B0604020202020204" pitchFamily="34" charset="0"/>
              </a:rPr>
              <a:t>. Faites </a:t>
            </a:r>
            <a:r>
              <a:rPr lang="fr-FR" sz="4500" b="1" dirty="0">
                <a:solidFill>
                  <a:srgbClr val="002060"/>
                </a:solidFill>
                <a:latin typeface="Arial" panose="020B0604020202020204" pitchFamily="34" charset="0"/>
                <a:cs typeface="Arial" panose="020B0604020202020204" pitchFamily="34" charset="0"/>
              </a:rPr>
              <a:t>l’activité 4,5 à la page 62</a:t>
            </a:r>
            <a:r>
              <a:rPr lang="ru-RU" sz="4500" b="1" dirty="0">
                <a:solidFill>
                  <a:srgbClr val="002060"/>
                </a:solidFill>
                <a:latin typeface="Arial" panose="020B0604020202020204" pitchFamily="34" charset="0"/>
                <a:cs typeface="Arial" panose="020B0604020202020204" pitchFamily="34" charset="0"/>
              </a:rPr>
              <a:t>.</a:t>
            </a:r>
            <a:endParaRPr lang="fr-FR" sz="4500" b="1" dirty="0">
              <a:solidFill>
                <a:srgbClr val="002060"/>
              </a:solidFill>
              <a:latin typeface="Arial" panose="020B0604020202020204" pitchFamily="34" charset="0"/>
              <a:cs typeface="Arial" panose="020B0604020202020204" pitchFamily="34" charset="0"/>
            </a:endParaRPr>
          </a:p>
          <a:p>
            <a:pPr algn="just"/>
            <a:r>
              <a:rPr lang="fr-FR" sz="4500" b="1" dirty="0" smtClean="0">
                <a:solidFill>
                  <a:srgbClr val="002060"/>
                </a:solidFill>
                <a:latin typeface="Arial" panose="020B0604020202020204" pitchFamily="34" charset="0"/>
                <a:cs typeface="Arial" panose="020B0604020202020204" pitchFamily="34" charset="0"/>
              </a:rPr>
              <a:t>2. Repondez </a:t>
            </a:r>
            <a:r>
              <a:rPr lang="fr-FR" sz="4500" b="1" dirty="0">
                <a:solidFill>
                  <a:srgbClr val="002060"/>
                </a:solidFill>
                <a:latin typeface="Arial" panose="020B0604020202020204" pitchFamily="34" charset="0"/>
                <a:cs typeface="Arial" panose="020B0604020202020204" pitchFamily="34" charset="0"/>
              </a:rPr>
              <a:t>aux questions. </a:t>
            </a:r>
          </a:p>
          <a:p>
            <a:pPr marL="342900" indent="-342900" algn="just">
              <a:buFont typeface="+mj-lt"/>
              <a:buAutoNum type="arabicPeriod"/>
            </a:pPr>
            <a:endParaRPr lang="ru-RU" sz="4500" b="1" dirty="0">
              <a:solidFill>
                <a:srgbClr val="002060"/>
              </a:solidFill>
              <a:latin typeface="Arial" panose="020B0604020202020204" pitchFamily="34" charset="0"/>
              <a:cs typeface="Arial" panose="020B0604020202020204"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797" y="3041542"/>
            <a:ext cx="2646759" cy="32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56909" y="193049"/>
            <a:ext cx="3249385" cy="1015663"/>
          </a:xfrm>
          <a:prstGeom prst="rect">
            <a:avLst/>
          </a:prstGeom>
          <a:noFill/>
        </p:spPr>
        <p:txBody>
          <a:bodyPr wrap="square" rtlCol="0">
            <a:spAutoFit/>
          </a:bodyPr>
          <a:lstStyle/>
          <a:p>
            <a:r>
              <a:rPr lang="fr-FR" sz="6000" b="1" dirty="0" smtClean="0">
                <a:solidFill>
                  <a:schemeClr val="bg1"/>
                </a:solidFill>
                <a:latin typeface="Arial" panose="020B0604020202020204" pitchFamily="34" charset="0"/>
                <a:cs typeface="Arial" panose="020B0604020202020204" pitchFamily="34" charset="0"/>
              </a:rPr>
              <a:t>DEVOIR</a:t>
            </a:r>
            <a:endParaRPr lang="ru-RU"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46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endParaRPr lang="ru-RU" dirty="0"/>
          </a:p>
        </p:txBody>
      </p:sp>
      <p:sp>
        <p:nvSpPr>
          <p:cNvPr id="15" name="Текст 14"/>
          <p:cNvSpPr>
            <a:spLocks noGrp="1"/>
          </p:cNvSpPr>
          <p:nvPr>
            <p:ph type="body"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8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764" y="248989"/>
            <a:ext cx="4999831"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Aujourd’hui... </a:t>
            </a:r>
            <a:endParaRPr lang="ru-RU" sz="40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5075859" y="248989"/>
            <a:ext cx="3813208" cy="707886"/>
          </a:xfrm>
          <a:prstGeom prst="rect">
            <a:avLst/>
          </a:prstGeom>
          <a:solidFill>
            <a:schemeClr val="bg1"/>
          </a:solidFill>
        </p:spPr>
        <p:txBody>
          <a:bodyPr wrap="square">
            <a:spAutoFit/>
          </a:bodyPr>
          <a:lstStyle/>
          <a:p>
            <a:r>
              <a:rPr lang="fr-FR" sz="4000" b="1" dirty="0" smtClean="0">
                <a:solidFill>
                  <a:srgbClr val="002060"/>
                </a:solidFill>
                <a:latin typeface="Arial" panose="020B0604020202020204" pitchFamily="34" charset="0"/>
                <a:cs typeface="Arial" panose="020B0604020202020204" pitchFamily="34" charset="0"/>
              </a:rPr>
              <a:t>   avec vous...</a:t>
            </a:r>
          </a:p>
        </p:txBody>
      </p:sp>
      <p:sp>
        <p:nvSpPr>
          <p:cNvPr id="9" name="Google Shape;956;p38"/>
          <p:cNvSpPr/>
          <p:nvPr/>
        </p:nvSpPr>
        <p:spPr>
          <a:xfrm rot="17495056">
            <a:off x="209285" y="135811"/>
            <a:ext cx="523028" cy="844945"/>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99151" y="1029911"/>
            <a:ext cx="3894527" cy="1169551"/>
          </a:xfrm>
          <a:prstGeom prst="rect">
            <a:avLst/>
          </a:prstGeom>
          <a:noFill/>
        </p:spPr>
        <p:txBody>
          <a:bodyPr wrap="square" rtlCol="0">
            <a:spAutoFit/>
          </a:bodyPr>
          <a:lstStyle/>
          <a:p>
            <a:r>
              <a:rPr lang="fr-FR" sz="3500" b="1" i="1" dirty="0">
                <a:solidFill>
                  <a:srgbClr val="F33D68"/>
                </a:solidFill>
                <a:latin typeface="Arial" panose="020B0604020202020204" pitchFamily="34" charset="0"/>
                <a:cs typeface="Arial" panose="020B0604020202020204" pitchFamily="34" charset="0"/>
              </a:rPr>
              <a:t>v</a:t>
            </a:r>
            <a:r>
              <a:rPr lang="fr-FR" sz="3500" b="1" i="1" dirty="0" smtClean="0">
                <a:solidFill>
                  <a:srgbClr val="F33D68"/>
                </a:solidFill>
                <a:latin typeface="Arial" panose="020B0604020202020204" pitchFamily="34" charset="0"/>
                <a:cs typeface="Arial" panose="020B0604020202020204" pitchFamily="34" charset="0"/>
              </a:rPr>
              <a:t>érifier</a:t>
            </a:r>
            <a:r>
              <a:rPr lang="fr-FR" sz="3500" b="1" dirty="0" smtClean="0">
                <a:solidFill>
                  <a:srgbClr val="F33D68"/>
                </a:solidFill>
                <a:latin typeface="Arial" panose="020B0604020202020204" pitchFamily="34" charset="0"/>
                <a:cs typeface="Arial" panose="020B0604020202020204" pitchFamily="34" charset="0"/>
              </a:rPr>
              <a:t> vos devoirs </a:t>
            </a:r>
            <a:endParaRPr lang="ru-RU" sz="3500" dirty="0">
              <a:solidFill>
                <a:srgbClr val="F33D68"/>
              </a:solidFill>
            </a:endParaRPr>
          </a:p>
        </p:txBody>
      </p:sp>
      <p:sp>
        <p:nvSpPr>
          <p:cNvPr id="10" name="TextBox 9"/>
          <p:cNvSpPr txBox="1"/>
          <p:nvPr/>
        </p:nvSpPr>
        <p:spPr>
          <a:xfrm>
            <a:off x="6385476" y="2490377"/>
            <a:ext cx="5806524" cy="646331"/>
          </a:xfrm>
          <a:prstGeom prst="rect">
            <a:avLst/>
          </a:prstGeom>
          <a:noFill/>
        </p:spPr>
        <p:txBody>
          <a:bodyPr wrap="square" rtlCol="0">
            <a:spAutoFit/>
          </a:bodyPr>
          <a:lstStyle/>
          <a:p>
            <a:r>
              <a:rPr lang="fr-FR" sz="3600" b="1" dirty="0">
                <a:solidFill>
                  <a:srgbClr val="F33D68"/>
                </a:solidFill>
                <a:latin typeface="Arial" panose="020B0604020202020204" pitchFamily="34" charset="0"/>
                <a:cs typeface="Arial" panose="020B0604020202020204" pitchFamily="34" charset="0"/>
              </a:rPr>
              <a:t>p</a:t>
            </a:r>
            <a:r>
              <a:rPr lang="fr-FR" sz="3600" b="1" dirty="0" smtClean="0">
                <a:solidFill>
                  <a:srgbClr val="F33D68"/>
                </a:solidFill>
                <a:latin typeface="Arial" panose="020B0604020202020204" pitchFamily="34" charset="0"/>
                <a:cs typeface="Arial" panose="020B0604020202020204" pitchFamily="34" charset="0"/>
              </a:rPr>
              <a:t>arler de la fête nationale</a:t>
            </a:r>
            <a:endParaRPr lang="ru-RU" sz="3600" dirty="0">
              <a:solidFill>
                <a:srgbClr val="F33D68"/>
              </a:solidFill>
            </a:endParaRPr>
          </a:p>
        </p:txBody>
      </p:sp>
      <p:cxnSp>
        <p:nvCxnSpPr>
          <p:cNvPr id="8" name="Прямая со стрелкой 7"/>
          <p:cNvCxnSpPr/>
          <p:nvPr/>
        </p:nvCxnSpPr>
        <p:spPr>
          <a:xfrm>
            <a:off x="6605876" y="1570956"/>
            <a:ext cx="1330037" cy="138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4947557" y="2848031"/>
            <a:ext cx="1329519" cy="8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66206" y="3760764"/>
            <a:ext cx="3824632" cy="954107"/>
          </a:xfrm>
          <a:prstGeom prst="rect">
            <a:avLst/>
          </a:prstGeom>
        </p:spPr>
        <p:txBody>
          <a:bodyPr wrap="square">
            <a:spAutoFit/>
          </a:bodyPr>
          <a:lstStyle/>
          <a:p>
            <a:r>
              <a:rPr lang="fr-FR" sz="2800" b="1" dirty="0">
                <a:solidFill>
                  <a:srgbClr val="F33D68"/>
                </a:solidFill>
                <a:latin typeface="Arial" panose="020B0604020202020204" pitchFamily="34" charset="0"/>
                <a:cs typeface="Arial" panose="020B0604020202020204" pitchFamily="34" charset="0"/>
              </a:rPr>
              <a:t>a</a:t>
            </a:r>
            <a:r>
              <a:rPr lang="fr-FR" sz="2800" b="1" dirty="0" smtClean="0">
                <a:solidFill>
                  <a:srgbClr val="F33D68"/>
                </a:solidFill>
                <a:latin typeface="Arial" panose="020B0604020202020204" pitchFamily="34" charset="0"/>
                <a:cs typeface="Arial" panose="020B0604020202020204" pitchFamily="34" charset="0"/>
              </a:rPr>
              <a:t>pprendre les pronoms relatifs</a:t>
            </a:r>
            <a:endParaRPr lang="ru-RU" sz="2800" b="1" dirty="0">
              <a:solidFill>
                <a:srgbClr val="F33D68"/>
              </a:solidFill>
            </a:endParaRPr>
          </a:p>
        </p:txBody>
      </p:sp>
      <p:pic>
        <p:nvPicPr>
          <p:cNvPr id="12" name="Picture 4" descr="FEMMES ACTIVES ET FOYER - Union Nationale : Les devoirs à la maison... sans  s'énerver!">
            <a:extLst>
              <a:ext uri="{FF2B5EF4-FFF2-40B4-BE49-F238E27FC236}">
                <a16:creationId xmlns:a16="http://schemas.microsoft.com/office/drawing/2014/main" id="{876D283A-756B-46E0-9591-CBD8479B7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067" y="248989"/>
            <a:ext cx="2059735" cy="190615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Прямая со стрелкой 13"/>
          <p:cNvCxnSpPr>
            <a:stCxn id="15" idx="3"/>
          </p:cNvCxnSpPr>
          <p:nvPr/>
        </p:nvCxnSpPr>
        <p:spPr>
          <a:xfrm flipV="1">
            <a:off x="3990838" y="4225354"/>
            <a:ext cx="956719" cy="124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3833484" y="6133093"/>
            <a:ext cx="1306482" cy="13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78670" y="5676445"/>
            <a:ext cx="5535589" cy="1077218"/>
          </a:xfrm>
          <a:prstGeom prst="rect">
            <a:avLst/>
          </a:prstGeom>
          <a:noFill/>
        </p:spPr>
        <p:txBody>
          <a:bodyPr wrap="square" rtlCol="0">
            <a:spAutoFit/>
          </a:bodyPr>
          <a:lstStyle/>
          <a:p>
            <a:r>
              <a:rPr lang="fr-FR" sz="3200" b="1" dirty="0">
                <a:solidFill>
                  <a:srgbClr val="F33D68"/>
                </a:solidFill>
                <a:latin typeface="Arial" panose="020B0604020202020204" pitchFamily="34" charset="0"/>
                <a:cs typeface="Arial" panose="020B0604020202020204" pitchFamily="34" charset="0"/>
              </a:rPr>
              <a:t>d</a:t>
            </a:r>
            <a:r>
              <a:rPr lang="fr-FR" sz="3200" b="1" dirty="0" smtClean="0">
                <a:solidFill>
                  <a:srgbClr val="F33D68"/>
                </a:solidFill>
                <a:latin typeface="Arial" panose="020B0604020202020204" pitchFamily="34" charset="0"/>
                <a:cs typeface="Arial" panose="020B0604020202020204" pitchFamily="34" charset="0"/>
              </a:rPr>
              <a:t>écouvrir la fête de l’Indépendance</a:t>
            </a:r>
            <a:endParaRPr lang="ru-RU" sz="3200" dirty="0">
              <a:solidFill>
                <a:srgbClr val="F33D68"/>
              </a:solidFill>
            </a:endParaRPr>
          </a:p>
        </p:txBody>
      </p:sp>
      <p:pic>
        <p:nvPicPr>
          <p:cNvPr id="2050" name="Picture 2" descr="Auguste Rodin (1840-1917) | Main droite n. 27, petit modèle | 2000s,  Sculptures, Statues &amp; Figures | Christi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97" t="15999" r="23727" b="23728"/>
          <a:stretch/>
        </p:blipFill>
        <p:spPr bwMode="auto">
          <a:xfrm>
            <a:off x="6537876" y="-11283043"/>
            <a:ext cx="2241261" cy="3069772"/>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p:cNvPicPr>
            <a:picLocks noChangeAspect="1"/>
          </p:cNvPicPr>
          <p:nvPr/>
        </p:nvPicPr>
        <p:blipFill>
          <a:blip r:embed="rId5"/>
          <a:stretch>
            <a:fillRect/>
          </a:stretch>
        </p:blipFill>
        <p:spPr>
          <a:xfrm>
            <a:off x="332105" y="1079086"/>
            <a:ext cx="3295750" cy="2628175"/>
          </a:xfrm>
          <a:prstGeom prst="rect">
            <a:avLst/>
          </a:prstGeom>
        </p:spPr>
      </p:pic>
      <p:pic>
        <p:nvPicPr>
          <p:cNvPr id="22" name="Picture 2" descr="le FLE en un 'clic': Les pronoms relatifs simples"/>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537876" y="3344198"/>
            <a:ext cx="2179320" cy="21793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FA Kazakhstan 🇰🇿 on Twitter: &quot;Поздравляем братский народ Узбекистана  🇺🇿с Днём Независимости! O'zbekiston Mustaqillik Kuni munosabati bilan  barcha do'stlarimizni @MFAUZBEKISTAN samimiy qutlaymiz! #MustaqillikKuni…  https://t.co/bJHXRthCs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901" y="4780098"/>
            <a:ext cx="2529839" cy="180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2240" y="243060"/>
            <a:ext cx="6842760" cy="584775"/>
          </a:xfrm>
          <a:prstGeom prst="rect">
            <a:avLst/>
          </a:prstGeom>
          <a:solidFill>
            <a:schemeClr val="bg1"/>
          </a:solidFill>
        </p:spPr>
        <p:txBody>
          <a:bodyPr wrap="square">
            <a:spAutoFit/>
          </a:bodyPr>
          <a:lstStyle/>
          <a:p>
            <a:pPr algn="ctr"/>
            <a:r>
              <a:rPr lang="fr-FR" sz="3200" b="1" dirty="0" smtClean="0">
                <a:solidFill>
                  <a:srgbClr val="002060"/>
                </a:solidFill>
              </a:rPr>
              <a:t>Hélène </a:t>
            </a:r>
            <a:r>
              <a:rPr lang="fr-FR" sz="3200" b="1" dirty="0">
                <a:solidFill>
                  <a:srgbClr val="002060"/>
                </a:solidFill>
              </a:rPr>
              <a:t>et Nodira discoutent </a:t>
            </a:r>
            <a:endParaRPr lang="ru-RU" sz="3200" b="1" dirty="0">
              <a:solidFill>
                <a:srgbClr val="002060"/>
              </a:solidFill>
            </a:endParaRPr>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1629" r="42790" b="45399"/>
          <a:stretch/>
        </p:blipFill>
        <p:spPr bwMode="auto">
          <a:xfrm>
            <a:off x="167639" y="1047205"/>
            <a:ext cx="8505136" cy="392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a:stretch>
            <a:fillRect/>
          </a:stretch>
        </p:blipFill>
        <p:spPr>
          <a:xfrm>
            <a:off x="8672775" y="3803104"/>
            <a:ext cx="3295750" cy="2628175"/>
          </a:xfrm>
          <a:prstGeom prst="rect">
            <a:avLst/>
          </a:prstGeom>
        </p:spPr>
      </p:pic>
    </p:spTree>
    <p:extLst>
      <p:ext uri="{BB962C8B-B14F-4D97-AF65-F5344CB8AC3E}">
        <p14:creationId xmlns:p14="http://schemas.microsoft.com/office/powerpoint/2010/main" val="3912431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217" r="79719" b="8392"/>
          <a:stretch/>
        </p:blipFill>
        <p:spPr bwMode="auto">
          <a:xfrm>
            <a:off x="0" y="3509060"/>
            <a:ext cx="2273644" cy="48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896"/>
          <a:stretch/>
        </p:blipFill>
        <p:spPr bwMode="auto">
          <a:xfrm>
            <a:off x="9460522" y="2798885"/>
            <a:ext cx="2502817" cy="32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4001" y="5943418"/>
            <a:ext cx="25003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l="1153" t="54672"/>
          <a:stretch/>
        </p:blipFill>
        <p:spPr bwMode="auto">
          <a:xfrm>
            <a:off x="137160" y="1227721"/>
            <a:ext cx="11838503" cy="262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995160" y="1227721"/>
            <a:ext cx="4968179" cy="1043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Shavkat Mirziyoyev O'zbekiston xalqini mustaqillik bayrami bilan tabriklad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9811" y="3509060"/>
            <a:ext cx="4657309" cy="3081671"/>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0063577" y="203814"/>
            <a:ext cx="1661160" cy="584775"/>
          </a:xfrm>
          <a:prstGeom prst="rect">
            <a:avLst/>
          </a:prstGeom>
          <a:solidFill>
            <a:schemeClr val="bg1"/>
          </a:solidFill>
        </p:spPr>
        <p:txBody>
          <a:bodyPr wrap="square">
            <a:spAutoFit/>
          </a:bodyPr>
          <a:lstStyle/>
          <a:p>
            <a:pPr algn="ctr"/>
            <a:r>
              <a:rPr lang="fr-FR" sz="3200" b="1" dirty="0" smtClean="0">
                <a:solidFill>
                  <a:srgbClr val="002060"/>
                </a:solidFill>
              </a:rPr>
              <a:t>suite...</a:t>
            </a:r>
            <a:endParaRPr lang="ru-RU" sz="3200" b="1" dirty="0">
              <a:solidFill>
                <a:srgbClr val="002060"/>
              </a:solidFill>
            </a:endParaRPr>
          </a:p>
        </p:txBody>
      </p:sp>
    </p:spTree>
    <p:extLst>
      <p:ext uri="{BB962C8B-B14F-4D97-AF65-F5344CB8AC3E}">
        <p14:creationId xmlns:p14="http://schemas.microsoft.com/office/powerpoint/2010/main" val="981006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2031"/>
            <a:ext cx="2743200" cy="64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85724" y="1602031"/>
            <a:ext cx="12063779" cy="391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063577" y="203814"/>
            <a:ext cx="1661160" cy="584775"/>
          </a:xfrm>
          <a:prstGeom prst="rect">
            <a:avLst/>
          </a:prstGeom>
          <a:solidFill>
            <a:schemeClr val="bg1"/>
          </a:solidFill>
        </p:spPr>
        <p:txBody>
          <a:bodyPr wrap="square">
            <a:spAutoFit/>
          </a:bodyPr>
          <a:lstStyle/>
          <a:p>
            <a:pPr algn="ctr"/>
            <a:r>
              <a:rPr lang="fr-FR" sz="3200" b="1" dirty="0" smtClean="0">
                <a:solidFill>
                  <a:srgbClr val="002060"/>
                </a:solidFill>
              </a:rPr>
              <a:t>suite...</a:t>
            </a:r>
            <a:endParaRPr lang="ru-RU" sz="3200" b="1" dirty="0">
              <a:solidFill>
                <a:srgbClr val="002060"/>
              </a:solidFill>
            </a:endParaRPr>
          </a:p>
        </p:txBody>
      </p:sp>
    </p:spTree>
    <p:extLst>
      <p:ext uri="{BB962C8B-B14F-4D97-AF65-F5344CB8AC3E}">
        <p14:creationId xmlns:p14="http://schemas.microsoft.com/office/powerpoint/2010/main" val="1218828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1689" y="1187287"/>
            <a:ext cx="8091271" cy="55399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800" b="1" dirty="0">
                <a:latin typeface="Arial" panose="020B0604020202020204" pitchFamily="34" charset="0"/>
                <a:cs typeface="Arial" panose="020B0604020202020204" pitchFamily="34" charset="0"/>
              </a:rPr>
              <a:t>Le </a:t>
            </a:r>
            <a:r>
              <a:rPr lang="fr-FR" sz="2800" b="1" dirty="0" smtClean="0">
                <a:latin typeface="Arial" panose="020B0604020202020204" pitchFamily="34" charset="0"/>
                <a:cs typeface="Arial" panose="020B0604020202020204" pitchFamily="34" charset="0"/>
              </a:rPr>
              <a:t>1</a:t>
            </a:r>
            <a:r>
              <a:rPr lang="fr-FR" sz="2800" b="1" baseline="30000" dirty="0" smtClean="0">
                <a:latin typeface="Arial" panose="020B0604020202020204" pitchFamily="34" charset="0"/>
                <a:cs typeface="Arial" panose="020B0604020202020204" pitchFamily="34" charset="0"/>
              </a:rPr>
              <a:t>er</a:t>
            </a:r>
            <a:r>
              <a:rPr lang="fr-FR" sz="2800" b="1" dirty="0" smtClean="0">
                <a:latin typeface="Arial" panose="020B0604020202020204" pitchFamily="34" charset="0"/>
                <a:cs typeface="Arial" panose="020B0604020202020204" pitchFamily="34" charset="0"/>
              </a:rPr>
              <a:t>  </a:t>
            </a:r>
            <a:r>
              <a:rPr lang="fr-FR" sz="2800" b="1" dirty="0">
                <a:latin typeface="Arial" panose="020B0604020202020204" pitchFamily="34" charset="0"/>
                <a:cs typeface="Arial" panose="020B0604020202020204" pitchFamily="34" charset="0"/>
              </a:rPr>
              <a:t>s</a:t>
            </a:r>
            <a:r>
              <a:rPr lang="fr-FR" sz="2800" b="1" dirty="0" smtClean="0">
                <a:latin typeface="Arial" panose="020B0604020202020204" pitchFamily="34" charset="0"/>
                <a:cs typeface="Arial" panose="020B0604020202020204" pitchFamily="34" charset="0"/>
              </a:rPr>
              <a:t>eptembre </a:t>
            </a:r>
            <a:r>
              <a:rPr lang="fr-FR" sz="2800" b="1" dirty="0">
                <a:latin typeface="Arial" panose="020B0604020202020204" pitchFamily="34" charset="0"/>
                <a:cs typeface="Arial" panose="020B0604020202020204" pitchFamily="34" charset="0"/>
              </a:rPr>
              <a:t>est la Journée de </a:t>
            </a:r>
            <a:r>
              <a:rPr lang="fr-FR" sz="2800" b="1" dirty="0" smtClean="0">
                <a:latin typeface="Arial" panose="020B0604020202020204" pitchFamily="34" charset="0"/>
                <a:cs typeface="Arial" panose="020B0604020202020204" pitchFamily="34" charset="0"/>
              </a:rPr>
              <a:t>l’Indépendance </a:t>
            </a:r>
            <a:r>
              <a:rPr lang="fr-FR" sz="2800" b="1" dirty="0">
                <a:latin typeface="Arial" panose="020B0604020202020204" pitchFamily="34" charset="0"/>
                <a:cs typeface="Arial" panose="020B0604020202020204" pitchFamily="34" charset="0"/>
              </a:rPr>
              <a:t>en Ouzbékistan, la plus grande fête, la fête la plus honorée dans le pays. Cette journée marque la date de la réalisation du rêve séculaire de liberté du peuple. C’est grâce à l’indépendance que l’identité nationale, l’honneur et la dignité du peuple sont renés, que le pays s’assure la stabilité et le développement ainsi que le bonheur du peuple, que s’érige une base solide pour l’avenir prospère de nos enfants futurs.</a:t>
            </a:r>
          </a:p>
          <a:p>
            <a:endParaRPr lang="fr-FR" dirty="0"/>
          </a:p>
        </p:txBody>
      </p:sp>
      <p:sp>
        <p:nvSpPr>
          <p:cNvPr id="5" name="Прямоугольник 4"/>
          <p:cNvSpPr/>
          <p:nvPr/>
        </p:nvSpPr>
        <p:spPr>
          <a:xfrm>
            <a:off x="3032102" y="209649"/>
            <a:ext cx="7310271" cy="707886"/>
          </a:xfrm>
          <a:prstGeom prst="rect">
            <a:avLst/>
          </a:prstGeom>
          <a:solidFill>
            <a:schemeClr val="bg1"/>
          </a:solidFill>
        </p:spPr>
        <p:txBody>
          <a:bodyPr wrap="none">
            <a:spAutoFit/>
          </a:bodyPr>
          <a:lstStyle/>
          <a:p>
            <a:r>
              <a:rPr lang="fr-FR" sz="4000" b="1" dirty="0">
                <a:solidFill>
                  <a:srgbClr val="002060"/>
                </a:solidFill>
              </a:rPr>
              <a:t>La grande </a:t>
            </a:r>
            <a:r>
              <a:rPr lang="en-US" sz="4000" b="1" dirty="0">
                <a:solidFill>
                  <a:srgbClr val="002060"/>
                </a:solidFill>
              </a:rPr>
              <a:t>f</a:t>
            </a:r>
            <a:r>
              <a:rPr lang="fr-FR" sz="4000" b="1" dirty="0">
                <a:solidFill>
                  <a:srgbClr val="002060"/>
                </a:solidFill>
              </a:rPr>
              <a:t>ête de </a:t>
            </a:r>
            <a:r>
              <a:rPr lang="fr-FR" sz="4000" b="1" dirty="0" smtClean="0">
                <a:solidFill>
                  <a:srgbClr val="002060"/>
                </a:solidFill>
              </a:rPr>
              <a:t>l‘Indépendance</a:t>
            </a:r>
            <a:endParaRPr lang="fr-FR" sz="4000" b="1" dirty="0">
              <a:solidFill>
                <a:srgbClr val="002060"/>
              </a:solidFill>
            </a:endParaRPr>
          </a:p>
        </p:txBody>
      </p:sp>
      <p:pic>
        <p:nvPicPr>
          <p:cNvPr id="1026" name="Picture 2" descr="MFA Kazakhstan 🇰🇿 on Twitter: &quot;Поздравляем братский народ Узбекистана  🇺🇿с Днём Независимости! O'zbekiston Mustaqillik Kuni munosabati bilan  barcha do'stlarimizni @MFAUZBEKISTAN samimiy qutlaymiz! #MustaqillikKuni…  https://t.co/bJHXRthCs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2311118"/>
            <a:ext cx="3901440" cy="278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0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5212" y="991698"/>
            <a:ext cx="7282249" cy="646331"/>
          </a:xfrm>
          <a:prstGeom prst="rect">
            <a:avLst/>
          </a:prstGeom>
        </p:spPr>
        <p:txBody>
          <a:bodyPr wrap="square">
            <a:spAutoFit/>
          </a:bodyPr>
          <a:lstStyle/>
          <a:p>
            <a:pPr algn="ctr"/>
            <a:r>
              <a:rPr lang="en-US" sz="3600" b="1" dirty="0" err="1">
                <a:solidFill>
                  <a:srgbClr val="002060"/>
                </a:solidFill>
              </a:rPr>
              <a:t>Repondez</a:t>
            </a:r>
            <a:r>
              <a:rPr lang="en-US" sz="3600" b="1" dirty="0">
                <a:solidFill>
                  <a:srgbClr val="002060"/>
                </a:solidFill>
              </a:rPr>
              <a:t> aux questions! </a:t>
            </a:r>
            <a:endParaRPr lang="ru-RU" sz="3600" b="1" dirty="0">
              <a:solidFill>
                <a:srgbClr val="002060"/>
              </a:solidFill>
            </a:endParaRPr>
          </a:p>
        </p:txBody>
      </p:sp>
      <p:sp>
        <p:nvSpPr>
          <p:cNvPr id="2" name="Прямоугольник 1"/>
          <p:cNvSpPr/>
          <p:nvPr/>
        </p:nvSpPr>
        <p:spPr>
          <a:xfrm>
            <a:off x="539261" y="1758462"/>
            <a:ext cx="11254153" cy="3170099"/>
          </a:xfrm>
          <a:prstGeom prst="rect">
            <a:avLst/>
          </a:prstGeom>
        </p:spPr>
        <p:txBody>
          <a:bodyPr wrap="square">
            <a:spAutoFit/>
          </a:bodyPr>
          <a:lstStyle/>
          <a:p>
            <a:pPr marL="285750" indent="-285750">
              <a:buFont typeface="Wingdings" pitchFamily="2" charset="2"/>
              <a:buChar char="Ø"/>
            </a:pPr>
            <a:r>
              <a:rPr lang="fr-FR" sz="4000" b="1" dirty="0">
                <a:solidFill>
                  <a:srgbClr val="0070C0"/>
                </a:solidFill>
              </a:rPr>
              <a:t> Quel anniversaire de l’Indépendance de l’Ouzbékistan allez-vous fêter cette année? </a:t>
            </a:r>
          </a:p>
          <a:p>
            <a:pPr marL="285750" indent="-285750">
              <a:buFont typeface="Wingdings" pitchFamily="2" charset="2"/>
              <a:buChar char="Ø"/>
            </a:pPr>
            <a:r>
              <a:rPr lang="fr-FR" sz="4000" b="1" dirty="0">
                <a:solidFill>
                  <a:srgbClr val="0070C0"/>
                </a:solidFill>
              </a:rPr>
              <a:t> Comment vous préparez-vous à cette fête?</a:t>
            </a:r>
          </a:p>
          <a:p>
            <a:pPr marL="285750" indent="-285750">
              <a:buFont typeface="Wingdings" pitchFamily="2" charset="2"/>
              <a:buChar char="Ø"/>
            </a:pPr>
            <a:r>
              <a:rPr lang="fr-FR" sz="4000" b="1" dirty="0">
                <a:solidFill>
                  <a:srgbClr val="0070C0"/>
                </a:solidFill>
              </a:rPr>
              <a:t> Parlez-en en classe  à vos copains et écrivez une composition au même sujet (100–150 mots).</a:t>
            </a:r>
          </a:p>
        </p:txBody>
      </p:sp>
    </p:spTree>
    <p:extLst>
      <p:ext uri="{BB962C8B-B14F-4D97-AF65-F5344CB8AC3E}">
        <p14:creationId xmlns:p14="http://schemas.microsoft.com/office/powerpoint/2010/main" val="566954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0604" y="157549"/>
            <a:ext cx="7493996"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Pronoms relatifs simples</a:t>
            </a:r>
            <a:endParaRPr lang="ru-RU" sz="400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518684" y="1407229"/>
            <a:ext cx="7493996"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Qui</a:t>
            </a:r>
            <a:endParaRPr lang="ru-RU" sz="4000" b="1"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2518684" y="2534989"/>
            <a:ext cx="7493996"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Que</a:t>
            </a:r>
            <a:endParaRPr lang="ru-RU" sz="4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2518684" y="3525589"/>
            <a:ext cx="7493996"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Dont </a:t>
            </a:r>
            <a:endParaRPr lang="ru-RU" sz="4000" b="1"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2518684" y="4516189"/>
            <a:ext cx="7493996"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  Où</a:t>
            </a:r>
            <a:endParaRPr lang="ru-RU" sz="4000" b="1" dirty="0">
              <a:solidFill>
                <a:srgbClr val="002060"/>
              </a:solidFill>
              <a:latin typeface="Arial" panose="020B0604020202020204" pitchFamily="34" charset="0"/>
              <a:cs typeface="Arial" panose="020B0604020202020204" pitchFamily="34" charset="0"/>
            </a:endParaRPr>
          </a:p>
        </p:txBody>
      </p:sp>
      <p:sp>
        <p:nvSpPr>
          <p:cNvPr id="4" name="Выгнутая влево стрелка 3"/>
          <p:cNvSpPr/>
          <p:nvPr/>
        </p:nvSpPr>
        <p:spPr>
          <a:xfrm>
            <a:off x="4602480" y="1524000"/>
            <a:ext cx="1082040" cy="15697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лево стрелка 10"/>
          <p:cNvSpPr/>
          <p:nvPr/>
        </p:nvSpPr>
        <p:spPr>
          <a:xfrm rot="10800000">
            <a:off x="7391400" y="3525589"/>
            <a:ext cx="1082040" cy="15697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3074" name="Picture 2" descr="le FLE en un 'clic': Les pronoms relatifs simple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74320" y="1524000"/>
            <a:ext cx="4201092" cy="420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0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l="19195" t="24375" r="25051" b="8541"/>
          <a:stretch/>
        </p:blipFill>
        <p:spPr>
          <a:xfrm>
            <a:off x="838200" y="76200"/>
            <a:ext cx="9890760" cy="6690808"/>
          </a:xfrm>
          <a:prstGeom prst="rect">
            <a:avLst/>
          </a:prstGeom>
        </p:spPr>
      </p:pic>
    </p:spTree>
    <p:extLst>
      <p:ext uri="{BB962C8B-B14F-4D97-AF65-F5344CB8AC3E}">
        <p14:creationId xmlns:p14="http://schemas.microsoft.com/office/powerpoint/2010/main" val="3839955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784</TotalTime>
  <Words>216</Words>
  <Application>Microsoft Office PowerPoint</Application>
  <PresentationFormat>Широкоэкранный</PresentationFormat>
  <Paragraphs>35</Paragraphs>
  <Slides>14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Wingdings</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kamron</cp:lastModifiedBy>
  <cp:revision>84</cp:revision>
  <dcterms:created xsi:type="dcterms:W3CDTF">2020-09-27T12:11:07Z</dcterms:created>
  <dcterms:modified xsi:type="dcterms:W3CDTF">2021-01-12T10:12:14Z</dcterms:modified>
</cp:coreProperties>
</file>