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300" r:id="rId2"/>
    <p:sldId id="296" r:id="rId3"/>
    <p:sldId id="306" r:id="rId4"/>
    <p:sldId id="303" r:id="rId5"/>
    <p:sldId id="312" r:id="rId6"/>
    <p:sldId id="310" r:id="rId7"/>
    <p:sldId id="309" r:id="rId8"/>
    <p:sldId id="314" r:id="rId9"/>
    <p:sldId id="315" r:id="rId10"/>
    <p:sldId id="316" r:id="rId11"/>
    <p:sldId id="273" r:id="rId12"/>
    <p:sldId id="270"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3D68"/>
    <a:srgbClr val="02BE21"/>
    <a:srgbClr val="EB45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Светлый стиль 1 — акцент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Светлый стиль 3 — акцент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284" autoAdjust="0"/>
    <p:restoredTop sz="85819" autoAdjust="0"/>
  </p:normalViewPr>
  <p:slideViewPr>
    <p:cSldViewPr snapToGrid="0">
      <p:cViewPr varScale="1">
        <p:scale>
          <a:sx n="56" d="100"/>
          <a:sy n="56" d="100"/>
        </p:scale>
        <p:origin x="1296" y="4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F1EB4A-7CAA-48DF-AE27-60C412795D77}" type="datetimeFigureOut">
              <a:rPr lang="ru-RU" smtClean="0"/>
              <a:pPr/>
              <a:t>04.11.2020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00BBF-5946-4209-978B-0B8435A71D8A}" type="slidenum">
              <a:rPr lang="ru-RU" smtClean="0"/>
              <a:pPr/>
              <a:t>‹#›</a:t>
            </a:fld>
            <a:endParaRPr lang="ru-RU"/>
          </a:p>
        </p:txBody>
      </p:sp>
    </p:spTree>
    <p:extLst>
      <p:ext uri="{BB962C8B-B14F-4D97-AF65-F5344CB8AC3E}">
        <p14:creationId xmlns:p14="http://schemas.microsoft.com/office/powerpoint/2010/main" val="2314097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9500BBF-5946-4209-978B-0B8435A71D8A}" type="slidenum">
              <a:rPr lang="ru-RU" smtClean="0"/>
              <a:pPr/>
              <a:t>2</a:t>
            </a:fld>
            <a:endParaRPr lang="ru-RU"/>
          </a:p>
        </p:txBody>
      </p:sp>
    </p:spTree>
    <p:extLst>
      <p:ext uri="{BB962C8B-B14F-4D97-AF65-F5344CB8AC3E}">
        <p14:creationId xmlns:p14="http://schemas.microsoft.com/office/powerpoint/2010/main" val="26340578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CF9F6427-7211-444C-B0E9-9D7623CC965E}" type="datetimeFigureOut">
              <a:rPr lang="ru-RU" smtClean="0"/>
              <a:pPr/>
              <a:t>04.11.2020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pPr/>
              <a:t>‹#›</a:t>
            </a:fld>
            <a:endParaRPr lang="ru-RU"/>
          </a:p>
        </p:txBody>
      </p:sp>
    </p:spTree>
    <p:extLst>
      <p:ext uri="{BB962C8B-B14F-4D97-AF65-F5344CB8AC3E}">
        <p14:creationId xmlns:p14="http://schemas.microsoft.com/office/powerpoint/2010/main" val="962690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9F6427-7211-444C-B0E9-9D7623CC965E}" type="datetimeFigureOut">
              <a:rPr lang="ru-RU" smtClean="0"/>
              <a:pPr/>
              <a:t>04.11.2020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pPr/>
              <a:t>‹#›</a:t>
            </a:fld>
            <a:endParaRPr lang="ru-RU"/>
          </a:p>
        </p:txBody>
      </p:sp>
    </p:spTree>
    <p:extLst>
      <p:ext uri="{BB962C8B-B14F-4D97-AF65-F5344CB8AC3E}">
        <p14:creationId xmlns:p14="http://schemas.microsoft.com/office/powerpoint/2010/main" val="1319240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9F6427-7211-444C-B0E9-9D7623CC965E}" type="datetimeFigureOut">
              <a:rPr lang="ru-RU" smtClean="0"/>
              <a:pPr/>
              <a:t>04.11.2020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pPr/>
              <a:t>‹#›</a:t>
            </a:fld>
            <a:endParaRPr lang="ru-RU"/>
          </a:p>
        </p:txBody>
      </p:sp>
    </p:spTree>
    <p:extLst>
      <p:ext uri="{BB962C8B-B14F-4D97-AF65-F5344CB8AC3E}">
        <p14:creationId xmlns:p14="http://schemas.microsoft.com/office/powerpoint/2010/main" val="2479189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4" y="279962"/>
            <a:ext cx="10363201" cy="81756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399"/>
            </a:lvl1pPr>
          </a:lstStyle>
          <a:p>
            <a:pPr lvl="0"/>
            <a:r>
              <a:rPr lang="ru-RU"/>
              <a:t>Вставка рисунка</a:t>
            </a:r>
            <a:endParaRPr lang="en-US"/>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399"/>
            </a:lvl1pPr>
          </a:lstStyle>
          <a:p>
            <a:pPr lvl="0"/>
            <a:r>
              <a:rPr lang="ru-RU"/>
              <a:t>Вставка рисунка</a:t>
            </a:r>
            <a:endParaRPr lang="en-US"/>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399"/>
            </a:lvl1pPr>
          </a:lstStyle>
          <a:p>
            <a:pPr lvl="0"/>
            <a:r>
              <a:rPr lang="ru-RU"/>
              <a:t>Вставка рисунка</a:t>
            </a:r>
            <a:endParaRPr lang="en-US"/>
          </a:p>
        </p:txBody>
      </p:sp>
      <p:sp>
        <p:nvSpPr>
          <p:cNvPr id="8" name="Text Placeholder 9"/>
          <p:cNvSpPr>
            <a:spLocks noGrp="1"/>
          </p:cNvSpPr>
          <p:nvPr>
            <p:ph type="body" sz="quarter" idx="14"/>
          </p:nvPr>
        </p:nvSpPr>
        <p:spPr>
          <a:xfrm>
            <a:off x="914401"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9" name="Text Placeholder 9"/>
          <p:cNvSpPr>
            <a:spLocks noGrp="1"/>
          </p:cNvSpPr>
          <p:nvPr>
            <p:ph type="body" sz="quarter" idx="15"/>
          </p:nvPr>
        </p:nvSpPr>
        <p:spPr>
          <a:xfrm>
            <a:off x="4431792"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 name="Text Placeholder 9"/>
          <p:cNvSpPr>
            <a:spLocks noGrp="1"/>
          </p:cNvSpPr>
          <p:nvPr>
            <p:ph type="body" sz="quarter" idx="16"/>
          </p:nvPr>
        </p:nvSpPr>
        <p:spPr>
          <a:xfrm>
            <a:off x="7949183"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Text Placeholder 4"/>
          <p:cNvSpPr>
            <a:spLocks noGrp="1"/>
          </p:cNvSpPr>
          <p:nvPr>
            <p:ph type="body" sz="quarter" idx="18" hasCustomPrompt="1"/>
          </p:nvPr>
        </p:nvSpPr>
        <p:spPr>
          <a:xfrm>
            <a:off x="914404" y="933453"/>
            <a:ext cx="10363201" cy="406400"/>
          </a:xfrm>
        </p:spPr>
        <p:txBody>
          <a:bodyPr>
            <a:normAutofit/>
          </a:bodyPr>
          <a:lstStyle>
            <a:lvl1pPr marL="0" indent="0" algn="ctr">
              <a:lnSpc>
                <a:spcPct val="86000"/>
              </a:lnSpc>
              <a:spcBef>
                <a:spcPts val="0"/>
              </a:spcBef>
              <a:buNone/>
              <a:defRPr sz="1799" baseline="0"/>
            </a:lvl1pPr>
          </a:lstStyle>
          <a:p>
            <a:pPr lvl="0"/>
            <a:r>
              <a:rPr lang="en-US" dirty="0"/>
              <a:t>Click here to edit subtitle</a:t>
            </a:r>
          </a:p>
        </p:txBody>
      </p:sp>
    </p:spTree>
    <p:extLst>
      <p:ext uri="{BB962C8B-B14F-4D97-AF65-F5344CB8AC3E}">
        <p14:creationId xmlns:p14="http://schemas.microsoft.com/office/powerpoint/2010/main" val="1705456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9F6427-7211-444C-B0E9-9D7623CC965E}" type="datetimeFigureOut">
              <a:rPr lang="ru-RU" smtClean="0"/>
              <a:pPr/>
              <a:t>04.11.2020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pPr/>
              <a:t>‹#›</a:t>
            </a:fld>
            <a:endParaRPr lang="ru-RU"/>
          </a:p>
        </p:txBody>
      </p:sp>
    </p:spTree>
    <p:extLst>
      <p:ext uri="{BB962C8B-B14F-4D97-AF65-F5344CB8AC3E}">
        <p14:creationId xmlns:p14="http://schemas.microsoft.com/office/powerpoint/2010/main" val="3504072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CF9F6427-7211-444C-B0E9-9D7623CC965E}" type="datetimeFigureOut">
              <a:rPr lang="ru-RU" smtClean="0"/>
              <a:pPr/>
              <a:t>04.11.2020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pPr/>
              <a:t>‹#›</a:t>
            </a:fld>
            <a:endParaRPr lang="ru-RU"/>
          </a:p>
        </p:txBody>
      </p:sp>
    </p:spTree>
    <p:extLst>
      <p:ext uri="{BB962C8B-B14F-4D97-AF65-F5344CB8AC3E}">
        <p14:creationId xmlns:p14="http://schemas.microsoft.com/office/powerpoint/2010/main" val="1836481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CF9F6427-7211-444C-B0E9-9D7623CC965E}" type="datetimeFigureOut">
              <a:rPr lang="ru-RU" smtClean="0"/>
              <a:pPr/>
              <a:t>04.11.2020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C43924-36BD-44A4-B824-EB87702FAEEB}" type="slidenum">
              <a:rPr lang="ru-RU" smtClean="0"/>
              <a:pPr/>
              <a:t>‹#›</a:t>
            </a:fld>
            <a:endParaRPr lang="ru-RU"/>
          </a:p>
        </p:txBody>
      </p:sp>
    </p:spTree>
    <p:extLst>
      <p:ext uri="{BB962C8B-B14F-4D97-AF65-F5344CB8AC3E}">
        <p14:creationId xmlns:p14="http://schemas.microsoft.com/office/powerpoint/2010/main" val="24047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CF9F6427-7211-444C-B0E9-9D7623CC965E}" type="datetimeFigureOut">
              <a:rPr lang="ru-RU" smtClean="0"/>
              <a:pPr/>
              <a:t>04.11.2020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1C43924-36BD-44A4-B824-EB87702FAEEB}" type="slidenum">
              <a:rPr lang="ru-RU" smtClean="0"/>
              <a:pPr/>
              <a:t>‹#›</a:t>
            </a:fld>
            <a:endParaRPr lang="ru-RU"/>
          </a:p>
        </p:txBody>
      </p:sp>
    </p:spTree>
    <p:extLst>
      <p:ext uri="{BB962C8B-B14F-4D97-AF65-F5344CB8AC3E}">
        <p14:creationId xmlns:p14="http://schemas.microsoft.com/office/powerpoint/2010/main" val="361830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CF9F6427-7211-444C-B0E9-9D7623CC965E}" type="datetimeFigureOut">
              <a:rPr lang="ru-RU" smtClean="0"/>
              <a:pPr/>
              <a:t>04.11.2020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1C43924-36BD-44A4-B824-EB87702FAEEB}" type="slidenum">
              <a:rPr lang="ru-RU" smtClean="0"/>
              <a:pPr/>
              <a:t>‹#›</a:t>
            </a:fld>
            <a:endParaRPr lang="ru-RU"/>
          </a:p>
        </p:txBody>
      </p:sp>
    </p:spTree>
    <p:extLst>
      <p:ext uri="{BB962C8B-B14F-4D97-AF65-F5344CB8AC3E}">
        <p14:creationId xmlns:p14="http://schemas.microsoft.com/office/powerpoint/2010/main" val="2098312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F9F6427-7211-444C-B0E9-9D7623CC965E}" type="datetimeFigureOut">
              <a:rPr lang="ru-RU" smtClean="0"/>
              <a:pPr/>
              <a:t>04.11.2020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1C43924-36BD-44A4-B824-EB87702FAEEB}" type="slidenum">
              <a:rPr lang="ru-RU" smtClean="0"/>
              <a:pPr/>
              <a:t>‹#›</a:t>
            </a:fld>
            <a:endParaRPr lang="ru-RU"/>
          </a:p>
        </p:txBody>
      </p:sp>
    </p:spTree>
    <p:extLst>
      <p:ext uri="{BB962C8B-B14F-4D97-AF65-F5344CB8AC3E}">
        <p14:creationId xmlns:p14="http://schemas.microsoft.com/office/powerpoint/2010/main" val="1783908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CF9F6427-7211-444C-B0E9-9D7623CC965E}" type="datetimeFigureOut">
              <a:rPr lang="ru-RU" smtClean="0"/>
              <a:pPr/>
              <a:t>04.11.2020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C43924-36BD-44A4-B824-EB87702FAEEB}" type="slidenum">
              <a:rPr lang="ru-RU" smtClean="0"/>
              <a:pPr/>
              <a:t>‹#›</a:t>
            </a:fld>
            <a:endParaRPr lang="ru-RU"/>
          </a:p>
        </p:txBody>
      </p:sp>
    </p:spTree>
    <p:extLst>
      <p:ext uri="{BB962C8B-B14F-4D97-AF65-F5344CB8AC3E}">
        <p14:creationId xmlns:p14="http://schemas.microsoft.com/office/powerpoint/2010/main" val="845766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CF9F6427-7211-444C-B0E9-9D7623CC965E}" type="datetimeFigureOut">
              <a:rPr lang="ru-RU" smtClean="0"/>
              <a:pPr/>
              <a:t>04.11.2020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C43924-36BD-44A4-B824-EB87702FAEEB}" type="slidenum">
              <a:rPr lang="ru-RU" smtClean="0"/>
              <a:pPr/>
              <a:t>‹#›</a:t>
            </a:fld>
            <a:endParaRPr lang="ru-RU"/>
          </a:p>
        </p:txBody>
      </p:sp>
    </p:spTree>
    <p:extLst>
      <p:ext uri="{BB962C8B-B14F-4D97-AF65-F5344CB8AC3E}">
        <p14:creationId xmlns:p14="http://schemas.microsoft.com/office/powerpoint/2010/main" val="2264941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9F6427-7211-444C-B0E9-9D7623CC965E}" type="datetimeFigureOut">
              <a:rPr lang="ru-RU" smtClean="0"/>
              <a:pPr/>
              <a:t>04.11.2020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C43924-36BD-44A4-B824-EB87702FAEEB}" type="slidenum">
              <a:rPr lang="ru-RU" smtClean="0"/>
              <a:pPr/>
              <a:t>‹#›</a:t>
            </a:fld>
            <a:endParaRPr lang="ru-RU"/>
          </a:p>
        </p:txBody>
      </p:sp>
    </p:spTree>
    <p:extLst>
      <p:ext uri="{BB962C8B-B14F-4D97-AF65-F5344CB8AC3E}">
        <p14:creationId xmlns:p14="http://schemas.microsoft.com/office/powerpoint/2010/main" val="11400479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jpe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2.jpeg"/><Relationship Id="rId4" Type="http://schemas.openxmlformats.org/officeDocument/2006/relationships/image" Target="../media/image4.jpe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0" y="0"/>
            <a:ext cx="12173957" cy="1663700"/>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15" name="object 4">
            <a:extLst>
              <a:ext uri="{FF2B5EF4-FFF2-40B4-BE49-F238E27FC236}">
                <a16:creationId xmlns:a16="http://schemas.microsoft.com/office/drawing/2014/main" id="{96789AA7-9596-4F83-89FD-AEC28EE179F1}"/>
              </a:ext>
            </a:extLst>
          </p:cNvPr>
          <p:cNvSpPr txBox="1"/>
          <p:nvPr/>
        </p:nvSpPr>
        <p:spPr>
          <a:xfrm>
            <a:off x="854664" y="1929571"/>
            <a:ext cx="11017295" cy="2548452"/>
          </a:xfrm>
          <a:prstGeom prst="rect">
            <a:avLst/>
          </a:prstGeom>
        </p:spPr>
        <p:txBody>
          <a:bodyPr vert="horz" wrap="square" lIns="0" tIns="29525" rIns="0" bIns="0" rtlCol="0">
            <a:spAutoFit/>
          </a:bodyPr>
          <a:lstStyle/>
          <a:p>
            <a:pPr marL="38918">
              <a:spcBef>
                <a:spcPts val="233"/>
              </a:spcBef>
            </a:pPr>
            <a:r>
              <a:rPr lang="en-US" sz="5400" b="1" dirty="0" smtClean="0">
                <a:solidFill>
                  <a:srgbClr val="2365C7"/>
                </a:solidFill>
                <a:latin typeface="Arial" panose="020B0604020202020204" pitchFamily="34" charset="0"/>
                <a:cs typeface="Arial" panose="020B0604020202020204" pitchFamily="34" charset="0"/>
              </a:rPr>
              <a:t>THÈME: </a:t>
            </a:r>
            <a:r>
              <a:rPr lang="fr-FR" sz="5400" b="1" dirty="0" smtClean="0">
                <a:solidFill>
                  <a:srgbClr val="002060"/>
                </a:solidFill>
                <a:latin typeface="Arial" panose="020B0604020202020204" pitchFamily="34" charset="0"/>
                <a:cs typeface="Arial" panose="020B0604020202020204" pitchFamily="34" charset="0"/>
              </a:rPr>
              <a:t>Les célèbres hommes et femmes de l’Ouzbékistan</a:t>
            </a:r>
            <a:endParaRPr lang="en-US" sz="5400" b="1" dirty="0">
              <a:solidFill>
                <a:srgbClr val="002060"/>
              </a:solidFill>
              <a:latin typeface="Arial" panose="020B0604020202020204" pitchFamily="34" charset="0"/>
              <a:cs typeface="Arial" panose="020B0604020202020204" pitchFamily="34" charset="0"/>
            </a:endParaRPr>
          </a:p>
          <a:p>
            <a:pPr marL="38918">
              <a:spcBef>
                <a:spcPts val="233"/>
              </a:spcBef>
            </a:pPr>
            <a:r>
              <a:rPr lang="en-US" sz="5400" b="1" dirty="0" err="1" smtClean="0">
                <a:solidFill>
                  <a:srgbClr val="002060"/>
                </a:solidFill>
                <a:latin typeface="Arial" panose="020B0604020202020204" pitchFamily="34" charset="0"/>
                <a:cs typeface="Arial" panose="020B0604020202020204" pitchFamily="34" charset="0"/>
              </a:rPr>
              <a:t>Civilisation</a:t>
            </a:r>
            <a:endParaRPr lang="fr-FR" sz="5400" b="1" dirty="0" smtClean="0">
              <a:solidFill>
                <a:srgbClr val="002060"/>
              </a:solidFill>
              <a:latin typeface="Arial" panose="020B0604020202020204" pitchFamily="34" charset="0"/>
              <a:cs typeface="Arial" panose="020B0604020202020204" pitchFamily="34" charset="0"/>
            </a:endParaRPr>
          </a:p>
        </p:txBody>
      </p:sp>
      <p:sp>
        <p:nvSpPr>
          <p:cNvPr id="16" name="object 5">
            <a:extLst>
              <a:ext uri="{FF2B5EF4-FFF2-40B4-BE49-F238E27FC236}">
                <a16:creationId xmlns:a16="http://schemas.microsoft.com/office/drawing/2014/main" id="{A8BAE388-D6D2-40E9-8208-E39C1E0E7029}"/>
              </a:ext>
            </a:extLst>
          </p:cNvPr>
          <p:cNvSpPr/>
          <p:nvPr/>
        </p:nvSpPr>
        <p:spPr>
          <a:xfrm>
            <a:off x="132488" y="1789133"/>
            <a:ext cx="569777" cy="1807507"/>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lang="ru-RU" sz="2396" dirty="0" smtClean="0"/>
          </a:p>
          <a:p>
            <a:endParaRPr lang="ru-RU" sz="2396" dirty="0"/>
          </a:p>
          <a:p>
            <a:endParaRPr lang="ru-RU" sz="2396" dirty="0" smtClean="0"/>
          </a:p>
          <a:p>
            <a:endParaRPr sz="2396" dirty="0"/>
          </a:p>
        </p:txBody>
      </p:sp>
      <p:sp>
        <p:nvSpPr>
          <p:cNvPr id="20" name="object 9">
            <a:extLst>
              <a:ext uri="{FF2B5EF4-FFF2-40B4-BE49-F238E27FC236}">
                <a16:creationId xmlns:a16="http://schemas.microsoft.com/office/drawing/2014/main" id="{F294EAD7-CAB8-401C-B12D-6064AA1177E0}"/>
              </a:ext>
            </a:extLst>
          </p:cNvPr>
          <p:cNvSpPr/>
          <p:nvPr/>
        </p:nvSpPr>
        <p:spPr>
          <a:xfrm>
            <a:off x="9949173" y="133765"/>
            <a:ext cx="1705799" cy="1276313"/>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2396" dirty="0"/>
          </a:p>
        </p:txBody>
      </p:sp>
      <p:sp>
        <p:nvSpPr>
          <p:cNvPr id="21" name="object 10">
            <a:extLst>
              <a:ext uri="{FF2B5EF4-FFF2-40B4-BE49-F238E27FC236}">
                <a16:creationId xmlns:a16="http://schemas.microsoft.com/office/drawing/2014/main" id="{27824596-7DE1-4136-95E4-49A51856B6D3}"/>
              </a:ext>
            </a:extLst>
          </p:cNvPr>
          <p:cNvSpPr/>
          <p:nvPr/>
        </p:nvSpPr>
        <p:spPr>
          <a:xfrm>
            <a:off x="9949173" y="163244"/>
            <a:ext cx="1705796" cy="1276313"/>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2396"/>
          </a:p>
        </p:txBody>
      </p:sp>
      <p:sp>
        <p:nvSpPr>
          <p:cNvPr id="22" name="object 12">
            <a:extLst>
              <a:ext uri="{FF2B5EF4-FFF2-40B4-BE49-F238E27FC236}">
                <a16:creationId xmlns:a16="http://schemas.microsoft.com/office/drawing/2014/main" id="{CAFE6579-511C-4CCB-9A5C-300ACC2F553A}"/>
              </a:ext>
            </a:extLst>
          </p:cNvPr>
          <p:cNvSpPr txBox="1"/>
          <p:nvPr/>
        </p:nvSpPr>
        <p:spPr>
          <a:xfrm>
            <a:off x="9981435" y="459773"/>
            <a:ext cx="1641271" cy="526322"/>
          </a:xfrm>
          <a:prstGeom prst="rect">
            <a:avLst/>
          </a:prstGeom>
        </p:spPr>
        <p:txBody>
          <a:bodyPr vert="horz" wrap="square" lIns="0" tIns="33552" rIns="0" bIns="0" rtlCol="0">
            <a:spAutoFit/>
          </a:bodyPr>
          <a:lstStyle/>
          <a:p>
            <a:pPr algn="ctr">
              <a:spcBef>
                <a:spcPts val="265"/>
              </a:spcBef>
            </a:pPr>
            <a:r>
              <a:rPr lang="en-US" sz="3200" b="1" spc="21" dirty="0" smtClean="0">
                <a:solidFill>
                  <a:srgbClr val="FEFEFE"/>
                </a:solidFill>
                <a:latin typeface="Arial" panose="020B0604020202020204" pitchFamily="34" charset="0"/>
                <a:cs typeface="Arial" panose="020B0604020202020204" pitchFamily="34" charset="0"/>
              </a:rPr>
              <a:t>8-classe</a:t>
            </a:r>
          </a:p>
        </p:txBody>
      </p:sp>
      <p:sp>
        <p:nvSpPr>
          <p:cNvPr id="31" name="object 2">
            <a:extLst>
              <a:ext uri="{FF2B5EF4-FFF2-40B4-BE49-F238E27FC236}">
                <a16:creationId xmlns:a16="http://schemas.microsoft.com/office/drawing/2014/main" id="{E8C26469-BDF9-400E-A3A8-3B2271BBD373}"/>
              </a:ext>
            </a:extLst>
          </p:cNvPr>
          <p:cNvSpPr txBox="1">
            <a:spLocks/>
          </p:cNvSpPr>
          <p:nvPr/>
        </p:nvSpPr>
        <p:spPr>
          <a:xfrm>
            <a:off x="2057402" y="294651"/>
            <a:ext cx="6170227" cy="954543"/>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algn="ctr" defTabSz="1935419">
              <a:spcBef>
                <a:spcPts val="241"/>
              </a:spcBef>
              <a:defRPr/>
            </a:pPr>
            <a:r>
              <a:rPr lang="en-US" sz="6000" kern="0" spc="-519" dirty="0" smtClean="0">
                <a:solidFill>
                  <a:sysClr val="window" lastClr="FFFFFF"/>
                </a:solidFill>
              </a:rPr>
              <a:t>        FRANÇAIS</a:t>
            </a:r>
            <a:endParaRPr lang="en-US" sz="6600" kern="0" spc="11" dirty="0">
              <a:solidFill>
                <a:sysClr val="window" lastClr="FFFFFF"/>
              </a:solidFill>
            </a:endParaRPr>
          </a:p>
        </p:txBody>
      </p:sp>
      <p:sp>
        <p:nvSpPr>
          <p:cNvPr id="9" name="object 5">
            <a:extLst>
              <a:ext uri="{FF2B5EF4-FFF2-40B4-BE49-F238E27FC236}">
                <a16:creationId xmlns:a16="http://schemas.microsoft.com/office/drawing/2014/main" id="{A8BAE388-D6D2-40E9-8208-E39C1E0E7029}"/>
              </a:ext>
            </a:extLst>
          </p:cNvPr>
          <p:cNvSpPr/>
          <p:nvPr/>
        </p:nvSpPr>
        <p:spPr>
          <a:xfrm>
            <a:off x="91440" y="4084461"/>
            <a:ext cx="569777" cy="1630539"/>
          </a:xfrm>
          <a:custGeom>
            <a:avLst/>
            <a:gdLst/>
            <a:ahLst/>
            <a:cxnLst/>
            <a:rect l="l" t="t" r="r" b="b"/>
            <a:pathLst>
              <a:path w="344170" h="680719">
                <a:moveTo>
                  <a:pt x="343828" y="0"/>
                </a:moveTo>
                <a:lnTo>
                  <a:pt x="0" y="0"/>
                </a:lnTo>
                <a:lnTo>
                  <a:pt x="0" y="680466"/>
                </a:lnTo>
                <a:lnTo>
                  <a:pt x="343828" y="680466"/>
                </a:lnTo>
                <a:lnTo>
                  <a:pt x="343828" y="0"/>
                </a:lnTo>
                <a:close/>
              </a:path>
            </a:pathLst>
          </a:custGeom>
          <a:solidFill>
            <a:schemeClr val="bg1">
              <a:lumMod val="65000"/>
            </a:schemeClr>
          </a:solidFill>
        </p:spPr>
        <p:txBody>
          <a:bodyPr wrap="square" lIns="0" tIns="0" rIns="0" bIns="0" rtlCol="0"/>
          <a:lstStyle/>
          <a:p>
            <a:endParaRPr lang="ru-RU" sz="2396" dirty="0" smtClean="0"/>
          </a:p>
          <a:p>
            <a:endParaRPr lang="ru-RU" sz="2396" dirty="0"/>
          </a:p>
          <a:p>
            <a:endParaRPr lang="ru-RU" sz="2396" dirty="0" smtClean="0"/>
          </a:p>
          <a:p>
            <a:endParaRPr sz="2396" dirty="0"/>
          </a:p>
        </p:txBody>
      </p:sp>
      <p:pic>
        <p:nvPicPr>
          <p:cNvPr id="14338" name="Picture 2" descr="Musée de Amir Temour a Tachkent - Silk Road Destinations"/>
          <p:cNvPicPr>
            <a:picLocks noChangeAspect="1" noChangeArrowheads="1"/>
          </p:cNvPicPr>
          <p:nvPr/>
        </p:nvPicPr>
        <p:blipFill>
          <a:blip r:embed="rId2"/>
          <a:srcRect/>
          <a:stretch>
            <a:fillRect/>
          </a:stretch>
        </p:blipFill>
        <p:spPr bwMode="auto">
          <a:xfrm>
            <a:off x="5687090" y="3733800"/>
            <a:ext cx="5935616" cy="2926398"/>
          </a:xfrm>
          <a:prstGeom prst="rect">
            <a:avLst/>
          </a:prstGeom>
          <a:noFill/>
        </p:spPr>
      </p:pic>
    </p:spTree>
    <p:extLst>
      <p:ext uri="{BB962C8B-B14F-4D97-AF65-F5344CB8AC3E}">
        <p14:creationId xmlns:p14="http://schemas.microsoft.com/office/powerpoint/2010/main" val="17377628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439887" y="227513"/>
            <a:ext cx="5627913" cy="646331"/>
          </a:xfrm>
          <a:prstGeom prst="rect">
            <a:avLst/>
          </a:prstGeom>
          <a:solidFill>
            <a:schemeClr val="bg1"/>
          </a:solidFill>
        </p:spPr>
        <p:txBody>
          <a:bodyPr wrap="square" rtlCol="0">
            <a:spAutoFit/>
          </a:bodyPr>
          <a:lstStyle/>
          <a:p>
            <a:pPr algn="ctr"/>
            <a:r>
              <a:rPr lang="fr-FR" sz="3600" b="1" dirty="0" smtClean="0">
                <a:solidFill>
                  <a:srgbClr val="0070C0"/>
                </a:solidFill>
                <a:latin typeface="Arial" panose="020B0604020202020204" pitchFamily="34" charset="0"/>
                <a:cs typeface="Arial" panose="020B0604020202020204" pitchFamily="34" charset="0"/>
              </a:rPr>
              <a:t>Ecoutez la chanson</a:t>
            </a:r>
            <a:endParaRPr lang="ru-RU" sz="3600"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689762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4">
            <a:extLst>
              <a:ext uri="{FF2B5EF4-FFF2-40B4-BE49-F238E27FC236}">
                <a16:creationId xmlns:a16="http://schemas.microsoft.com/office/drawing/2014/main" id="{96789AA7-9596-4F83-89FD-AEC28EE179F1}"/>
              </a:ext>
            </a:extLst>
          </p:cNvPr>
          <p:cNvSpPr txBox="1"/>
          <p:nvPr/>
        </p:nvSpPr>
        <p:spPr>
          <a:xfrm>
            <a:off x="352800" y="1831650"/>
            <a:ext cx="11274907" cy="2107305"/>
          </a:xfrm>
          <a:prstGeom prst="rect">
            <a:avLst/>
          </a:prstGeom>
        </p:spPr>
        <p:txBody>
          <a:bodyPr vert="horz" wrap="square" lIns="0" tIns="29525" rIns="0" bIns="0"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gn="just">
              <a:buFont typeface="+mj-lt"/>
              <a:buAutoNum type="arabicPeriod"/>
            </a:pPr>
            <a:r>
              <a:rPr lang="fr-FR" sz="4500" b="1" dirty="0">
                <a:solidFill>
                  <a:srgbClr val="002060"/>
                </a:solidFill>
                <a:latin typeface="Arial" panose="020B0604020202020204" pitchFamily="34" charset="0"/>
                <a:cs typeface="Arial" panose="020B0604020202020204" pitchFamily="34" charset="0"/>
              </a:rPr>
              <a:t> </a:t>
            </a:r>
            <a:r>
              <a:rPr lang="en-US" sz="4500" b="1" dirty="0" err="1" smtClean="0">
                <a:solidFill>
                  <a:srgbClr val="002060"/>
                </a:solidFill>
                <a:latin typeface="Arial" panose="020B0604020202020204" pitchFamily="34" charset="0"/>
                <a:cs typeface="Arial" panose="020B0604020202020204" pitchFamily="34" charset="0"/>
              </a:rPr>
              <a:t>Trouvez</a:t>
            </a:r>
            <a:r>
              <a:rPr lang="en-US" sz="4500" b="1" dirty="0" smtClean="0">
                <a:solidFill>
                  <a:srgbClr val="002060"/>
                </a:solidFill>
                <a:latin typeface="Arial" panose="020B0604020202020204" pitchFamily="34" charset="0"/>
                <a:cs typeface="Arial" panose="020B0604020202020204" pitchFamily="34" charset="0"/>
              </a:rPr>
              <a:t> les </a:t>
            </a:r>
            <a:r>
              <a:rPr lang="en-US" sz="4500" b="1" dirty="0" err="1" smtClean="0">
                <a:solidFill>
                  <a:srgbClr val="002060"/>
                </a:solidFill>
                <a:latin typeface="Arial" panose="020B0604020202020204" pitchFamily="34" charset="0"/>
                <a:cs typeface="Arial" panose="020B0604020202020204" pitchFamily="34" charset="0"/>
              </a:rPr>
              <a:t>pronoms</a:t>
            </a:r>
            <a:r>
              <a:rPr lang="en-US" sz="4500" b="1" dirty="0" smtClean="0">
                <a:solidFill>
                  <a:srgbClr val="002060"/>
                </a:solidFill>
                <a:latin typeface="Arial" panose="020B0604020202020204" pitchFamily="34" charset="0"/>
                <a:cs typeface="Arial" panose="020B0604020202020204" pitchFamily="34" charset="0"/>
              </a:rPr>
              <a:t> u</a:t>
            </a:r>
            <a:r>
              <a:rPr lang="fr-FR" sz="4500" b="1" dirty="0" smtClean="0">
                <a:solidFill>
                  <a:srgbClr val="002060"/>
                </a:solidFill>
                <a:latin typeface="Arial" panose="020B0604020202020204" pitchFamily="34" charset="0"/>
                <a:cs typeface="Arial" panose="020B0604020202020204" pitchFamily="34" charset="0"/>
              </a:rPr>
              <a:t>tilisés dans la chanson « Toi+Moi ».</a:t>
            </a:r>
            <a:endParaRPr lang="ru-RU" sz="4500" b="1" dirty="0">
              <a:solidFill>
                <a:srgbClr val="002060"/>
              </a:solidFill>
              <a:latin typeface="Arial" panose="020B0604020202020204" pitchFamily="34" charset="0"/>
              <a:cs typeface="Arial" panose="020B0604020202020204" pitchFamily="34" charset="0"/>
            </a:endParaRPr>
          </a:p>
          <a:p>
            <a:pPr marL="342900" indent="-342900" algn="just">
              <a:buFont typeface="+mj-lt"/>
              <a:buAutoNum type="arabicPeriod"/>
            </a:pPr>
            <a:endParaRPr lang="ru-RU" sz="4500" b="1" dirty="0">
              <a:solidFill>
                <a:srgbClr val="002060"/>
              </a:solidFill>
              <a:latin typeface="Arial" panose="020B0604020202020204" pitchFamily="34" charset="0"/>
              <a:cs typeface="Arial" panose="020B0604020202020204" pitchFamily="34" charset="0"/>
            </a:endParaRPr>
          </a:p>
        </p:txBody>
      </p:sp>
      <p:pic>
        <p:nvPicPr>
          <p:cNvPr id="1638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1401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50331" y="2564705"/>
            <a:ext cx="3277376" cy="4007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788229" y="310243"/>
            <a:ext cx="3249385" cy="1015663"/>
          </a:xfrm>
          <a:prstGeom prst="rect">
            <a:avLst/>
          </a:prstGeom>
          <a:noFill/>
        </p:spPr>
        <p:txBody>
          <a:bodyPr wrap="square" rtlCol="0">
            <a:spAutoFit/>
          </a:bodyPr>
          <a:lstStyle/>
          <a:p>
            <a:r>
              <a:rPr lang="fr-FR" sz="6000" b="1" dirty="0" smtClean="0">
                <a:solidFill>
                  <a:schemeClr val="bg1"/>
                </a:solidFill>
                <a:latin typeface="Arial" panose="020B0604020202020204" pitchFamily="34" charset="0"/>
                <a:cs typeface="Arial" panose="020B0604020202020204" pitchFamily="34" charset="0"/>
              </a:rPr>
              <a:t>DEVOIR</a:t>
            </a:r>
            <a:endParaRPr lang="ru-RU" sz="6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3804630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Заголовок 13"/>
          <p:cNvSpPr>
            <a:spLocks noGrp="1"/>
          </p:cNvSpPr>
          <p:nvPr>
            <p:ph type="title"/>
          </p:nvPr>
        </p:nvSpPr>
        <p:spPr/>
        <p:txBody>
          <a:bodyPr/>
          <a:lstStyle/>
          <a:p>
            <a:endParaRPr lang="ru-RU" dirty="0"/>
          </a:p>
        </p:txBody>
      </p:sp>
      <p:sp>
        <p:nvSpPr>
          <p:cNvPr id="15" name="Текст 14"/>
          <p:cNvSpPr>
            <a:spLocks noGrp="1"/>
          </p:cNvSpPr>
          <p:nvPr>
            <p:ph type="body" idx="1"/>
          </p:nvPr>
        </p:nvSpPr>
        <p:spPr/>
        <p:txBody>
          <a:bodyPr/>
          <a:lstStyle/>
          <a:p>
            <a:endParaRPr lang="ru-RU"/>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525800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764" y="248989"/>
            <a:ext cx="4999831" cy="707886"/>
          </a:xfrm>
          <a:prstGeom prst="rect">
            <a:avLst/>
          </a:prstGeom>
          <a:solidFill>
            <a:schemeClr val="bg1"/>
          </a:solidFill>
        </p:spPr>
        <p:txBody>
          <a:bodyPr wrap="square" rtlCol="0">
            <a:spAutoFit/>
          </a:bodyPr>
          <a:lstStyle/>
          <a:p>
            <a:pPr algn="ctr"/>
            <a:r>
              <a:rPr lang="fr-FR" sz="4000" b="1" dirty="0" smtClean="0">
                <a:solidFill>
                  <a:srgbClr val="002060"/>
                </a:solidFill>
                <a:latin typeface="Arial" panose="020B0604020202020204" pitchFamily="34" charset="0"/>
                <a:cs typeface="Arial" panose="020B0604020202020204" pitchFamily="34" charset="0"/>
              </a:rPr>
              <a:t>        Aujourd’hui... </a:t>
            </a:r>
            <a:endParaRPr lang="ru-RU" sz="4000" b="1" dirty="0">
              <a:solidFill>
                <a:srgbClr val="002060"/>
              </a:solidFill>
              <a:latin typeface="Arial" panose="020B0604020202020204" pitchFamily="34" charset="0"/>
              <a:cs typeface="Arial" panose="020B0604020202020204" pitchFamily="34" charset="0"/>
            </a:endParaRPr>
          </a:p>
        </p:txBody>
      </p:sp>
      <p:sp>
        <p:nvSpPr>
          <p:cNvPr id="5" name="Прямоугольник 4"/>
          <p:cNvSpPr/>
          <p:nvPr/>
        </p:nvSpPr>
        <p:spPr>
          <a:xfrm>
            <a:off x="5075859" y="248989"/>
            <a:ext cx="3813208" cy="707886"/>
          </a:xfrm>
          <a:prstGeom prst="rect">
            <a:avLst/>
          </a:prstGeom>
          <a:solidFill>
            <a:schemeClr val="bg1"/>
          </a:solidFill>
        </p:spPr>
        <p:txBody>
          <a:bodyPr wrap="square">
            <a:spAutoFit/>
          </a:bodyPr>
          <a:lstStyle/>
          <a:p>
            <a:r>
              <a:rPr lang="fr-FR" sz="4000" b="1" dirty="0" smtClean="0">
                <a:solidFill>
                  <a:srgbClr val="002060"/>
                </a:solidFill>
                <a:latin typeface="Arial" panose="020B0604020202020204" pitchFamily="34" charset="0"/>
                <a:cs typeface="Arial" panose="020B0604020202020204" pitchFamily="34" charset="0"/>
              </a:rPr>
              <a:t>   avec vous...</a:t>
            </a:r>
          </a:p>
        </p:txBody>
      </p:sp>
      <p:sp>
        <p:nvSpPr>
          <p:cNvPr id="9" name="Google Shape;956;p38"/>
          <p:cNvSpPr/>
          <p:nvPr/>
        </p:nvSpPr>
        <p:spPr>
          <a:xfrm rot="17495056">
            <a:off x="209285" y="135811"/>
            <a:ext cx="523028" cy="844945"/>
          </a:xfrm>
          <a:custGeom>
            <a:avLst/>
            <a:gdLst/>
            <a:ahLst/>
            <a:cxnLst/>
            <a:rect l="l" t="t" r="r" b="b"/>
            <a:pathLst>
              <a:path w="17958" h="17909" extrusionOk="0">
                <a:moveTo>
                  <a:pt x="11972" y="390"/>
                </a:moveTo>
                <a:lnTo>
                  <a:pt x="12069" y="414"/>
                </a:lnTo>
                <a:lnTo>
                  <a:pt x="12166" y="463"/>
                </a:lnTo>
                <a:lnTo>
                  <a:pt x="12288" y="511"/>
                </a:lnTo>
                <a:lnTo>
                  <a:pt x="12483" y="682"/>
                </a:lnTo>
                <a:lnTo>
                  <a:pt x="12653" y="852"/>
                </a:lnTo>
                <a:lnTo>
                  <a:pt x="12823" y="1047"/>
                </a:lnTo>
                <a:lnTo>
                  <a:pt x="13091" y="1387"/>
                </a:lnTo>
                <a:lnTo>
                  <a:pt x="13456" y="1801"/>
                </a:lnTo>
                <a:lnTo>
                  <a:pt x="13821" y="2166"/>
                </a:lnTo>
                <a:lnTo>
                  <a:pt x="14235" y="2507"/>
                </a:lnTo>
                <a:lnTo>
                  <a:pt x="14648" y="2847"/>
                </a:lnTo>
                <a:lnTo>
                  <a:pt x="14843" y="3042"/>
                </a:lnTo>
                <a:lnTo>
                  <a:pt x="15038" y="3237"/>
                </a:lnTo>
                <a:lnTo>
                  <a:pt x="15403" y="3626"/>
                </a:lnTo>
                <a:lnTo>
                  <a:pt x="15743" y="4040"/>
                </a:lnTo>
                <a:lnTo>
                  <a:pt x="16108" y="4453"/>
                </a:lnTo>
                <a:lnTo>
                  <a:pt x="16449" y="4818"/>
                </a:lnTo>
                <a:lnTo>
                  <a:pt x="16619" y="4988"/>
                </a:lnTo>
                <a:lnTo>
                  <a:pt x="16814" y="5159"/>
                </a:lnTo>
                <a:lnTo>
                  <a:pt x="17130" y="5426"/>
                </a:lnTo>
                <a:lnTo>
                  <a:pt x="17276" y="5572"/>
                </a:lnTo>
                <a:lnTo>
                  <a:pt x="17398" y="5743"/>
                </a:lnTo>
                <a:lnTo>
                  <a:pt x="17422" y="5791"/>
                </a:lnTo>
                <a:lnTo>
                  <a:pt x="17422" y="5791"/>
                </a:lnTo>
                <a:lnTo>
                  <a:pt x="16887" y="5499"/>
                </a:lnTo>
                <a:lnTo>
                  <a:pt x="16449" y="5280"/>
                </a:lnTo>
                <a:lnTo>
                  <a:pt x="16230" y="5159"/>
                </a:lnTo>
                <a:lnTo>
                  <a:pt x="15987" y="5061"/>
                </a:lnTo>
                <a:lnTo>
                  <a:pt x="15962" y="5086"/>
                </a:lnTo>
                <a:lnTo>
                  <a:pt x="15962" y="5110"/>
                </a:lnTo>
                <a:lnTo>
                  <a:pt x="15987" y="5232"/>
                </a:lnTo>
                <a:lnTo>
                  <a:pt x="16035" y="5329"/>
                </a:lnTo>
                <a:lnTo>
                  <a:pt x="16181" y="5499"/>
                </a:lnTo>
                <a:lnTo>
                  <a:pt x="16352" y="5645"/>
                </a:lnTo>
                <a:lnTo>
                  <a:pt x="16571" y="5791"/>
                </a:lnTo>
                <a:lnTo>
                  <a:pt x="17033" y="6010"/>
                </a:lnTo>
                <a:lnTo>
                  <a:pt x="17252" y="6132"/>
                </a:lnTo>
                <a:lnTo>
                  <a:pt x="17446" y="6229"/>
                </a:lnTo>
                <a:lnTo>
                  <a:pt x="17349" y="6351"/>
                </a:lnTo>
                <a:lnTo>
                  <a:pt x="17227" y="6448"/>
                </a:lnTo>
                <a:lnTo>
                  <a:pt x="17154" y="6375"/>
                </a:lnTo>
                <a:lnTo>
                  <a:pt x="17082" y="6302"/>
                </a:lnTo>
                <a:lnTo>
                  <a:pt x="16887" y="6205"/>
                </a:lnTo>
                <a:lnTo>
                  <a:pt x="16498" y="6010"/>
                </a:lnTo>
                <a:lnTo>
                  <a:pt x="16400" y="5937"/>
                </a:lnTo>
                <a:lnTo>
                  <a:pt x="16303" y="5840"/>
                </a:lnTo>
                <a:lnTo>
                  <a:pt x="16108" y="5645"/>
                </a:lnTo>
                <a:lnTo>
                  <a:pt x="16011" y="5548"/>
                </a:lnTo>
                <a:lnTo>
                  <a:pt x="15914" y="5451"/>
                </a:lnTo>
                <a:lnTo>
                  <a:pt x="15816" y="5402"/>
                </a:lnTo>
                <a:lnTo>
                  <a:pt x="15695" y="5353"/>
                </a:lnTo>
                <a:lnTo>
                  <a:pt x="15670" y="5353"/>
                </a:lnTo>
                <a:lnTo>
                  <a:pt x="15646" y="5378"/>
                </a:lnTo>
                <a:lnTo>
                  <a:pt x="15622" y="5426"/>
                </a:lnTo>
                <a:lnTo>
                  <a:pt x="15622" y="5548"/>
                </a:lnTo>
                <a:lnTo>
                  <a:pt x="15670" y="5645"/>
                </a:lnTo>
                <a:lnTo>
                  <a:pt x="15792" y="5864"/>
                </a:lnTo>
                <a:lnTo>
                  <a:pt x="15962" y="6083"/>
                </a:lnTo>
                <a:lnTo>
                  <a:pt x="16133" y="6229"/>
                </a:lnTo>
                <a:lnTo>
                  <a:pt x="16303" y="6351"/>
                </a:lnTo>
                <a:lnTo>
                  <a:pt x="16473" y="6448"/>
                </a:lnTo>
                <a:lnTo>
                  <a:pt x="16668" y="6521"/>
                </a:lnTo>
                <a:lnTo>
                  <a:pt x="16838" y="6643"/>
                </a:lnTo>
                <a:lnTo>
                  <a:pt x="16619" y="6692"/>
                </a:lnTo>
                <a:lnTo>
                  <a:pt x="16400" y="6716"/>
                </a:lnTo>
                <a:lnTo>
                  <a:pt x="16376" y="6692"/>
                </a:lnTo>
                <a:lnTo>
                  <a:pt x="16327" y="6643"/>
                </a:lnTo>
                <a:lnTo>
                  <a:pt x="16181" y="6570"/>
                </a:lnTo>
                <a:lnTo>
                  <a:pt x="16108" y="6546"/>
                </a:lnTo>
                <a:lnTo>
                  <a:pt x="16035" y="6497"/>
                </a:lnTo>
                <a:lnTo>
                  <a:pt x="15889" y="6375"/>
                </a:lnTo>
                <a:lnTo>
                  <a:pt x="15768" y="6229"/>
                </a:lnTo>
                <a:lnTo>
                  <a:pt x="15670" y="6108"/>
                </a:lnTo>
                <a:lnTo>
                  <a:pt x="15549" y="6010"/>
                </a:lnTo>
                <a:lnTo>
                  <a:pt x="15403" y="5962"/>
                </a:lnTo>
                <a:lnTo>
                  <a:pt x="15330" y="5937"/>
                </a:lnTo>
                <a:lnTo>
                  <a:pt x="15257" y="5962"/>
                </a:lnTo>
                <a:lnTo>
                  <a:pt x="15232" y="5962"/>
                </a:lnTo>
                <a:lnTo>
                  <a:pt x="15232" y="6010"/>
                </a:lnTo>
                <a:lnTo>
                  <a:pt x="15281" y="6181"/>
                </a:lnTo>
                <a:lnTo>
                  <a:pt x="15354" y="6327"/>
                </a:lnTo>
                <a:lnTo>
                  <a:pt x="15573" y="6619"/>
                </a:lnTo>
                <a:lnTo>
                  <a:pt x="15622" y="6692"/>
                </a:lnTo>
                <a:lnTo>
                  <a:pt x="15354" y="6643"/>
                </a:lnTo>
                <a:lnTo>
                  <a:pt x="15086" y="6570"/>
                </a:lnTo>
                <a:lnTo>
                  <a:pt x="15086" y="6546"/>
                </a:lnTo>
                <a:lnTo>
                  <a:pt x="14843" y="6205"/>
                </a:lnTo>
                <a:lnTo>
                  <a:pt x="14575" y="5889"/>
                </a:lnTo>
                <a:lnTo>
                  <a:pt x="14283" y="5572"/>
                </a:lnTo>
                <a:lnTo>
                  <a:pt x="13991" y="5256"/>
                </a:lnTo>
                <a:lnTo>
                  <a:pt x="13359" y="4672"/>
                </a:lnTo>
                <a:lnTo>
                  <a:pt x="12726" y="4137"/>
                </a:lnTo>
                <a:lnTo>
                  <a:pt x="11996" y="3456"/>
                </a:lnTo>
                <a:lnTo>
                  <a:pt x="11607" y="3139"/>
                </a:lnTo>
                <a:lnTo>
                  <a:pt x="11217" y="2823"/>
                </a:lnTo>
                <a:lnTo>
                  <a:pt x="11169" y="2823"/>
                </a:lnTo>
                <a:lnTo>
                  <a:pt x="11144" y="2750"/>
                </a:lnTo>
                <a:lnTo>
                  <a:pt x="11071" y="2628"/>
                </a:lnTo>
                <a:lnTo>
                  <a:pt x="11023" y="2482"/>
                </a:lnTo>
                <a:lnTo>
                  <a:pt x="10974" y="2336"/>
                </a:lnTo>
                <a:lnTo>
                  <a:pt x="10950" y="2166"/>
                </a:lnTo>
                <a:lnTo>
                  <a:pt x="10925" y="1850"/>
                </a:lnTo>
                <a:lnTo>
                  <a:pt x="10974" y="1509"/>
                </a:lnTo>
                <a:lnTo>
                  <a:pt x="11071" y="1193"/>
                </a:lnTo>
                <a:lnTo>
                  <a:pt x="11144" y="1022"/>
                </a:lnTo>
                <a:lnTo>
                  <a:pt x="11217" y="901"/>
                </a:lnTo>
                <a:lnTo>
                  <a:pt x="11315" y="755"/>
                </a:lnTo>
                <a:lnTo>
                  <a:pt x="11412" y="633"/>
                </a:lnTo>
                <a:lnTo>
                  <a:pt x="11534" y="536"/>
                </a:lnTo>
                <a:lnTo>
                  <a:pt x="11655" y="463"/>
                </a:lnTo>
                <a:lnTo>
                  <a:pt x="11753" y="414"/>
                </a:lnTo>
                <a:lnTo>
                  <a:pt x="11850" y="390"/>
                </a:lnTo>
                <a:close/>
                <a:moveTo>
                  <a:pt x="10098" y="4745"/>
                </a:moveTo>
                <a:lnTo>
                  <a:pt x="9976" y="4794"/>
                </a:lnTo>
                <a:lnTo>
                  <a:pt x="9879" y="4867"/>
                </a:lnTo>
                <a:lnTo>
                  <a:pt x="9684" y="5037"/>
                </a:lnTo>
                <a:lnTo>
                  <a:pt x="9149" y="5572"/>
                </a:lnTo>
                <a:lnTo>
                  <a:pt x="8687" y="6035"/>
                </a:lnTo>
                <a:lnTo>
                  <a:pt x="8468" y="6302"/>
                </a:lnTo>
                <a:lnTo>
                  <a:pt x="8273" y="6570"/>
                </a:lnTo>
                <a:lnTo>
                  <a:pt x="8249" y="6643"/>
                </a:lnTo>
                <a:lnTo>
                  <a:pt x="8273" y="6716"/>
                </a:lnTo>
                <a:lnTo>
                  <a:pt x="8346" y="6789"/>
                </a:lnTo>
                <a:lnTo>
                  <a:pt x="8419" y="6789"/>
                </a:lnTo>
                <a:lnTo>
                  <a:pt x="8565" y="6765"/>
                </a:lnTo>
                <a:lnTo>
                  <a:pt x="8687" y="6716"/>
                </a:lnTo>
                <a:lnTo>
                  <a:pt x="8833" y="6619"/>
                </a:lnTo>
                <a:lnTo>
                  <a:pt x="8979" y="6521"/>
                </a:lnTo>
                <a:lnTo>
                  <a:pt x="9222" y="6278"/>
                </a:lnTo>
                <a:lnTo>
                  <a:pt x="9417" y="6059"/>
                </a:lnTo>
                <a:lnTo>
                  <a:pt x="9976" y="5524"/>
                </a:lnTo>
                <a:lnTo>
                  <a:pt x="10171" y="5353"/>
                </a:lnTo>
                <a:lnTo>
                  <a:pt x="10268" y="5280"/>
                </a:lnTo>
                <a:lnTo>
                  <a:pt x="10341" y="5207"/>
                </a:lnTo>
                <a:lnTo>
                  <a:pt x="10414" y="5110"/>
                </a:lnTo>
                <a:lnTo>
                  <a:pt x="10414" y="5037"/>
                </a:lnTo>
                <a:lnTo>
                  <a:pt x="10414" y="4964"/>
                </a:lnTo>
                <a:lnTo>
                  <a:pt x="10390" y="4891"/>
                </a:lnTo>
                <a:lnTo>
                  <a:pt x="10341" y="4818"/>
                </a:lnTo>
                <a:lnTo>
                  <a:pt x="10268" y="4770"/>
                </a:lnTo>
                <a:lnTo>
                  <a:pt x="10195" y="4745"/>
                </a:lnTo>
                <a:close/>
                <a:moveTo>
                  <a:pt x="11047" y="3018"/>
                </a:moveTo>
                <a:lnTo>
                  <a:pt x="11193" y="3188"/>
                </a:lnTo>
                <a:lnTo>
                  <a:pt x="11339" y="3358"/>
                </a:lnTo>
                <a:lnTo>
                  <a:pt x="11680" y="3699"/>
                </a:lnTo>
                <a:lnTo>
                  <a:pt x="12385" y="4307"/>
                </a:lnTo>
                <a:lnTo>
                  <a:pt x="12994" y="4867"/>
                </a:lnTo>
                <a:lnTo>
                  <a:pt x="13602" y="5451"/>
                </a:lnTo>
                <a:lnTo>
                  <a:pt x="14162" y="6059"/>
                </a:lnTo>
                <a:lnTo>
                  <a:pt x="14429" y="6375"/>
                </a:lnTo>
                <a:lnTo>
                  <a:pt x="14697" y="6716"/>
                </a:lnTo>
                <a:lnTo>
                  <a:pt x="14624" y="6789"/>
                </a:lnTo>
                <a:lnTo>
                  <a:pt x="14308" y="6619"/>
                </a:lnTo>
                <a:lnTo>
                  <a:pt x="14137" y="6521"/>
                </a:lnTo>
                <a:lnTo>
                  <a:pt x="13943" y="6424"/>
                </a:lnTo>
                <a:lnTo>
                  <a:pt x="13821" y="6400"/>
                </a:lnTo>
                <a:lnTo>
                  <a:pt x="13748" y="6375"/>
                </a:lnTo>
                <a:lnTo>
                  <a:pt x="13699" y="6327"/>
                </a:lnTo>
                <a:lnTo>
                  <a:pt x="13675" y="6327"/>
                </a:lnTo>
                <a:lnTo>
                  <a:pt x="13651" y="6351"/>
                </a:lnTo>
                <a:lnTo>
                  <a:pt x="13651" y="6375"/>
                </a:lnTo>
                <a:lnTo>
                  <a:pt x="13724" y="6497"/>
                </a:lnTo>
                <a:lnTo>
                  <a:pt x="13772" y="6594"/>
                </a:lnTo>
                <a:lnTo>
                  <a:pt x="13918" y="6765"/>
                </a:lnTo>
                <a:lnTo>
                  <a:pt x="14089" y="6911"/>
                </a:lnTo>
                <a:lnTo>
                  <a:pt x="14405" y="7105"/>
                </a:lnTo>
                <a:lnTo>
                  <a:pt x="14332" y="7203"/>
                </a:lnTo>
                <a:lnTo>
                  <a:pt x="14283" y="7251"/>
                </a:lnTo>
                <a:lnTo>
                  <a:pt x="14235" y="7227"/>
                </a:lnTo>
                <a:lnTo>
                  <a:pt x="13967" y="7105"/>
                </a:lnTo>
                <a:lnTo>
                  <a:pt x="13699" y="6984"/>
                </a:lnTo>
                <a:lnTo>
                  <a:pt x="13602" y="6911"/>
                </a:lnTo>
                <a:lnTo>
                  <a:pt x="13480" y="6862"/>
                </a:lnTo>
                <a:lnTo>
                  <a:pt x="13359" y="6838"/>
                </a:lnTo>
                <a:lnTo>
                  <a:pt x="13237" y="6862"/>
                </a:lnTo>
                <a:lnTo>
                  <a:pt x="13188" y="6886"/>
                </a:lnTo>
                <a:lnTo>
                  <a:pt x="13188" y="6911"/>
                </a:lnTo>
                <a:lnTo>
                  <a:pt x="13164" y="6959"/>
                </a:lnTo>
                <a:lnTo>
                  <a:pt x="13188" y="6984"/>
                </a:lnTo>
                <a:lnTo>
                  <a:pt x="13261" y="7105"/>
                </a:lnTo>
                <a:lnTo>
                  <a:pt x="13383" y="7178"/>
                </a:lnTo>
                <a:lnTo>
                  <a:pt x="13626" y="7349"/>
                </a:lnTo>
                <a:lnTo>
                  <a:pt x="13821" y="7446"/>
                </a:lnTo>
                <a:lnTo>
                  <a:pt x="14016" y="7543"/>
                </a:lnTo>
                <a:lnTo>
                  <a:pt x="13699" y="7835"/>
                </a:lnTo>
                <a:lnTo>
                  <a:pt x="13480" y="7738"/>
                </a:lnTo>
                <a:lnTo>
                  <a:pt x="13237" y="7616"/>
                </a:lnTo>
                <a:lnTo>
                  <a:pt x="13018" y="7568"/>
                </a:lnTo>
                <a:lnTo>
                  <a:pt x="12896" y="7543"/>
                </a:lnTo>
                <a:lnTo>
                  <a:pt x="12775" y="7543"/>
                </a:lnTo>
                <a:lnTo>
                  <a:pt x="12702" y="7568"/>
                </a:lnTo>
                <a:lnTo>
                  <a:pt x="12653" y="7641"/>
                </a:lnTo>
                <a:lnTo>
                  <a:pt x="12653" y="7714"/>
                </a:lnTo>
                <a:lnTo>
                  <a:pt x="12653" y="7762"/>
                </a:lnTo>
                <a:lnTo>
                  <a:pt x="12702" y="7787"/>
                </a:lnTo>
                <a:lnTo>
                  <a:pt x="13042" y="7981"/>
                </a:lnTo>
                <a:lnTo>
                  <a:pt x="13383" y="8176"/>
                </a:lnTo>
                <a:lnTo>
                  <a:pt x="13164" y="8419"/>
                </a:lnTo>
                <a:lnTo>
                  <a:pt x="12969" y="8346"/>
                </a:lnTo>
                <a:lnTo>
                  <a:pt x="12775" y="8273"/>
                </a:lnTo>
                <a:lnTo>
                  <a:pt x="12580" y="8152"/>
                </a:lnTo>
                <a:lnTo>
                  <a:pt x="12483" y="8103"/>
                </a:lnTo>
                <a:lnTo>
                  <a:pt x="12385" y="8054"/>
                </a:lnTo>
                <a:lnTo>
                  <a:pt x="12337" y="8054"/>
                </a:lnTo>
                <a:lnTo>
                  <a:pt x="12288" y="8079"/>
                </a:lnTo>
                <a:lnTo>
                  <a:pt x="12264" y="8127"/>
                </a:lnTo>
                <a:lnTo>
                  <a:pt x="12264" y="8176"/>
                </a:lnTo>
                <a:lnTo>
                  <a:pt x="12312" y="8273"/>
                </a:lnTo>
                <a:lnTo>
                  <a:pt x="12410" y="8371"/>
                </a:lnTo>
                <a:lnTo>
                  <a:pt x="12507" y="8468"/>
                </a:lnTo>
                <a:lnTo>
                  <a:pt x="12604" y="8541"/>
                </a:lnTo>
                <a:lnTo>
                  <a:pt x="12750" y="8614"/>
                </a:lnTo>
                <a:lnTo>
                  <a:pt x="12921" y="8687"/>
                </a:lnTo>
                <a:lnTo>
                  <a:pt x="12726" y="8930"/>
                </a:lnTo>
                <a:lnTo>
                  <a:pt x="12531" y="8833"/>
                </a:lnTo>
                <a:lnTo>
                  <a:pt x="12361" y="8784"/>
                </a:lnTo>
                <a:lnTo>
                  <a:pt x="12142" y="8638"/>
                </a:lnTo>
                <a:lnTo>
                  <a:pt x="11923" y="8517"/>
                </a:lnTo>
                <a:lnTo>
                  <a:pt x="11899" y="8517"/>
                </a:lnTo>
                <a:lnTo>
                  <a:pt x="11850" y="8565"/>
                </a:lnTo>
                <a:lnTo>
                  <a:pt x="11826" y="8590"/>
                </a:lnTo>
                <a:lnTo>
                  <a:pt x="11826" y="8687"/>
                </a:lnTo>
                <a:lnTo>
                  <a:pt x="11850" y="8809"/>
                </a:lnTo>
                <a:lnTo>
                  <a:pt x="11947" y="8906"/>
                </a:lnTo>
                <a:lnTo>
                  <a:pt x="12045" y="9003"/>
                </a:lnTo>
                <a:lnTo>
                  <a:pt x="12166" y="9101"/>
                </a:lnTo>
                <a:lnTo>
                  <a:pt x="12458" y="9247"/>
                </a:lnTo>
                <a:lnTo>
                  <a:pt x="12166" y="9539"/>
                </a:lnTo>
                <a:lnTo>
                  <a:pt x="11947" y="9441"/>
                </a:lnTo>
                <a:lnTo>
                  <a:pt x="11753" y="9320"/>
                </a:lnTo>
                <a:lnTo>
                  <a:pt x="11582" y="9198"/>
                </a:lnTo>
                <a:lnTo>
                  <a:pt x="11461" y="9174"/>
                </a:lnTo>
                <a:lnTo>
                  <a:pt x="11339" y="9174"/>
                </a:lnTo>
                <a:lnTo>
                  <a:pt x="11315" y="9198"/>
                </a:lnTo>
                <a:lnTo>
                  <a:pt x="11315" y="9271"/>
                </a:lnTo>
                <a:lnTo>
                  <a:pt x="11363" y="9368"/>
                </a:lnTo>
                <a:lnTo>
                  <a:pt x="11436" y="9466"/>
                </a:lnTo>
                <a:lnTo>
                  <a:pt x="11582" y="9612"/>
                </a:lnTo>
                <a:lnTo>
                  <a:pt x="11728" y="9709"/>
                </a:lnTo>
                <a:lnTo>
                  <a:pt x="11850" y="9806"/>
                </a:lnTo>
                <a:lnTo>
                  <a:pt x="11777" y="9879"/>
                </a:lnTo>
                <a:lnTo>
                  <a:pt x="11728" y="9928"/>
                </a:lnTo>
                <a:lnTo>
                  <a:pt x="11704" y="9977"/>
                </a:lnTo>
                <a:lnTo>
                  <a:pt x="11680" y="10050"/>
                </a:lnTo>
                <a:lnTo>
                  <a:pt x="11680" y="10098"/>
                </a:lnTo>
                <a:lnTo>
                  <a:pt x="11655" y="10196"/>
                </a:lnTo>
                <a:lnTo>
                  <a:pt x="11680" y="10244"/>
                </a:lnTo>
                <a:lnTo>
                  <a:pt x="11704" y="10317"/>
                </a:lnTo>
                <a:lnTo>
                  <a:pt x="11777" y="10488"/>
                </a:lnTo>
                <a:lnTo>
                  <a:pt x="11874" y="10682"/>
                </a:lnTo>
                <a:lnTo>
                  <a:pt x="11680" y="10561"/>
                </a:lnTo>
                <a:lnTo>
                  <a:pt x="11509" y="10463"/>
                </a:lnTo>
                <a:lnTo>
                  <a:pt x="11412" y="10439"/>
                </a:lnTo>
                <a:lnTo>
                  <a:pt x="11217" y="10439"/>
                </a:lnTo>
                <a:lnTo>
                  <a:pt x="11144" y="10463"/>
                </a:lnTo>
                <a:lnTo>
                  <a:pt x="11096" y="10488"/>
                </a:lnTo>
                <a:lnTo>
                  <a:pt x="11096" y="10512"/>
                </a:lnTo>
                <a:lnTo>
                  <a:pt x="11096" y="10561"/>
                </a:lnTo>
                <a:lnTo>
                  <a:pt x="11096" y="10585"/>
                </a:lnTo>
                <a:lnTo>
                  <a:pt x="11193" y="10658"/>
                </a:lnTo>
                <a:lnTo>
                  <a:pt x="11315" y="10731"/>
                </a:lnTo>
                <a:lnTo>
                  <a:pt x="11509" y="10877"/>
                </a:lnTo>
                <a:lnTo>
                  <a:pt x="11753" y="11072"/>
                </a:lnTo>
                <a:lnTo>
                  <a:pt x="11996" y="11266"/>
                </a:lnTo>
                <a:lnTo>
                  <a:pt x="12020" y="11266"/>
                </a:lnTo>
                <a:lnTo>
                  <a:pt x="12093" y="11631"/>
                </a:lnTo>
                <a:lnTo>
                  <a:pt x="12118" y="11972"/>
                </a:lnTo>
                <a:lnTo>
                  <a:pt x="11777" y="11704"/>
                </a:lnTo>
                <a:lnTo>
                  <a:pt x="11461" y="11437"/>
                </a:lnTo>
                <a:lnTo>
                  <a:pt x="11315" y="11339"/>
                </a:lnTo>
                <a:lnTo>
                  <a:pt x="11144" y="11242"/>
                </a:lnTo>
                <a:lnTo>
                  <a:pt x="10974" y="11193"/>
                </a:lnTo>
                <a:lnTo>
                  <a:pt x="10877" y="11169"/>
                </a:lnTo>
                <a:lnTo>
                  <a:pt x="10779" y="11193"/>
                </a:lnTo>
                <a:lnTo>
                  <a:pt x="10755" y="11218"/>
                </a:lnTo>
                <a:lnTo>
                  <a:pt x="10779" y="11242"/>
                </a:lnTo>
                <a:lnTo>
                  <a:pt x="11363" y="11826"/>
                </a:lnTo>
                <a:lnTo>
                  <a:pt x="11509" y="11972"/>
                </a:lnTo>
                <a:lnTo>
                  <a:pt x="11680" y="12142"/>
                </a:lnTo>
                <a:lnTo>
                  <a:pt x="11850" y="12264"/>
                </a:lnTo>
                <a:lnTo>
                  <a:pt x="12069" y="12361"/>
                </a:lnTo>
                <a:lnTo>
                  <a:pt x="12118" y="12361"/>
                </a:lnTo>
                <a:lnTo>
                  <a:pt x="12118" y="12921"/>
                </a:lnTo>
                <a:lnTo>
                  <a:pt x="12093" y="13091"/>
                </a:lnTo>
                <a:lnTo>
                  <a:pt x="11972" y="12969"/>
                </a:lnTo>
                <a:lnTo>
                  <a:pt x="11850" y="12824"/>
                </a:lnTo>
                <a:lnTo>
                  <a:pt x="11655" y="12653"/>
                </a:lnTo>
                <a:lnTo>
                  <a:pt x="11120" y="12167"/>
                </a:lnTo>
                <a:lnTo>
                  <a:pt x="10877" y="11948"/>
                </a:lnTo>
                <a:lnTo>
                  <a:pt x="10731" y="11875"/>
                </a:lnTo>
                <a:lnTo>
                  <a:pt x="10585" y="11826"/>
                </a:lnTo>
                <a:lnTo>
                  <a:pt x="10536" y="11850"/>
                </a:lnTo>
                <a:lnTo>
                  <a:pt x="10512" y="11875"/>
                </a:lnTo>
                <a:lnTo>
                  <a:pt x="10536" y="12021"/>
                </a:lnTo>
                <a:lnTo>
                  <a:pt x="10609" y="12142"/>
                </a:lnTo>
                <a:lnTo>
                  <a:pt x="10682" y="12264"/>
                </a:lnTo>
                <a:lnTo>
                  <a:pt x="10779" y="12386"/>
                </a:lnTo>
                <a:lnTo>
                  <a:pt x="11023" y="12605"/>
                </a:lnTo>
                <a:lnTo>
                  <a:pt x="11217" y="12799"/>
                </a:lnTo>
                <a:lnTo>
                  <a:pt x="11728" y="13286"/>
                </a:lnTo>
                <a:lnTo>
                  <a:pt x="11801" y="13359"/>
                </a:lnTo>
                <a:lnTo>
                  <a:pt x="11874" y="13407"/>
                </a:lnTo>
                <a:lnTo>
                  <a:pt x="12045" y="13407"/>
                </a:lnTo>
                <a:lnTo>
                  <a:pt x="11947" y="13699"/>
                </a:lnTo>
                <a:lnTo>
                  <a:pt x="11899" y="13845"/>
                </a:lnTo>
                <a:lnTo>
                  <a:pt x="11826" y="13991"/>
                </a:lnTo>
                <a:lnTo>
                  <a:pt x="11631" y="13748"/>
                </a:lnTo>
                <a:lnTo>
                  <a:pt x="11412" y="13529"/>
                </a:lnTo>
                <a:lnTo>
                  <a:pt x="11169" y="13334"/>
                </a:lnTo>
                <a:lnTo>
                  <a:pt x="10950" y="13115"/>
                </a:lnTo>
                <a:lnTo>
                  <a:pt x="10536" y="12702"/>
                </a:lnTo>
                <a:lnTo>
                  <a:pt x="10439" y="12629"/>
                </a:lnTo>
                <a:lnTo>
                  <a:pt x="10293" y="12532"/>
                </a:lnTo>
                <a:lnTo>
                  <a:pt x="10171" y="12459"/>
                </a:lnTo>
                <a:lnTo>
                  <a:pt x="10098" y="12361"/>
                </a:lnTo>
                <a:lnTo>
                  <a:pt x="10074" y="12361"/>
                </a:lnTo>
                <a:lnTo>
                  <a:pt x="10049" y="12386"/>
                </a:lnTo>
                <a:lnTo>
                  <a:pt x="10098" y="12532"/>
                </a:lnTo>
                <a:lnTo>
                  <a:pt x="10147" y="12653"/>
                </a:lnTo>
                <a:lnTo>
                  <a:pt x="10293" y="12921"/>
                </a:lnTo>
                <a:lnTo>
                  <a:pt x="10487" y="13140"/>
                </a:lnTo>
                <a:lnTo>
                  <a:pt x="10706" y="13359"/>
                </a:lnTo>
                <a:lnTo>
                  <a:pt x="11169" y="13797"/>
                </a:lnTo>
                <a:lnTo>
                  <a:pt x="11388" y="14016"/>
                </a:lnTo>
                <a:lnTo>
                  <a:pt x="11558" y="14235"/>
                </a:lnTo>
                <a:lnTo>
                  <a:pt x="11412" y="14283"/>
                </a:lnTo>
                <a:lnTo>
                  <a:pt x="11266" y="14283"/>
                </a:lnTo>
                <a:lnTo>
                  <a:pt x="11096" y="14259"/>
                </a:lnTo>
                <a:lnTo>
                  <a:pt x="10925" y="14210"/>
                </a:lnTo>
                <a:lnTo>
                  <a:pt x="10877" y="14162"/>
                </a:lnTo>
                <a:lnTo>
                  <a:pt x="10414" y="13651"/>
                </a:lnTo>
                <a:lnTo>
                  <a:pt x="9903" y="13164"/>
                </a:lnTo>
                <a:lnTo>
                  <a:pt x="9392" y="12678"/>
                </a:lnTo>
                <a:lnTo>
                  <a:pt x="8857" y="12240"/>
                </a:lnTo>
                <a:lnTo>
                  <a:pt x="7811" y="11315"/>
                </a:lnTo>
                <a:lnTo>
                  <a:pt x="7300" y="10828"/>
                </a:lnTo>
                <a:lnTo>
                  <a:pt x="6813" y="10342"/>
                </a:lnTo>
                <a:lnTo>
                  <a:pt x="5913" y="9344"/>
                </a:lnTo>
                <a:lnTo>
                  <a:pt x="5426" y="8857"/>
                </a:lnTo>
                <a:lnTo>
                  <a:pt x="4940" y="8419"/>
                </a:lnTo>
                <a:lnTo>
                  <a:pt x="4429" y="7981"/>
                </a:lnTo>
                <a:lnTo>
                  <a:pt x="3918" y="7568"/>
                </a:lnTo>
                <a:lnTo>
                  <a:pt x="3747" y="7397"/>
                </a:lnTo>
                <a:lnTo>
                  <a:pt x="3577" y="7203"/>
                </a:lnTo>
                <a:lnTo>
                  <a:pt x="3504" y="7130"/>
                </a:lnTo>
                <a:lnTo>
                  <a:pt x="3407" y="7057"/>
                </a:lnTo>
                <a:lnTo>
                  <a:pt x="3309" y="7008"/>
                </a:lnTo>
                <a:lnTo>
                  <a:pt x="3212" y="6984"/>
                </a:lnTo>
                <a:lnTo>
                  <a:pt x="3163" y="6911"/>
                </a:lnTo>
                <a:lnTo>
                  <a:pt x="3139" y="6838"/>
                </a:lnTo>
                <a:lnTo>
                  <a:pt x="3163" y="6740"/>
                </a:lnTo>
                <a:lnTo>
                  <a:pt x="3163" y="6667"/>
                </a:lnTo>
                <a:lnTo>
                  <a:pt x="3236" y="6521"/>
                </a:lnTo>
                <a:lnTo>
                  <a:pt x="3358" y="6375"/>
                </a:lnTo>
                <a:lnTo>
                  <a:pt x="3504" y="6254"/>
                </a:lnTo>
                <a:lnTo>
                  <a:pt x="3650" y="6156"/>
                </a:lnTo>
                <a:lnTo>
                  <a:pt x="3942" y="6010"/>
                </a:lnTo>
                <a:lnTo>
                  <a:pt x="4234" y="5913"/>
                </a:lnTo>
                <a:lnTo>
                  <a:pt x="4526" y="5840"/>
                </a:lnTo>
                <a:lnTo>
                  <a:pt x="4842" y="5767"/>
                </a:lnTo>
                <a:lnTo>
                  <a:pt x="5134" y="5743"/>
                </a:lnTo>
                <a:lnTo>
                  <a:pt x="5499" y="5743"/>
                </a:lnTo>
                <a:lnTo>
                  <a:pt x="5864" y="5767"/>
                </a:lnTo>
                <a:lnTo>
                  <a:pt x="6229" y="5816"/>
                </a:lnTo>
                <a:lnTo>
                  <a:pt x="6594" y="5913"/>
                </a:lnTo>
                <a:lnTo>
                  <a:pt x="6862" y="6010"/>
                </a:lnTo>
                <a:lnTo>
                  <a:pt x="7154" y="6108"/>
                </a:lnTo>
                <a:lnTo>
                  <a:pt x="7446" y="6205"/>
                </a:lnTo>
                <a:lnTo>
                  <a:pt x="7592" y="6254"/>
                </a:lnTo>
                <a:lnTo>
                  <a:pt x="7738" y="6254"/>
                </a:lnTo>
                <a:lnTo>
                  <a:pt x="7787" y="6229"/>
                </a:lnTo>
                <a:lnTo>
                  <a:pt x="7860" y="6181"/>
                </a:lnTo>
                <a:lnTo>
                  <a:pt x="7884" y="6132"/>
                </a:lnTo>
                <a:lnTo>
                  <a:pt x="7884" y="6083"/>
                </a:lnTo>
                <a:lnTo>
                  <a:pt x="8006" y="5962"/>
                </a:lnTo>
                <a:lnTo>
                  <a:pt x="8079" y="5864"/>
                </a:lnTo>
                <a:lnTo>
                  <a:pt x="8346" y="5621"/>
                </a:lnTo>
                <a:lnTo>
                  <a:pt x="8614" y="5402"/>
                </a:lnTo>
                <a:lnTo>
                  <a:pt x="9198" y="4964"/>
                </a:lnTo>
                <a:lnTo>
                  <a:pt x="9490" y="4721"/>
                </a:lnTo>
                <a:lnTo>
                  <a:pt x="9757" y="4453"/>
                </a:lnTo>
                <a:lnTo>
                  <a:pt x="10293" y="3894"/>
                </a:lnTo>
                <a:lnTo>
                  <a:pt x="10706" y="3480"/>
                </a:lnTo>
                <a:lnTo>
                  <a:pt x="10901" y="3261"/>
                </a:lnTo>
                <a:lnTo>
                  <a:pt x="10974" y="3139"/>
                </a:lnTo>
                <a:lnTo>
                  <a:pt x="11047" y="3018"/>
                </a:lnTo>
                <a:close/>
                <a:moveTo>
                  <a:pt x="6327" y="10463"/>
                </a:moveTo>
                <a:lnTo>
                  <a:pt x="6594" y="10780"/>
                </a:lnTo>
                <a:lnTo>
                  <a:pt x="7057" y="11266"/>
                </a:lnTo>
                <a:lnTo>
                  <a:pt x="7543" y="11729"/>
                </a:lnTo>
                <a:lnTo>
                  <a:pt x="6643" y="12580"/>
                </a:lnTo>
                <a:lnTo>
                  <a:pt x="5718" y="13407"/>
                </a:lnTo>
                <a:lnTo>
                  <a:pt x="4794" y="14210"/>
                </a:lnTo>
                <a:lnTo>
                  <a:pt x="3820" y="14989"/>
                </a:lnTo>
                <a:lnTo>
                  <a:pt x="3042" y="15597"/>
                </a:lnTo>
                <a:lnTo>
                  <a:pt x="2263" y="16157"/>
                </a:lnTo>
                <a:lnTo>
                  <a:pt x="1460" y="16717"/>
                </a:lnTo>
                <a:lnTo>
                  <a:pt x="682" y="17301"/>
                </a:lnTo>
                <a:lnTo>
                  <a:pt x="1120" y="16765"/>
                </a:lnTo>
                <a:lnTo>
                  <a:pt x="1533" y="16230"/>
                </a:lnTo>
                <a:lnTo>
                  <a:pt x="1971" y="15646"/>
                </a:lnTo>
                <a:lnTo>
                  <a:pt x="2458" y="15111"/>
                </a:lnTo>
                <a:lnTo>
                  <a:pt x="3431" y="14064"/>
                </a:lnTo>
                <a:lnTo>
                  <a:pt x="4307" y="13018"/>
                </a:lnTo>
                <a:lnTo>
                  <a:pt x="5159" y="11972"/>
                </a:lnTo>
                <a:lnTo>
                  <a:pt x="5524" y="11485"/>
                </a:lnTo>
                <a:lnTo>
                  <a:pt x="5913" y="11023"/>
                </a:lnTo>
                <a:lnTo>
                  <a:pt x="6132" y="10755"/>
                </a:lnTo>
                <a:lnTo>
                  <a:pt x="6229" y="10609"/>
                </a:lnTo>
                <a:lnTo>
                  <a:pt x="6327" y="10463"/>
                </a:lnTo>
                <a:close/>
                <a:moveTo>
                  <a:pt x="11753" y="0"/>
                </a:moveTo>
                <a:lnTo>
                  <a:pt x="11558" y="49"/>
                </a:lnTo>
                <a:lnTo>
                  <a:pt x="11363" y="122"/>
                </a:lnTo>
                <a:lnTo>
                  <a:pt x="11217" y="219"/>
                </a:lnTo>
                <a:lnTo>
                  <a:pt x="11096" y="341"/>
                </a:lnTo>
                <a:lnTo>
                  <a:pt x="10974" y="463"/>
                </a:lnTo>
                <a:lnTo>
                  <a:pt x="10877" y="609"/>
                </a:lnTo>
                <a:lnTo>
                  <a:pt x="10779" y="779"/>
                </a:lnTo>
                <a:lnTo>
                  <a:pt x="10706" y="949"/>
                </a:lnTo>
                <a:lnTo>
                  <a:pt x="10633" y="1120"/>
                </a:lnTo>
                <a:lnTo>
                  <a:pt x="10585" y="1314"/>
                </a:lnTo>
                <a:lnTo>
                  <a:pt x="10536" y="1509"/>
                </a:lnTo>
                <a:lnTo>
                  <a:pt x="10512" y="1704"/>
                </a:lnTo>
                <a:lnTo>
                  <a:pt x="10512" y="1898"/>
                </a:lnTo>
                <a:lnTo>
                  <a:pt x="10512" y="2093"/>
                </a:lnTo>
                <a:lnTo>
                  <a:pt x="10536" y="2263"/>
                </a:lnTo>
                <a:lnTo>
                  <a:pt x="10585" y="2458"/>
                </a:lnTo>
                <a:lnTo>
                  <a:pt x="10633" y="2604"/>
                </a:lnTo>
                <a:lnTo>
                  <a:pt x="10731" y="2774"/>
                </a:lnTo>
                <a:lnTo>
                  <a:pt x="10609" y="2823"/>
                </a:lnTo>
                <a:lnTo>
                  <a:pt x="10487" y="2920"/>
                </a:lnTo>
                <a:lnTo>
                  <a:pt x="10293" y="3115"/>
                </a:lnTo>
                <a:lnTo>
                  <a:pt x="9928" y="3553"/>
                </a:lnTo>
                <a:lnTo>
                  <a:pt x="9417" y="4113"/>
                </a:lnTo>
                <a:lnTo>
                  <a:pt x="9149" y="4356"/>
                </a:lnTo>
                <a:lnTo>
                  <a:pt x="8857" y="4624"/>
                </a:lnTo>
                <a:lnTo>
                  <a:pt x="8298" y="5061"/>
                </a:lnTo>
                <a:lnTo>
                  <a:pt x="8030" y="5305"/>
                </a:lnTo>
                <a:lnTo>
                  <a:pt x="7787" y="5572"/>
                </a:lnTo>
                <a:lnTo>
                  <a:pt x="7714" y="5670"/>
                </a:lnTo>
                <a:lnTo>
                  <a:pt x="7616" y="5791"/>
                </a:lnTo>
                <a:lnTo>
                  <a:pt x="7470" y="5718"/>
                </a:lnTo>
                <a:lnTo>
                  <a:pt x="7300" y="5645"/>
                </a:lnTo>
                <a:lnTo>
                  <a:pt x="6935" y="5524"/>
                </a:lnTo>
                <a:lnTo>
                  <a:pt x="6570" y="5451"/>
                </a:lnTo>
                <a:lnTo>
                  <a:pt x="6254" y="5402"/>
                </a:lnTo>
                <a:lnTo>
                  <a:pt x="5767" y="5329"/>
                </a:lnTo>
                <a:lnTo>
                  <a:pt x="5280" y="5305"/>
                </a:lnTo>
                <a:lnTo>
                  <a:pt x="4794" y="5353"/>
                </a:lnTo>
                <a:lnTo>
                  <a:pt x="4307" y="5451"/>
                </a:lnTo>
                <a:lnTo>
                  <a:pt x="3942" y="5548"/>
                </a:lnTo>
                <a:lnTo>
                  <a:pt x="3601" y="5718"/>
                </a:lnTo>
                <a:lnTo>
                  <a:pt x="3431" y="5791"/>
                </a:lnTo>
                <a:lnTo>
                  <a:pt x="3261" y="5913"/>
                </a:lnTo>
                <a:lnTo>
                  <a:pt x="3139" y="6035"/>
                </a:lnTo>
                <a:lnTo>
                  <a:pt x="3017" y="6181"/>
                </a:lnTo>
                <a:lnTo>
                  <a:pt x="2871" y="6448"/>
                </a:lnTo>
                <a:lnTo>
                  <a:pt x="2823" y="6570"/>
                </a:lnTo>
                <a:lnTo>
                  <a:pt x="2798" y="6716"/>
                </a:lnTo>
                <a:lnTo>
                  <a:pt x="2798" y="6862"/>
                </a:lnTo>
                <a:lnTo>
                  <a:pt x="2823" y="7008"/>
                </a:lnTo>
                <a:lnTo>
                  <a:pt x="2871" y="7130"/>
                </a:lnTo>
                <a:lnTo>
                  <a:pt x="2969" y="7227"/>
                </a:lnTo>
                <a:lnTo>
                  <a:pt x="3042" y="7251"/>
                </a:lnTo>
                <a:lnTo>
                  <a:pt x="3115" y="7251"/>
                </a:lnTo>
                <a:lnTo>
                  <a:pt x="3285" y="7470"/>
                </a:lnTo>
                <a:lnTo>
                  <a:pt x="3455" y="7689"/>
                </a:lnTo>
                <a:lnTo>
                  <a:pt x="3650" y="7908"/>
                </a:lnTo>
                <a:lnTo>
                  <a:pt x="3869" y="8103"/>
                </a:lnTo>
                <a:lnTo>
                  <a:pt x="4307" y="8468"/>
                </a:lnTo>
                <a:lnTo>
                  <a:pt x="4769" y="8833"/>
                </a:lnTo>
                <a:lnTo>
                  <a:pt x="5086" y="9125"/>
                </a:lnTo>
                <a:lnTo>
                  <a:pt x="5402" y="9466"/>
                </a:lnTo>
                <a:lnTo>
                  <a:pt x="6010" y="10123"/>
                </a:lnTo>
                <a:lnTo>
                  <a:pt x="5962" y="10196"/>
                </a:lnTo>
                <a:lnTo>
                  <a:pt x="5864" y="10342"/>
                </a:lnTo>
                <a:lnTo>
                  <a:pt x="5767" y="10488"/>
                </a:lnTo>
                <a:lnTo>
                  <a:pt x="5499" y="10780"/>
                </a:lnTo>
                <a:lnTo>
                  <a:pt x="5110" y="11291"/>
                </a:lnTo>
                <a:lnTo>
                  <a:pt x="4721" y="11777"/>
                </a:lnTo>
                <a:lnTo>
                  <a:pt x="3820" y="12921"/>
                </a:lnTo>
                <a:lnTo>
                  <a:pt x="2871" y="14016"/>
                </a:lnTo>
                <a:lnTo>
                  <a:pt x="1995" y="14989"/>
                </a:lnTo>
                <a:lnTo>
                  <a:pt x="1582" y="15500"/>
                </a:lnTo>
                <a:lnTo>
                  <a:pt x="1168" y="16011"/>
                </a:lnTo>
                <a:lnTo>
                  <a:pt x="779" y="16571"/>
                </a:lnTo>
                <a:lnTo>
                  <a:pt x="584" y="16838"/>
                </a:lnTo>
                <a:lnTo>
                  <a:pt x="365" y="17106"/>
                </a:lnTo>
                <a:lnTo>
                  <a:pt x="244" y="17276"/>
                </a:lnTo>
                <a:lnTo>
                  <a:pt x="122" y="17422"/>
                </a:lnTo>
                <a:lnTo>
                  <a:pt x="49" y="17593"/>
                </a:lnTo>
                <a:lnTo>
                  <a:pt x="0" y="17787"/>
                </a:lnTo>
                <a:lnTo>
                  <a:pt x="0" y="17860"/>
                </a:lnTo>
                <a:lnTo>
                  <a:pt x="73" y="17909"/>
                </a:lnTo>
                <a:lnTo>
                  <a:pt x="122" y="17909"/>
                </a:lnTo>
                <a:lnTo>
                  <a:pt x="195" y="17885"/>
                </a:lnTo>
                <a:lnTo>
                  <a:pt x="219" y="17836"/>
                </a:lnTo>
                <a:lnTo>
                  <a:pt x="463" y="17763"/>
                </a:lnTo>
                <a:lnTo>
                  <a:pt x="682" y="17666"/>
                </a:lnTo>
                <a:lnTo>
                  <a:pt x="901" y="17544"/>
                </a:lnTo>
                <a:lnTo>
                  <a:pt x="1120" y="17398"/>
                </a:lnTo>
                <a:lnTo>
                  <a:pt x="1533" y="17106"/>
                </a:lnTo>
                <a:lnTo>
                  <a:pt x="1947" y="16838"/>
                </a:lnTo>
                <a:lnTo>
                  <a:pt x="2433" y="16522"/>
                </a:lnTo>
                <a:lnTo>
                  <a:pt x="2896" y="16206"/>
                </a:lnTo>
                <a:lnTo>
                  <a:pt x="3358" y="15865"/>
                </a:lnTo>
                <a:lnTo>
                  <a:pt x="3820" y="15524"/>
                </a:lnTo>
                <a:lnTo>
                  <a:pt x="4867" y="14697"/>
                </a:lnTo>
                <a:lnTo>
                  <a:pt x="5889" y="13845"/>
                </a:lnTo>
                <a:lnTo>
                  <a:pt x="6886" y="12945"/>
                </a:lnTo>
                <a:lnTo>
                  <a:pt x="7860" y="12045"/>
                </a:lnTo>
                <a:lnTo>
                  <a:pt x="7860" y="12021"/>
                </a:lnTo>
                <a:lnTo>
                  <a:pt x="9222" y="13261"/>
                </a:lnTo>
                <a:lnTo>
                  <a:pt x="9879" y="13870"/>
                </a:lnTo>
                <a:lnTo>
                  <a:pt x="10195" y="14210"/>
                </a:lnTo>
                <a:lnTo>
                  <a:pt x="10512" y="14527"/>
                </a:lnTo>
                <a:lnTo>
                  <a:pt x="10585" y="14600"/>
                </a:lnTo>
                <a:lnTo>
                  <a:pt x="10658" y="14624"/>
                </a:lnTo>
                <a:lnTo>
                  <a:pt x="10731" y="14624"/>
                </a:lnTo>
                <a:lnTo>
                  <a:pt x="10804" y="14600"/>
                </a:lnTo>
                <a:lnTo>
                  <a:pt x="10925" y="14648"/>
                </a:lnTo>
                <a:lnTo>
                  <a:pt x="11047" y="14673"/>
                </a:lnTo>
                <a:lnTo>
                  <a:pt x="11290" y="14721"/>
                </a:lnTo>
                <a:lnTo>
                  <a:pt x="11534" y="14697"/>
                </a:lnTo>
                <a:lnTo>
                  <a:pt x="11655" y="14673"/>
                </a:lnTo>
                <a:lnTo>
                  <a:pt x="11777" y="14624"/>
                </a:lnTo>
                <a:lnTo>
                  <a:pt x="11923" y="14527"/>
                </a:lnTo>
                <a:lnTo>
                  <a:pt x="12045" y="14429"/>
                </a:lnTo>
                <a:lnTo>
                  <a:pt x="12142" y="14283"/>
                </a:lnTo>
                <a:lnTo>
                  <a:pt x="12239" y="14137"/>
                </a:lnTo>
                <a:lnTo>
                  <a:pt x="12312" y="13967"/>
                </a:lnTo>
                <a:lnTo>
                  <a:pt x="12385" y="13797"/>
                </a:lnTo>
                <a:lnTo>
                  <a:pt x="12458" y="13480"/>
                </a:lnTo>
                <a:lnTo>
                  <a:pt x="12531" y="13091"/>
                </a:lnTo>
                <a:lnTo>
                  <a:pt x="12580" y="12653"/>
                </a:lnTo>
                <a:lnTo>
                  <a:pt x="12580" y="12240"/>
                </a:lnTo>
                <a:lnTo>
                  <a:pt x="12556" y="11802"/>
                </a:lnTo>
                <a:lnTo>
                  <a:pt x="12483" y="11364"/>
                </a:lnTo>
                <a:lnTo>
                  <a:pt x="12385" y="10950"/>
                </a:lnTo>
                <a:lnTo>
                  <a:pt x="12264" y="10536"/>
                </a:lnTo>
                <a:lnTo>
                  <a:pt x="12093" y="10171"/>
                </a:lnTo>
                <a:lnTo>
                  <a:pt x="12337" y="9977"/>
                </a:lnTo>
                <a:lnTo>
                  <a:pt x="12580" y="9758"/>
                </a:lnTo>
                <a:lnTo>
                  <a:pt x="12994" y="9295"/>
                </a:lnTo>
                <a:lnTo>
                  <a:pt x="13407" y="8833"/>
                </a:lnTo>
                <a:lnTo>
                  <a:pt x="13845" y="8371"/>
                </a:lnTo>
                <a:lnTo>
                  <a:pt x="13918" y="8322"/>
                </a:lnTo>
                <a:lnTo>
                  <a:pt x="13967" y="8273"/>
                </a:lnTo>
                <a:lnTo>
                  <a:pt x="14259" y="8006"/>
                </a:lnTo>
                <a:lnTo>
                  <a:pt x="14575" y="7714"/>
                </a:lnTo>
                <a:lnTo>
                  <a:pt x="14721" y="7543"/>
                </a:lnTo>
                <a:lnTo>
                  <a:pt x="14867" y="7373"/>
                </a:lnTo>
                <a:lnTo>
                  <a:pt x="14965" y="7203"/>
                </a:lnTo>
                <a:lnTo>
                  <a:pt x="15062" y="7057"/>
                </a:lnTo>
                <a:lnTo>
                  <a:pt x="15427" y="7154"/>
                </a:lnTo>
                <a:lnTo>
                  <a:pt x="15865" y="7203"/>
                </a:lnTo>
                <a:lnTo>
                  <a:pt x="16279" y="7227"/>
                </a:lnTo>
                <a:lnTo>
                  <a:pt x="16498" y="7203"/>
                </a:lnTo>
                <a:lnTo>
                  <a:pt x="16717" y="7178"/>
                </a:lnTo>
                <a:lnTo>
                  <a:pt x="16911" y="7130"/>
                </a:lnTo>
                <a:lnTo>
                  <a:pt x="17106" y="7057"/>
                </a:lnTo>
                <a:lnTo>
                  <a:pt x="17300" y="6959"/>
                </a:lnTo>
                <a:lnTo>
                  <a:pt x="17446" y="6862"/>
                </a:lnTo>
                <a:lnTo>
                  <a:pt x="17617" y="6740"/>
                </a:lnTo>
                <a:lnTo>
                  <a:pt x="17738" y="6594"/>
                </a:lnTo>
                <a:lnTo>
                  <a:pt x="17836" y="6424"/>
                </a:lnTo>
                <a:lnTo>
                  <a:pt x="17909" y="6229"/>
                </a:lnTo>
                <a:lnTo>
                  <a:pt x="17957" y="6108"/>
                </a:lnTo>
                <a:lnTo>
                  <a:pt x="17957" y="5986"/>
                </a:lnTo>
                <a:lnTo>
                  <a:pt x="17933" y="5864"/>
                </a:lnTo>
                <a:lnTo>
                  <a:pt x="17909" y="5743"/>
                </a:lnTo>
                <a:lnTo>
                  <a:pt x="17811" y="5548"/>
                </a:lnTo>
                <a:lnTo>
                  <a:pt x="17690" y="5353"/>
                </a:lnTo>
                <a:lnTo>
                  <a:pt x="17495" y="5183"/>
                </a:lnTo>
                <a:lnTo>
                  <a:pt x="17325" y="5013"/>
                </a:lnTo>
                <a:lnTo>
                  <a:pt x="16960" y="4721"/>
                </a:lnTo>
                <a:lnTo>
                  <a:pt x="16692" y="4453"/>
                </a:lnTo>
                <a:lnTo>
                  <a:pt x="16425" y="4161"/>
                </a:lnTo>
                <a:lnTo>
                  <a:pt x="15914" y="3577"/>
                </a:lnTo>
                <a:lnTo>
                  <a:pt x="15403" y="2993"/>
                </a:lnTo>
                <a:lnTo>
                  <a:pt x="15135" y="2701"/>
                </a:lnTo>
                <a:lnTo>
                  <a:pt x="14843" y="2434"/>
                </a:lnTo>
                <a:lnTo>
                  <a:pt x="14283" y="1996"/>
                </a:lnTo>
                <a:lnTo>
                  <a:pt x="14016" y="1777"/>
                </a:lnTo>
                <a:lnTo>
                  <a:pt x="13772" y="1533"/>
                </a:lnTo>
                <a:lnTo>
                  <a:pt x="13529" y="1266"/>
                </a:lnTo>
                <a:lnTo>
                  <a:pt x="13310" y="998"/>
                </a:lnTo>
                <a:lnTo>
                  <a:pt x="13091" y="706"/>
                </a:lnTo>
                <a:lnTo>
                  <a:pt x="12848" y="438"/>
                </a:lnTo>
                <a:lnTo>
                  <a:pt x="12677" y="292"/>
                </a:lnTo>
                <a:lnTo>
                  <a:pt x="12507" y="171"/>
                </a:lnTo>
                <a:lnTo>
                  <a:pt x="12337" y="98"/>
                </a:lnTo>
                <a:lnTo>
                  <a:pt x="12142" y="25"/>
                </a:lnTo>
                <a:lnTo>
                  <a:pt x="11947" y="0"/>
                </a:ln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extBox 1"/>
          <p:cNvSpPr txBox="1"/>
          <p:nvPr/>
        </p:nvSpPr>
        <p:spPr>
          <a:xfrm>
            <a:off x="2253022" y="965982"/>
            <a:ext cx="4834149" cy="584775"/>
          </a:xfrm>
          <a:prstGeom prst="rect">
            <a:avLst/>
          </a:prstGeom>
          <a:noFill/>
        </p:spPr>
        <p:txBody>
          <a:bodyPr wrap="square" rtlCol="0">
            <a:spAutoFit/>
          </a:bodyPr>
          <a:lstStyle/>
          <a:p>
            <a:r>
              <a:rPr lang="fr-FR" sz="3200" b="1" i="1" dirty="0">
                <a:solidFill>
                  <a:srgbClr val="F33D68"/>
                </a:solidFill>
                <a:latin typeface="Arial" panose="020B0604020202020204" pitchFamily="34" charset="0"/>
                <a:cs typeface="Arial" panose="020B0604020202020204" pitchFamily="34" charset="0"/>
              </a:rPr>
              <a:t>v</a:t>
            </a:r>
            <a:r>
              <a:rPr lang="fr-FR" sz="3200" b="1" i="1" dirty="0" smtClean="0">
                <a:solidFill>
                  <a:srgbClr val="F33D68"/>
                </a:solidFill>
                <a:latin typeface="Arial" panose="020B0604020202020204" pitchFamily="34" charset="0"/>
                <a:cs typeface="Arial" panose="020B0604020202020204" pitchFamily="34" charset="0"/>
              </a:rPr>
              <a:t>érifier</a:t>
            </a:r>
            <a:r>
              <a:rPr lang="fr-FR" sz="3200" b="1" dirty="0" smtClean="0">
                <a:solidFill>
                  <a:srgbClr val="F33D68"/>
                </a:solidFill>
                <a:latin typeface="Arial" panose="020B0604020202020204" pitchFamily="34" charset="0"/>
                <a:cs typeface="Arial" panose="020B0604020202020204" pitchFamily="34" charset="0"/>
              </a:rPr>
              <a:t> vos devoirs </a:t>
            </a:r>
            <a:endParaRPr lang="ru-RU" sz="3200" dirty="0">
              <a:solidFill>
                <a:srgbClr val="F33D68"/>
              </a:solidFill>
            </a:endParaRPr>
          </a:p>
        </p:txBody>
      </p:sp>
      <p:sp>
        <p:nvSpPr>
          <p:cNvPr id="10" name="TextBox 9"/>
          <p:cNvSpPr txBox="1"/>
          <p:nvPr/>
        </p:nvSpPr>
        <p:spPr>
          <a:xfrm>
            <a:off x="6601704" y="2025816"/>
            <a:ext cx="5365653" cy="1569660"/>
          </a:xfrm>
          <a:prstGeom prst="rect">
            <a:avLst/>
          </a:prstGeom>
          <a:noFill/>
        </p:spPr>
        <p:txBody>
          <a:bodyPr wrap="square" rtlCol="0">
            <a:spAutoFit/>
          </a:bodyPr>
          <a:lstStyle/>
          <a:p>
            <a:r>
              <a:rPr lang="fr-FR" sz="3200" b="1" dirty="0" smtClean="0">
                <a:solidFill>
                  <a:srgbClr val="F33D68"/>
                </a:solidFill>
                <a:latin typeface="Arial" panose="020B0604020202020204" pitchFamily="34" charset="0"/>
                <a:cs typeface="Arial" panose="020B0604020202020204" pitchFamily="34" charset="0"/>
              </a:rPr>
              <a:t>continuer à apprendre des hommes célèbres de notre pays</a:t>
            </a:r>
            <a:endParaRPr lang="ru-RU" sz="3200" dirty="0">
              <a:solidFill>
                <a:srgbClr val="F33D68"/>
              </a:solidFill>
            </a:endParaRPr>
          </a:p>
        </p:txBody>
      </p:sp>
      <p:cxnSp>
        <p:nvCxnSpPr>
          <p:cNvPr id="8" name="Прямая со стрелкой 7"/>
          <p:cNvCxnSpPr/>
          <p:nvPr/>
        </p:nvCxnSpPr>
        <p:spPr>
          <a:xfrm>
            <a:off x="7065551" y="1274526"/>
            <a:ext cx="1330037" cy="1385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flipH="1" flipV="1">
            <a:off x="4759685" y="2509876"/>
            <a:ext cx="1329519" cy="823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5" name="Прямоугольник 14"/>
          <p:cNvSpPr/>
          <p:nvPr/>
        </p:nvSpPr>
        <p:spPr>
          <a:xfrm>
            <a:off x="452181" y="3582380"/>
            <a:ext cx="5867169" cy="1569660"/>
          </a:xfrm>
          <a:prstGeom prst="rect">
            <a:avLst/>
          </a:prstGeom>
        </p:spPr>
        <p:txBody>
          <a:bodyPr wrap="square">
            <a:spAutoFit/>
          </a:bodyPr>
          <a:lstStyle/>
          <a:p>
            <a:r>
              <a:rPr lang="fr-FR" sz="3200" b="1" dirty="0">
                <a:solidFill>
                  <a:srgbClr val="F33D68"/>
                </a:solidFill>
                <a:latin typeface="Arial" panose="020B0604020202020204" pitchFamily="34" charset="0"/>
                <a:cs typeface="Arial" panose="020B0604020202020204" pitchFamily="34" charset="0"/>
              </a:rPr>
              <a:t>a</a:t>
            </a:r>
            <a:r>
              <a:rPr lang="fr-FR" sz="3200" b="1" dirty="0" smtClean="0">
                <a:solidFill>
                  <a:srgbClr val="F33D68"/>
                </a:solidFill>
                <a:latin typeface="Arial" panose="020B0604020202020204" pitchFamily="34" charset="0"/>
                <a:cs typeface="Arial" panose="020B0604020202020204" pitchFamily="34" charset="0"/>
              </a:rPr>
              <a:t>pprendre l’emploi de l’adjectif indéfini « tout » et les pronoms</a:t>
            </a:r>
            <a:endParaRPr lang="ru-RU" sz="3200" b="1" dirty="0">
              <a:solidFill>
                <a:srgbClr val="F33D68"/>
              </a:solidFill>
            </a:endParaRPr>
          </a:p>
        </p:txBody>
      </p:sp>
      <p:pic>
        <p:nvPicPr>
          <p:cNvPr id="12" name="Picture 4" descr="FEMMES ACTIVES ET FOYER - Union Nationale : Les devoirs à la maison... sans  s'énerver!">
            <a:extLst>
              <a:ext uri="{FF2B5EF4-FFF2-40B4-BE49-F238E27FC236}">
                <a16:creationId xmlns:a16="http://schemas.microsoft.com/office/drawing/2014/main" id="{876D283A-756B-46E0-9591-CBD8479B71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89067" y="248989"/>
            <a:ext cx="2059735" cy="1906151"/>
          </a:xfrm>
          <a:prstGeom prst="rect">
            <a:avLst/>
          </a:prstGeom>
          <a:noFill/>
          <a:extLst>
            <a:ext uri="{909E8E84-426E-40DD-AFC4-6F175D3DCCD1}">
              <a14:hiddenFill xmlns:a14="http://schemas.microsoft.com/office/drawing/2010/main">
                <a:solidFill>
                  <a:srgbClr val="FFFFFF"/>
                </a:solidFill>
              </a14:hiddenFill>
            </a:ext>
          </a:extLst>
        </p:spPr>
      </p:pic>
      <p:cxnSp>
        <p:nvCxnSpPr>
          <p:cNvPr id="14" name="Прямая со стрелкой 13"/>
          <p:cNvCxnSpPr/>
          <p:nvPr/>
        </p:nvCxnSpPr>
        <p:spPr>
          <a:xfrm>
            <a:off x="6319350" y="4205036"/>
            <a:ext cx="1294678" cy="4859"/>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flipH="1" flipV="1">
            <a:off x="4759685" y="5639507"/>
            <a:ext cx="1306482" cy="1382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2050" name="Picture 2" descr="Auguste Rodin (1840-1917) | Main droite n. 27, petit modèle | 2000s,  Sculptures, Statues &amp; Figures | Christie's"/>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9697" t="15999" r="23727" b="23728"/>
          <a:stretch/>
        </p:blipFill>
        <p:spPr bwMode="auto">
          <a:xfrm>
            <a:off x="6537876" y="-11283043"/>
            <a:ext cx="2241261" cy="3069772"/>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6046268" y="4842269"/>
            <a:ext cx="6047340" cy="1569660"/>
          </a:xfrm>
          <a:prstGeom prst="rect">
            <a:avLst/>
          </a:prstGeom>
          <a:noFill/>
        </p:spPr>
        <p:txBody>
          <a:bodyPr wrap="square" rtlCol="0">
            <a:spAutoFit/>
          </a:bodyPr>
          <a:lstStyle/>
          <a:p>
            <a:r>
              <a:rPr lang="fr-FR" sz="3200" b="1" dirty="0">
                <a:solidFill>
                  <a:srgbClr val="F33D68"/>
                </a:solidFill>
                <a:latin typeface="Arial" panose="020B0604020202020204" pitchFamily="34" charset="0"/>
                <a:cs typeface="Arial" panose="020B0604020202020204" pitchFamily="34" charset="0"/>
              </a:rPr>
              <a:t>d</a:t>
            </a:r>
            <a:r>
              <a:rPr lang="fr-FR" sz="3200" b="1" dirty="0" smtClean="0">
                <a:solidFill>
                  <a:srgbClr val="F33D68"/>
                </a:solidFill>
                <a:latin typeface="Arial" panose="020B0604020202020204" pitchFamily="34" charset="0"/>
                <a:cs typeface="Arial" panose="020B0604020202020204" pitchFamily="34" charset="0"/>
              </a:rPr>
              <a:t>écouvrir les célébrités comme Amir Temour, Abou Ali Ibn Sinâ, Alicher Navoi</a:t>
            </a:r>
            <a:endParaRPr lang="ru-RU" sz="3200" dirty="0">
              <a:solidFill>
                <a:srgbClr val="F33D68"/>
              </a:solidFill>
            </a:endParaRPr>
          </a:p>
        </p:txBody>
      </p:sp>
      <p:pic>
        <p:nvPicPr>
          <p:cNvPr id="18" name="Picture 2" descr="Musée de Amir Temour a Tachkent - Silk Road Destinations"/>
          <p:cNvPicPr>
            <a:picLocks noChangeAspect="1" noChangeArrowheads="1"/>
          </p:cNvPicPr>
          <p:nvPr/>
        </p:nvPicPr>
        <p:blipFill>
          <a:blip r:embed="rId5"/>
          <a:srcRect/>
          <a:stretch>
            <a:fillRect/>
          </a:stretch>
        </p:blipFill>
        <p:spPr bwMode="auto">
          <a:xfrm>
            <a:off x="452181" y="1676400"/>
            <a:ext cx="3740913" cy="1844358"/>
          </a:xfrm>
          <a:prstGeom prst="rect">
            <a:avLst/>
          </a:prstGeom>
          <a:noFill/>
        </p:spPr>
      </p:pic>
      <p:pic>
        <p:nvPicPr>
          <p:cNvPr id="3" name="Рисунок 2"/>
          <p:cNvPicPr>
            <a:picLocks noChangeAspect="1"/>
          </p:cNvPicPr>
          <p:nvPr/>
        </p:nvPicPr>
        <p:blipFill rotWithShape="1">
          <a:blip r:embed="rId6"/>
          <a:srcRect l="23880" t="27292" r="25871" b="49944"/>
          <a:stretch/>
        </p:blipFill>
        <p:spPr>
          <a:xfrm>
            <a:off x="7614028" y="3416484"/>
            <a:ext cx="4476796" cy="1140276"/>
          </a:xfrm>
          <a:prstGeom prst="rect">
            <a:avLst/>
          </a:prstGeom>
        </p:spPr>
      </p:pic>
      <p:pic>
        <p:nvPicPr>
          <p:cNvPr id="21" name="Picture 2"/>
          <p:cNvPicPr>
            <a:picLocks noChangeAspect="1" noChangeArrowheads="1"/>
          </p:cNvPicPr>
          <p:nvPr/>
        </p:nvPicPr>
        <p:blipFill>
          <a:blip r:embed="rId7"/>
          <a:srcRect/>
          <a:stretch>
            <a:fillRect/>
          </a:stretch>
        </p:blipFill>
        <p:spPr bwMode="auto">
          <a:xfrm>
            <a:off x="470799" y="5152040"/>
            <a:ext cx="1197667" cy="1599280"/>
          </a:xfrm>
          <a:prstGeom prst="rect">
            <a:avLst/>
          </a:prstGeom>
          <a:noFill/>
          <a:ln w="9525">
            <a:noFill/>
            <a:miter lim="800000"/>
            <a:headEnd/>
            <a:tailEnd/>
          </a:ln>
          <a:effectLst/>
        </p:spPr>
      </p:pic>
      <p:pic>
        <p:nvPicPr>
          <p:cNvPr id="22" name="Picture 1"/>
          <p:cNvPicPr>
            <a:picLocks noChangeAspect="1" noChangeArrowheads="1"/>
          </p:cNvPicPr>
          <p:nvPr/>
        </p:nvPicPr>
        <p:blipFill>
          <a:blip r:embed="rId8"/>
          <a:srcRect/>
          <a:stretch>
            <a:fillRect/>
          </a:stretch>
        </p:blipFill>
        <p:spPr bwMode="auto">
          <a:xfrm>
            <a:off x="1912329" y="5148460"/>
            <a:ext cx="1264199" cy="1606441"/>
          </a:xfrm>
          <a:prstGeom prst="rect">
            <a:avLst/>
          </a:prstGeom>
          <a:noFill/>
          <a:ln w="9525">
            <a:noFill/>
            <a:miter lim="800000"/>
            <a:headEnd/>
            <a:tailEnd/>
          </a:ln>
          <a:effectLst/>
        </p:spPr>
      </p:pic>
      <p:pic>
        <p:nvPicPr>
          <p:cNvPr id="23" name="Picture 1"/>
          <p:cNvPicPr>
            <a:picLocks noChangeAspect="1" noChangeArrowheads="1"/>
          </p:cNvPicPr>
          <p:nvPr/>
        </p:nvPicPr>
        <p:blipFill>
          <a:blip r:embed="rId9"/>
          <a:srcRect/>
          <a:stretch>
            <a:fillRect/>
          </a:stretch>
        </p:blipFill>
        <p:spPr bwMode="auto">
          <a:xfrm>
            <a:off x="3420392" y="5154214"/>
            <a:ext cx="1348784" cy="1597106"/>
          </a:xfrm>
          <a:prstGeom prst="rect">
            <a:avLst/>
          </a:prstGeom>
          <a:noFill/>
          <a:ln w="9525">
            <a:noFill/>
            <a:miter lim="800000"/>
            <a:headEnd/>
            <a:tailEnd/>
          </a:ln>
          <a:effectLst/>
        </p:spPr>
      </p:pic>
    </p:spTree>
    <p:extLst>
      <p:ext uri="{BB962C8B-B14F-4D97-AF65-F5344CB8AC3E}">
        <p14:creationId xmlns:p14="http://schemas.microsoft.com/office/powerpoint/2010/main" val="477836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93766" y="975168"/>
            <a:ext cx="9392194" cy="5632311"/>
          </a:xfrm>
          <a:prstGeom prst="rect">
            <a:avLst/>
          </a:prstGeom>
          <a:ln w="38100">
            <a:solidFill>
              <a:srgbClr val="00B050"/>
            </a:solidFill>
          </a:ln>
        </p:spPr>
        <p:txBody>
          <a:bodyPr wrap="square">
            <a:spAutoFit/>
          </a:bodyPr>
          <a:lstStyle/>
          <a:p>
            <a:r>
              <a:rPr lang="fr-FR" sz="4000" b="1" dirty="0">
                <a:latin typeface="Arial" panose="020B0604020202020204" pitchFamily="34" charset="0"/>
                <a:cs typeface="Arial" panose="020B0604020202020204" pitchFamily="34" charset="0"/>
              </a:rPr>
              <a:t>Amir Timour, </a:t>
            </a:r>
            <a:r>
              <a:rPr lang="fr-FR" sz="4000" dirty="0">
                <a:latin typeface="Arial" panose="020B0604020202020204" pitchFamily="34" charset="0"/>
                <a:cs typeface="Arial" panose="020B0604020202020204" pitchFamily="34" charset="0"/>
              </a:rPr>
              <a:t>chef d’un clan turco-mongol vivait </a:t>
            </a:r>
            <a:r>
              <a:rPr lang="fr-FR" sz="4000" dirty="0" smtClean="0">
                <a:latin typeface="Arial" panose="020B0604020202020204" pitchFamily="34" charset="0"/>
                <a:cs typeface="Arial" panose="020B0604020202020204" pitchFamily="34" charset="0"/>
              </a:rPr>
              <a:t>près </a:t>
            </a:r>
            <a:r>
              <a:rPr lang="fr-FR" sz="4000" dirty="0">
                <a:latin typeface="Arial" panose="020B0604020202020204" pitchFamily="34" charset="0"/>
                <a:cs typeface="Arial" panose="020B0604020202020204" pitchFamily="34" charset="0"/>
              </a:rPr>
              <a:t>de Samarkande. En 1363, il abattit la puissance mongole. Il se proclama d’abord roi de Transoxiane en 1370 et dicta ses volontés </a:t>
            </a:r>
            <a:r>
              <a:rPr lang="fr-FR" sz="4000" dirty="0" smtClean="0">
                <a:latin typeface="Arial" panose="020B0604020202020204" pitchFamily="34" charset="0"/>
                <a:cs typeface="Arial" panose="020B0604020202020204" pitchFamily="34" charset="0"/>
              </a:rPr>
              <a:t>à </a:t>
            </a:r>
            <a:r>
              <a:rPr lang="fr-FR" sz="4000" dirty="0">
                <a:latin typeface="Arial" panose="020B0604020202020204" pitchFamily="34" charset="0"/>
                <a:cs typeface="Arial" panose="020B0604020202020204" pitchFamily="34" charset="0"/>
              </a:rPr>
              <a:t>la Perse. Puis en 1388, il se fit proclamer sultan des musulmans et commença la </a:t>
            </a:r>
            <a:r>
              <a:rPr lang="fr-FR" sz="4000" dirty="0" smtClean="0">
                <a:latin typeface="Arial" panose="020B0604020202020204" pitchFamily="34" charset="0"/>
                <a:cs typeface="Arial" panose="020B0604020202020204" pitchFamily="34" charset="0"/>
              </a:rPr>
              <a:t>conquète </a:t>
            </a:r>
            <a:r>
              <a:rPr lang="fr-FR" sz="4000" dirty="0">
                <a:latin typeface="Arial" panose="020B0604020202020204" pitchFamily="34" charset="0"/>
                <a:cs typeface="Arial" panose="020B0604020202020204" pitchFamily="34" charset="0"/>
              </a:rPr>
              <a:t>de l’Asie Centrale, de l’Iran, de la Syrie et de la Turquie. </a:t>
            </a:r>
            <a:endParaRPr lang="ru-RU" sz="4000" dirty="0" smtClean="0">
              <a:latin typeface="Arial" panose="020B0604020202020204" pitchFamily="34" charset="0"/>
              <a:cs typeface="Arial" panose="020B0604020202020204" pitchFamily="34" charset="0"/>
            </a:endParaRPr>
          </a:p>
        </p:txBody>
      </p:sp>
      <p:sp>
        <p:nvSpPr>
          <p:cNvPr id="7" name="TextBox 6"/>
          <p:cNvSpPr txBox="1"/>
          <p:nvPr/>
        </p:nvSpPr>
        <p:spPr>
          <a:xfrm>
            <a:off x="163286" y="212273"/>
            <a:ext cx="11968843" cy="646331"/>
          </a:xfrm>
          <a:prstGeom prst="rect">
            <a:avLst/>
          </a:prstGeom>
          <a:solidFill>
            <a:schemeClr val="bg1"/>
          </a:solidFill>
        </p:spPr>
        <p:txBody>
          <a:bodyPr wrap="square" rtlCol="0">
            <a:spAutoFit/>
          </a:bodyPr>
          <a:lstStyle/>
          <a:p>
            <a:r>
              <a:rPr lang="fr-FR" sz="3600" b="1" dirty="0" smtClean="0">
                <a:solidFill>
                  <a:srgbClr val="0070C0"/>
                </a:solidFill>
                <a:latin typeface="Arial" panose="020B0604020202020204" pitchFamily="34" charset="0"/>
                <a:cs typeface="Arial" panose="020B0604020202020204" pitchFamily="34" charset="0"/>
              </a:rPr>
              <a:t>Découvrons les célébrités historiques de notre pays</a:t>
            </a:r>
            <a:endParaRPr lang="ru-RU" sz="3600" b="1" dirty="0">
              <a:solidFill>
                <a:srgbClr val="0070C0"/>
              </a:solidFill>
              <a:latin typeface="Arial" panose="020B0604020202020204" pitchFamily="34" charset="0"/>
              <a:cs typeface="Arial" panose="020B0604020202020204" pitchFamily="34" charset="0"/>
            </a:endParaRPr>
          </a:p>
        </p:txBody>
      </p:sp>
      <p:pic>
        <p:nvPicPr>
          <p:cNvPr id="10241" name="Picture 1"/>
          <p:cNvPicPr>
            <a:picLocks noChangeAspect="1" noChangeArrowheads="1"/>
          </p:cNvPicPr>
          <p:nvPr/>
        </p:nvPicPr>
        <p:blipFill>
          <a:blip r:embed="rId2"/>
          <a:srcRect/>
          <a:stretch>
            <a:fillRect/>
          </a:stretch>
        </p:blipFill>
        <p:spPr bwMode="auto">
          <a:xfrm>
            <a:off x="9464040" y="2085943"/>
            <a:ext cx="2484120" cy="3156617"/>
          </a:xfrm>
          <a:prstGeom prst="rect">
            <a:avLst/>
          </a:prstGeom>
          <a:noFill/>
          <a:ln w="9525">
            <a:noFill/>
            <a:miter lim="800000"/>
            <a:headEnd/>
            <a:tailEnd/>
          </a:ln>
          <a:effectLst/>
        </p:spPr>
      </p:pic>
      <p:cxnSp>
        <p:nvCxnSpPr>
          <p:cNvPr id="9" name="Прямая соединительная линия 8"/>
          <p:cNvCxnSpPr/>
          <p:nvPr/>
        </p:nvCxnSpPr>
        <p:spPr>
          <a:xfrm>
            <a:off x="3611880" y="2819400"/>
            <a:ext cx="2758440" cy="0"/>
          </a:xfrm>
          <a:prstGeom prst="line">
            <a:avLst/>
          </a:prstGeom>
          <a:ln w="38100">
            <a:solidFill>
              <a:srgbClr val="F33D68"/>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5065667" y="1569720"/>
            <a:ext cx="1563733" cy="0"/>
          </a:xfrm>
          <a:prstGeom prst="line">
            <a:avLst/>
          </a:prstGeom>
          <a:ln w="38100">
            <a:solidFill>
              <a:srgbClr val="F33D68"/>
            </a:solidFill>
          </a:ln>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a:off x="330653" y="5804852"/>
            <a:ext cx="1940107" cy="16828"/>
          </a:xfrm>
          <a:prstGeom prst="line">
            <a:avLst/>
          </a:prstGeom>
          <a:ln w="38100">
            <a:solidFill>
              <a:srgbClr val="F33D68"/>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7498080" y="4587240"/>
            <a:ext cx="1356360" cy="1588"/>
          </a:xfrm>
          <a:prstGeom prst="line">
            <a:avLst/>
          </a:prstGeom>
          <a:ln w="38100">
            <a:solidFill>
              <a:srgbClr val="F33D68"/>
            </a:solidFill>
          </a:ln>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p:nvPr/>
        </p:nvCxnSpPr>
        <p:spPr>
          <a:xfrm>
            <a:off x="6370320" y="3375101"/>
            <a:ext cx="2895600" cy="1588"/>
          </a:xfrm>
          <a:prstGeom prst="line">
            <a:avLst/>
          </a:prstGeom>
          <a:ln w="38100">
            <a:solidFill>
              <a:srgbClr val="F33D6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054543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additive="base">
                                        <p:cTn id="19" dur="500" fill="hold"/>
                                        <p:tgtEl>
                                          <p:spTgt spid="25"/>
                                        </p:tgtEl>
                                        <p:attrNameLst>
                                          <p:attrName>ppt_x</p:attrName>
                                        </p:attrNameLst>
                                      </p:cBhvr>
                                      <p:tavLst>
                                        <p:tav tm="0">
                                          <p:val>
                                            <p:strVal val="#ppt_x"/>
                                          </p:val>
                                        </p:tav>
                                        <p:tav tm="100000">
                                          <p:val>
                                            <p:strVal val="#ppt_x"/>
                                          </p:val>
                                        </p:tav>
                                      </p:tavLst>
                                    </p:anim>
                                    <p:anim calcmode="lin" valueType="num">
                                      <p:cBhvr additive="base">
                                        <p:cTn id="20"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ppt_x"/>
                                          </p:val>
                                        </p:tav>
                                        <p:tav tm="100000">
                                          <p:val>
                                            <p:strVal val="#ppt_x"/>
                                          </p:val>
                                        </p:tav>
                                      </p:tavLst>
                                    </p:anim>
                                    <p:anim calcmode="lin" valueType="num">
                                      <p:cBhvr additive="base">
                                        <p:cTn id="2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fill="hold"/>
                                        <p:tgtEl>
                                          <p:spTgt spid="21"/>
                                        </p:tgtEl>
                                        <p:attrNameLst>
                                          <p:attrName>ppt_x</p:attrName>
                                        </p:attrNameLst>
                                      </p:cBhvr>
                                      <p:tavLst>
                                        <p:tav tm="0">
                                          <p:val>
                                            <p:strVal val="#ppt_x"/>
                                          </p:val>
                                        </p:tav>
                                        <p:tav tm="100000">
                                          <p:val>
                                            <p:strVal val="#ppt_x"/>
                                          </p:val>
                                        </p:tav>
                                      </p:tavLst>
                                    </p:anim>
                                    <p:anim calcmode="lin" valueType="num">
                                      <p:cBhvr additive="base">
                                        <p:cTn id="3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4246" y="1091595"/>
            <a:ext cx="9202647" cy="5632311"/>
          </a:xfrm>
          <a:prstGeom prst="rect">
            <a:avLst/>
          </a:prstGeom>
          <a:ln w="38100">
            <a:solidFill>
              <a:srgbClr val="00B050"/>
            </a:solidFill>
          </a:ln>
        </p:spPr>
        <p:txBody>
          <a:bodyPr wrap="square">
            <a:spAutoFit/>
          </a:bodyPr>
          <a:lstStyle/>
          <a:p>
            <a:r>
              <a:rPr lang="fr-FR" sz="4000" b="1" dirty="0">
                <a:latin typeface="Arial" panose="020B0604020202020204" pitchFamily="34" charset="0"/>
                <a:cs typeface="Arial" panose="020B0604020202020204" pitchFamily="34" charset="0"/>
              </a:rPr>
              <a:t>Abu Ali Husayn ibn Abd Allah ibn Sina</a:t>
            </a:r>
            <a:r>
              <a:rPr lang="fr-FR" sz="4000" dirty="0">
                <a:latin typeface="Arial" panose="020B0604020202020204" pitchFamily="34" charset="0"/>
                <a:cs typeface="Arial" panose="020B0604020202020204" pitchFamily="34" charset="0"/>
              </a:rPr>
              <a:t>, médecin, philosophe et mystique arabo-islamique. Il fut </a:t>
            </a:r>
            <a:r>
              <a:rPr lang="fr-FR" sz="4000" dirty="0" smtClean="0">
                <a:latin typeface="Arial" panose="020B0604020202020204" pitchFamily="34" charset="0"/>
                <a:cs typeface="Arial" panose="020B0604020202020204" pitchFamily="34" charset="0"/>
              </a:rPr>
              <a:t>l’élève </a:t>
            </a:r>
            <a:r>
              <a:rPr lang="fr-FR" sz="4000" dirty="0">
                <a:latin typeface="Arial" panose="020B0604020202020204" pitchFamily="34" charset="0"/>
                <a:cs typeface="Arial" panose="020B0604020202020204" pitchFamily="34" charset="0"/>
              </a:rPr>
              <a:t>de Farabi. Plusieurs de ses traités nous sont parvenus. Son «Canon de médecine», «Le Livre de la guérision» sont les plus importants. Ils posent les bases des études médicales tant en Orient qu’en Occident </a:t>
            </a:r>
            <a:r>
              <a:rPr lang="fr-FR" sz="4000" dirty="0" smtClean="0">
                <a:latin typeface="Arial" panose="020B0604020202020204" pitchFamily="34" charset="0"/>
                <a:cs typeface="Arial" panose="020B0604020202020204" pitchFamily="34" charset="0"/>
              </a:rPr>
              <a:t>jusqu’à </a:t>
            </a:r>
            <a:r>
              <a:rPr lang="fr-FR" sz="4000" dirty="0">
                <a:latin typeface="Arial" panose="020B0604020202020204" pitchFamily="34" charset="0"/>
                <a:cs typeface="Arial" panose="020B0604020202020204" pitchFamily="34" charset="0"/>
              </a:rPr>
              <a:t>nos jours. </a:t>
            </a:r>
            <a:endParaRPr lang="fr-FR" sz="4000" b="1" dirty="0" smtClean="0">
              <a:latin typeface="Arial" panose="020B0604020202020204" pitchFamily="34" charset="0"/>
              <a:cs typeface="Arial" panose="020B0604020202020204" pitchFamily="34" charset="0"/>
            </a:endParaRPr>
          </a:p>
        </p:txBody>
      </p:sp>
      <p:sp>
        <p:nvSpPr>
          <p:cNvPr id="6" name="TextBox 5"/>
          <p:cNvSpPr txBox="1"/>
          <p:nvPr/>
        </p:nvSpPr>
        <p:spPr>
          <a:xfrm>
            <a:off x="224247" y="166553"/>
            <a:ext cx="1695993" cy="646331"/>
          </a:xfrm>
          <a:prstGeom prst="rect">
            <a:avLst/>
          </a:prstGeom>
          <a:solidFill>
            <a:schemeClr val="bg1"/>
          </a:solidFill>
        </p:spPr>
        <p:txBody>
          <a:bodyPr wrap="square" rtlCol="0">
            <a:spAutoFit/>
          </a:bodyPr>
          <a:lstStyle/>
          <a:p>
            <a:r>
              <a:rPr lang="fr-FR" sz="3600" b="1" dirty="0" smtClean="0">
                <a:solidFill>
                  <a:srgbClr val="0070C0"/>
                </a:solidFill>
                <a:latin typeface="Arial" panose="020B0604020202020204" pitchFamily="34" charset="0"/>
                <a:cs typeface="Arial" panose="020B0604020202020204" pitchFamily="34" charset="0"/>
              </a:rPr>
              <a:t>suite...</a:t>
            </a:r>
            <a:endParaRPr lang="ru-RU" sz="3600" b="1" dirty="0">
              <a:solidFill>
                <a:srgbClr val="0070C0"/>
              </a:solidFill>
              <a:latin typeface="Arial" panose="020B0604020202020204" pitchFamily="34" charset="0"/>
              <a:cs typeface="Arial" panose="020B0604020202020204" pitchFamily="34" charset="0"/>
            </a:endParaRPr>
          </a:p>
        </p:txBody>
      </p:sp>
      <p:pic>
        <p:nvPicPr>
          <p:cNvPr id="9217" name="Picture 1"/>
          <p:cNvPicPr>
            <a:picLocks noChangeAspect="1" noChangeArrowheads="1"/>
          </p:cNvPicPr>
          <p:nvPr/>
        </p:nvPicPr>
        <p:blipFill>
          <a:blip r:embed="rId2"/>
          <a:srcRect/>
          <a:stretch>
            <a:fillRect/>
          </a:stretch>
        </p:blipFill>
        <p:spPr bwMode="auto">
          <a:xfrm>
            <a:off x="9291501" y="2406556"/>
            <a:ext cx="2797312" cy="3171284"/>
          </a:xfrm>
          <a:prstGeom prst="rect">
            <a:avLst/>
          </a:prstGeom>
          <a:noFill/>
          <a:ln w="9525">
            <a:noFill/>
            <a:miter lim="800000"/>
            <a:headEnd/>
            <a:tailEnd/>
          </a:ln>
          <a:effectLst/>
        </p:spPr>
      </p:pic>
      <p:cxnSp>
        <p:nvCxnSpPr>
          <p:cNvPr id="7" name="Прямая соединительная линия 6"/>
          <p:cNvCxnSpPr/>
          <p:nvPr/>
        </p:nvCxnSpPr>
        <p:spPr>
          <a:xfrm>
            <a:off x="4053840" y="4099560"/>
            <a:ext cx="4526280" cy="15240"/>
          </a:xfrm>
          <a:prstGeom prst="line">
            <a:avLst/>
          </a:prstGeom>
          <a:ln w="38100">
            <a:solidFill>
              <a:srgbClr val="F33D68"/>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3252107" y="3520440"/>
            <a:ext cx="2264773" cy="0"/>
          </a:xfrm>
          <a:prstGeom prst="line">
            <a:avLst/>
          </a:prstGeom>
          <a:ln w="38100">
            <a:solidFill>
              <a:srgbClr val="F33D68"/>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a:off x="3694067" y="5334000"/>
            <a:ext cx="3727813" cy="0"/>
          </a:xfrm>
          <a:prstGeom prst="line">
            <a:avLst/>
          </a:prstGeom>
          <a:ln w="38100">
            <a:solidFill>
              <a:srgbClr val="F33D68"/>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flipV="1">
            <a:off x="529046" y="4741198"/>
            <a:ext cx="5292634" cy="1558"/>
          </a:xfrm>
          <a:prstGeom prst="line">
            <a:avLst/>
          </a:prstGeom>
          <a:ln w="38100">
            <a:solidFill>
              <a:srgbClr val="F33D6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67997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613" y="1017057"/>
            <a:ext cx="8568147" cy="5632311"/>
          </a:xfrm>
          <a:prstGeom prst="rect">
            <a:avLst/>
          </a:prstGeom>
          <a:solidFill>
            <a:schemeClr val="bg1"/>
          </a:solidFill>
          <a:ln w="38100">
            <a:solidFill>
              <a:srgbClr val="00B050"/>
            </a:solidFill>
          </a:ln>
        </p:spPr>
        <p:txBody>
          <a:bodyPr wrap="square">
            <a:spAutoFit/>
          </a:bodyPr>
          <a:lstStyle/>
          <a:p>
            <a:r>
              <a:rPr lang="fr-FR" sz="4000" b="1" dirty="0" smtClean="0">
                <a:latin typeface="Arial" panose="020B0604020202020204" pitchFamily="34" charset="0"/>
                <a:cs typeface="Arial" panose="020B0604020202020204" pitchFamily="34" charset="0"/>
              </a:rPr>
              <a:t>Alicher Navoi </a:t>
            </a:r>
            <a:r>
              <a:rPr lang="fr-FR" sz="4000" dirty="0">
                <a:latin typeface="Arial" panose="020B0604020202020204" pitchFamily="34" charset="0"/>
                <a:cs typeface="Arial" panose="020B0604020202020204" pitchFamily="34" charset="0"/>
              </a:rPr>
              <a:t>(1441–1501) est né </a:t>
            </a:r>
            <a:r>
              <a:rPr lang="fr-FR" sz="4000" dirty="0" smtClean="0">
                <a:latin typeface="Arial" panose="020B0604020202020204" pitchFamily="34" charset="0"/>
                <a:cs typeface="Arial" panose="020B0604020202020204" pitchFamily="34" charset="0"/>
              </a:rPr>
              <a:t>à </a:t>
            </a:r>
            <a:r>
              <a:rPr lang="fr-FR" sz="4000" dirty="0">
                <a:latin typeface="Arial" panose="020B0604020202020204" pitchFamily="34" charset="0"/>
                <a:cs typeface="Arial" panose="020B0604020202020204" pitchFamily="34" charset="0"/>
              </a:rPr>
              <a:t>Hérat. A l’âge de 15 ans il était </a:t>
            </a:r>
            <a:r>
              <a:rPr lang="fr-FR" sz="4000" dirty="0" smtClean="0">
                <a:latin typeface="Arial" panose="020B0604020202020204" pitchFamily="34" charset="0"/>
                <a:cs typeface="Arial" panose="020B0604020202020204" pitchFamily="34" charset="0"/>
              </a:rPr>
              <a:t>déjà célèbre </a:t>
            </a:r>
            <a:r>
              <a:rPr lang="fr-FR" sz="4000" dirty="0">
                <a:latin typeface="Arial" panose="020B0604020202020204" pitchFamily="34" charset="0"/>
                <a:cs typeface="Arial" panose="020B0604020202020204" pitchFamily="34" charset="0"/>
              </a:rPr>
              <a:t>par ses poésies. Il est connu comme </a:t>
            </a:r>
            <a:r>
              <a:rPr lang="fr-FR" sz="4000" dirty="0" smtClean="0">
                <a:latin typeface="Arial" panose="020B0604020202020204" pitchFamily="34" charset="0"/>
                <a:cs typeface="Arial" panose="020B0604020202020204" pitchFamily="34" charset="0"/>
              </a:rPr>
              <a:t>poète</a:t>
            </a:r>
            <a:r>
              <a:rPr lang="fr-FR" sz="4000" dirty="0">
                <a:latin typeface="Arial" panose="020B0604020202020204" pitchFamily="34" charset="0"/>
                <a:cs typeface="Arial" panose="020B0604020202020204" pitchFamily="34" charset="0"/>
              </a:rPr>
              <a:t>, grand penseur, homme d’Etat, fondateur de la langue littéraire </a:t>
            </a:r>
            <a:r>
              <a:rPr lang="fr-FR" sz="4000" dirty="0" smtClean="0">
                <a:latin typeface="Arial" panose="020B0604020202020204" pitchFamily="34" charset="0"/>
                <a:cs typeface="Arial" panose="020B0604020202020204" pitchFamily="34" charset="0"/>
              </a:rPr>
              <a:t>ouzbèke</a:t>
            </a:r>
            <a:r>
              <a:rPr lang="fr-FR" sz="4000" dirty="0">
                <a:latin typeface="Arial" panose="020B0604020202020204" pitchFamily="34" charset="0"/>
                <a:cs typeface="Arial" panose="020B0604020202020204" pitchFamily="34" charset="0"/>
              </a:rPr>
              <a:t>. Ses oeuvres «Tchor Dévon» et «Khamsa» sont deux chefs-d’oeuvres de la littérature mondiale. </a:t>
            </a:r>
            <a:endParaRPr lang="ru-RU" sz="4000" b="1" dirty="0">
              <a:solidFill>
                <a:srgbClr val="002060"/>
              </a:solidFill>
              <a:latin typeface="Arial" panose="020B0604020202020204" pitchFamily="34" charset="0"/>
              <a:cs typeface="Arial" panose="020B0604020202020204" pitchFamily="34" charset="0"/>
            </a:endParaRPr>
          </a:p>
        </p:txBody>
      </p:sp>
      <p:sp>
        <p:nvSpPr>
          <p:cNvPr id="6" name="TextBox 5"/>
          <p:cNvSpPr txBox="1"/>
          <p:nvPr/>
        </p:nvSpPr>
        <p:spPr>
          <a:xfrm>
            <a:off x="224247" y="166553"/>
            <a:ext cx="1695993" cy="646331"/>
          </a:xfrm>
          <a:prstGeom prst="rect">
            <a:avLst/>
          </a:prstGeom>
          <a:solidFill>
            <a:schemeClr val="bg1"/>
          </a:solidFill>
        </p:spPr>
        <p:txBody>
          <a:bodyPr wrap="square" rtlCol="0">
            <a:spAutoFit/>
          </a:bodyPr>
          <a:lstStyle/>
          <a:p>
            <a:r>
              <a:rPr lang="fr-FR" sz="3600" b="1" dirty="0" smtClean="0">
                <a:solidFill>
                  <a:srgbClr val="0070C0"/>
                </a:solidFill>
                <a:latin typeface="Arial" panose="020B0604020202020204" pitchFamily="34" charset="0"/>
                <a:cs typeface="Arial" panose="020B0604020202020204" pitchFamily="34" charset="0"/>
              </a:rPr>
              <a:t>suite...</a:t>
            </a:r>
            <a:endParaRPr lang="ru-RU" sz="3600" b="1" dirty="0">
              <a:solidFill>
                <a:srgbClr val="0070C0"/>
              </a:solidFill>
              <a:latin typeface="Arial" panose="020B0604020202020204" pitchFamily="34" charset="0"/>
              <a:cs typeface="Arial" panose="020B0604020202020204" pitchFamily="34" charset="0"/>
            </a:endParaRPr>
          </a:p>
        </p:txBody>
      </p:sp>
      <p:pic>
        <p:nvPicPr>
          <p:cNvPr id="5" name="Picture 2"/>
          <p:cNvPicPr>
            <a:picLocks noChangeAspect="1" noChangeArrowheads="1"/>
          </p:cNvPicPr>
          <p:nvPr/>
        </p:nvPicPr>
        <p:blipFill>
          <a:blip r:embed="rId2"/>
          <a:srcRect/>
          <a:stretch>
            <a:fillRect/>
          </a:stretch>
        </p:blipFill>
        <p:spPr bwMode="auto">
          <a:xfrm>
            <a:off x="8919753" y="2035767"/>
            <a:ext cx="2830287" cy="3779365"/>
          </a:xfrm>
          <a:prstGeom prst="rect">
            <a:avLst/>
          </a:prstGeom>
          <a:noFill/>
          <a:ln w="9525">
            <a:noFill/>
            <a:miter lim="800000"/>
            <a:headEnd/>
            <a:tailEnd/>
          </a:ln>
          <a:effectLst/>
        </p:spPr>
      </p:pic>
      <p:cxnSp>
        <p:nvCxnSpPr>
          <p:cNvPr id="7" name="Прямая соединительная линия 6"/>
          <p:cNvCxnSpPr/>
          <p:nvPr/>
        </p:nvCxnSpPr>
        <p:spPr>
          <a:xfrm>
            <a:off x="3694067" y="3444240"/>
            <a:ext cx="3133453" cy="0"/>
          </a:xfrm>
          <a:prstGeom prst="line">
            <a:avLst/>
          </a:prstGeom>
          <a:ln w="38100">
            <a:solidFill>
              <a:srgbClr val="F33D68"/>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3815987" y="6461760"/>
            <a:ext cx="4352653" cy="15240"/>
          </a:xfrm>
          <a:prstGeom prst="line">
            <a:avLst/>
          </a:prstGeom>
          <a:ln w="38100">
            <a:solidFill>
              <a:srgbClr val="F33D6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720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val="312838054"/>
              </p:ext>
            </p:extLst>
          </p:nvPr>
        </p:nvGraphicFramePr>
        <p:xfrm>
          <a:off x="121920" y="1268306"/>
          <a:ext cx="11932920" cy="1032934"/>
        </p:xfrm>
        <a:graphic>
          <a:graphicData uri="http://schemas.openxmlformats.org/drawingml/2006/table">
            <a:tbl>
              <a:tblPr firstRow="1" bandRow="1">
                <a:tableStyleId>{E8B1032C-EA38-4F05-BA0D-38AFFFC7BED3}</a:tableStyleId>
              </a:tblPr>
              <a:tblGrid>
                <a:gridCol w="2983230">
                  <a:extLst>
                    <a:ext uri="{9D8B030D-6E8A-4147-A177-3AD203B41FA5}">
                      <a16:colId xmlns:a16="http://schemas.microsoft.com/office/drawing/2014/main" val="1736541787"/>
                    </a:ext>
                  </a:extLst>
                </a:gridCol>
                <a:gridCol w="2983230">
                  <a:extLst>
                    <a:ext uri="{9D8B030D-6E8A-4147-A177-3AD203B41FA5}">
                      <a16:colId xmlns:a16="http://schemas.microsoft.com/office/drawing/2014/main" val="3237272087"/>
                    </a:ext>
                  </a:extLst>
                </a:gridCol>
                <a:gridCol w="2983230">
                  <a:extLst>
                    <a:ext uri="{9D8B030D-6E8A-4147-A177-3AD203B41FA5}">
                      <a16:colId xmlns:a16="http://schemas.microsoft.com/office/drawing/2014/main" val="2576163722"/>
                    </a:ext>
                  </a:extLst>
                </a:gridCol>
                <a:gridCol w="2983230">
                  <a:extLst>
                    <a:ext uri="{9D8B030D-6E8A-4147-A177-3AD203B41FA5}">
                      <a16:colId xmlns:a16="http://schemas.microsoft.com/office/drawing/2014/main" val="2596505758"/>
                    </a:ext>
                  </a:extLst>
                </a:gridCol>
              </a:tblGrid>
              <a:tr h="1032934">
                <a:tc>
                  <a:txBody>
                    <a:bodyPr/>
                    <a:lstStyle/>
                    <a:p>
                      <a:r>
                        <a:rPr lang="fr-FR" sz="3000" dirty="0" smtClean="0">
                          <a:latin typeface="Arial" panose="020B0604020202020204" pitchFamily="34" charset="0"/>
                          <a:cs typeface="Arial" panose="020B0604020202020204" pitchFamily="34" charset="0"/>
                        </a:rPr>
                        <a:t>Célébrités</a:t>
                      </a:r>
                      <a:endParaRPr lang="ru-RU" sz="3000" dirty="0">
                        <a:latin typeface="Arial" panose="020B0604020202020204" pitchFamily="34" charset="0"/>
                        <a:cs typeface="Arial" panose="020B0604020202020204" pitchFamily="34" charset="0"/>
                      </a:endParaRPr>
                    </a:p>
                  </a:txBody>
                  <a:tcPr/>
                </a:tc>
                <a:tc>
                  <a:txBody>
                    <a:bodyPr/>
                    <a:lstStyle/>
                    <a:p>
                      <a:r>
                        <a:rPr lang="fr-FR" sz="3000" dirty="0" smtClean="0">
                          <a:latin typeface="Arial" panose="020B0604020202020204" pitchFamily="34" charset="0"/>
                          <a:cs typeface="Arial" panose="020B0604020202020204" pitchFamily="34" charset="0"/>
                        </a:rPr>
                        <a:t>Date de naissance</a:t>
                      </a:r>
                      <a:endParaRPr lang="ru-RU" sz="3000" dirty="0">
                        <a:latin typeface="Arial" panose="020B0604020202020204" pitchFamily="34" charset="0"/>
                        <a:cs typeface="Arial" panose="020B0604020202020204" pitchFamily="34" charset="0"/>
                      </a:endParaRPr>
                    </a:p>
                  </a:txBody>
                  <a:tcPr/>
                </a:tc>
                <a:tc>
                  <a:txBody>
                    <a:bodyPr/>
                    <a:lstStyle/>
                    <a:p>
                      <a:r>
                        <a:rPr lang="fr-FR" sz="3000" dirty="0" smtClean="0">
                          <a:latin typeface="Arial" panose="020B0604020202020204" pitchFamily="34" charset="0"/>
                          <a:cs typeface="Arial" panose="020B0604020202020204" pitchFamily="34" charset="0"/>
                        </a:rPr>
                        <a:t>Domaine de l’activité</a:t>
                      </a:r>
                      <a:endParaRPr lang="ru-RU" sz="3000" dirty="0">
                        <a:latin typeface="Arial" panose="020B0604020202020204" pitchFamily="34" charset="0"/>
                        <a:cs typeface="Arial" panose="020B0604020202020204" pitchFamily="34" charset="0"/>
                      </a:endParaRPr>
                    </a:p>
                  </a:txBody>
                  <a:tcPr/>
                </a:tc>
                <a:tc>
                  <a:txBody>
                    <a:bodyPr/>
                    <a:lstStyle/>
                    <a:p>
                      <a:r>
                        <a:rPr lang="fr-FR" sz="3000" dirty="0" smtClean="0">
                          <a:latin typeface="Arial" panose="020B0604020202020204" pitchFamily="34" charset="0"/>
                          <a:cs typeface="Arial" panose="020B0604020202020204" pitchFamily="34" charset="0"/>
                        </a:rPr>
                        <a:t>Oeuvres</a:t>
                      </a:r>
                      <a:endParaRPr lang="ru-RU" sz="3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686610641"/>
                  </a:ext>
                </a:extLst>
              </a:tr>
            </a:tbl>
          </a:graphicData>
        </a:graphic>
      </p:graphicFrame>
      <p:sp>
        <p:nvSpPr>
          <p:cNvPr id="8" name="TextBox 7"/>
          <p:cNvSpPr txBox="1"/>
          <p:nvPr/>
        </p:nvSpPr>
        <p:spPr>
          <a:xfrm>
            <a:off x="2811780" y="198120"/>
            <a:ext cx="6553200" cy="584775"/>
          </a:xfrm>
          <a:prstGeom prst="rect">
            <a:avLst/>
          </a:prstGeom>
          <a:solidFill>
            <a:schemeClr val="bg1"/>
          </a:solidFill>
        </p:spPr>
        <p:txBody>
          <a:bodyPr wrap="square" rtlCol="0">
            <a:spAutoFit/>
          </a:bodyPr>
          <a:lstStyle/>
          <a:p>
            <a:pPr algn="ctr"/>
            <a:r>
              <a:rPr lang="fr-FR" sz="3200" b="1" dirty="0" smtClean="0">
                <a:latin typeface="Arial" panose="020B0604020202020204" pitchFamily="34" charset="0"/>
                <a:cs typeface="Arial" panose="020B0604020202020204" pitchFamily="34" charset="0"/>
              </a:rPr>
              <a:t>Remplissez le tableau</a:t>
            </a:r>
            <a:endParaRPr lang="ru-RU" sz="3200" b="1" dirty="0">
              <a:latin typeface="Arial" panose="020B0604020202020204" pitchFamily="34" charset="0"/>
              <a:cs typeface="Arial" panose="020B0604020202020204" pitchFamily="34" charset="0"/>
            </a:endParaRPr>
          </a:p>
        </p:txBody>
      </p:sp>
      <p:graphicFrame>
        <p:nvGraphicFramePr>
          <p:cNvPr id="9" name="Таблица 8"/>
          <p:cNvGraphicFramePr>
            <a:graphicFrameLocks noGrp="1"/>
          </p:cNvGraphicFramePr>
          <p:nvPr>
            <p:extLst>
              <p:ext uri="{D42A27DB-BD31-4B8C-83A1-F6EECF244321}">
                <p14:modId xmlns:p14="http://schemas.microsoft.com/office/powerpoint/2010/main" val="3279692140"/>
              </p:ext>
            </p:extLst>
          </p:nvPr>
        </p:nvGraphicFramePr>
        <p:xfrm>
          <a:off x="121920" y="2436706"/>
          <a:ext cx="11932920" cy="1005840"/>
        </p:xfrm>
        <a:graphic>
          <a:graphicData uri="http://schemas.openxmlformats.org/drawingml/2006/table">
            <a:tbl>
              <a:tblPr firstRow="1" bandRow="1">
                <a:tableStyleId>{E8B1032C-EA38-4F05-BA0D-38AFFFC7BED3}</a:tableStyleId>
              </a:tblPr>
              <a:tblGrid>
                <a:gridCol w="2983230">
                  <a:extLst>
                    <a:ext uri="{9D8B030D-6E8A-4147-A177-3AD203B41FA5}">
                      <a16:colId xmlns:a16="http://schemas.microsoft.com/office/drawing/2014/main" val="300123819"/>
                    </a:ext>
                  </a:extLst>
                </a:gridCol>
                <a:gridCol w="2983230">
                  <a:extLst>
                    <a:ext uri="{9D8B030D-6E8A-4147-A177-3AD203B41FA5}">
                      <a16:colId xmlns:a16="http://schemas.microsoft.com/office/drawing/2014/main" val="2298861775"/>
                    </a:ext>
                  </a:extLst>
                </a:gridCol>
                <a:gridCol w="2983230">
                  <a:extLst>
                    <a:ext uri="{9D8B030D-6E8A-4147-A177-3AD203B41FA5}">
                      <a16:colId xmlns:a16="http://schemas.microsoft.com/office/drawing/2014/main" val="2523119404"/>
                    </a:ext>
                  </a:extLst>
                </a:gridCol>
                <a:gridCol w="2983230">
                  <a:extLst>
                    <a:ext uri="{9D8B030D-6E8A-4147-A177-3AD203B41FA5}">
                      <a16:colId xmlns:a16="http://schemas.microsoft.com/office/drawing/2014/main" val="4069985151"/>
                    </a:ext>
                  </a:extLst>
                </a:gridCol>
              </a:tblGrid>
              <a:tr h="565574">
                <a:tc>
                  <a:txBody>
                    <a:bodyPr/>
                    <a:lstStyle/>
                    <a:p>
                      <a:r>
                        <a:rPr lang="fr-FR" sz="3000" dirty="0" smtClean="0">
                          <a:latin typeface="Arial" panose="020B0604020202020204" pitchFamily="34" charset="0"/>
                          <a:cs typeface="Arial" panose="020B0604020202020204" pitchFamily="34" charset="0"/>
                        </a:rPr>
                        <a:t>Amir Temour</a:t>
                      </a:r>
                    </a:p>
                    <a:p>
                      <a:endParaRPr lang="fr-FR" sz="3000" dirty="0" smtClean="0">
                        <a:latin typeface="Arial" panose="020B0604020202020204" pitchFamily="34" charset="0"/>
                        <a:cs typeface="Arial" panose="020B0604020202020204" pitchFamily="34" charset="0"/>
                      </a:endParaRPr>
                    </a:p>
                  </a:txBody>
                  <a:tcPr/>
                </a:tc>
                <a:tc>
                  <a:txBody>
                    <a:bodyPr/>
                    <a:lstStyle/>
                    <a:p>
                      <a:r>
                        <a:rPr lang="fr-FR" sz="3000" dirty="0" smtClean="0">
                          <a:latin typeface="Arial" panose="020B0604020202020204" pitchFamily="34" charset="0"/>
                          <a:cs typeface="Arial" panose="020B0604020202020204" pitchFamily="34" charset="0"/>
                        </a:rPr>
                        <a:t>1336-1405</a:t>
                      </a:r>
                      <a:endParaRPr lang="ru-RU" sz="3000" dirty="0">
                        <a:latin typeface="Arial" panose="020B0604020202020204" pitchFamily="34" charset="0"/>
                        <a:cs typeface="Arial" panose="020B0604020202020204" pitchFamily="34" charset="0"/>
                      </a:endParaRPr>
                    </a:p>
                  </a:txBody>
                  <a:tcPr/>
                </a:tc>
                <a:tc>
                  <a:txBody>
                    <a:bodyPr/>
                    <a:lstStyle/>
                    <a:p>
                      <a:r>
                        <a:rPr lang="fr-FR" sz="3000" dirty="0" smtClean="0">
                          <a:latin typeface="Arial" panose="020B0604020202020204" pitchFamily="34" charset="0"/>
                          <a:cs typeface="Arial" panose="020B0604020202020204" pitchFamily="34" charset="0"/>
                        </a:rPr>
                        <a:t>commandant</a:t>
                      </a:r>
                      <a:endParaRPr lang="ru-RU" sz="3000" dirty="0">
                        <a:latin typeface="Arial" panose="020B0604020202020204" pitchFamily="34" charset="0"/>
                        <a:cs typeface="Arial" panose="020B0604020202020204" pitchFamily="34" charset="0"/>
                      </a:endParaRPr>
                    </a:p>
                  </a:txBody>
                  <a:tcPr/>
                </a:tc>
                <a:tc>
                  <a:txBody>
                    <a:bodyPr/>
                    <a:lstStyle/>
                    <a:p>
                      <a:r>
                        <a:rPr lang="fr-FR" sz="3000" dirty="0" smtClean="0">
                          <a:latin typeface="Arial" panose="020B0604020202020204" pitchFamily="34" charset="0"/>
                          <a:cs typeface="Arial" panose="020B0604020202020204" pitchFamily="34" charset="0"/>
                        </a:rPr>
                        <a:t>« Codes de Temour »</a:t>
                      </a:r>
                      <a:endParaRPr lang="ru-RU" sz="3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477279318"/>
                  </a:ext>
                </a:extLst>
              </a:tr>
            </a:tbl>
          </a:graphicData>
        </a:graphic>
      </p:graphicFrame>
      <p:graphicFrame>
        <p:nvGraphicFramePr>
          <p:cNvPr id="11" name="Таблица 10"/>
          <p:cNvGraphicFramePr>
            <a:graphicFrameLocks noGrp="1"/>
          </p:cNvGraphicFramePr>
          <p:nvPr>
            <p:extLst>
              <p:ext uri="{D42A27DB-BD31-4B8C-83A1-F6EECF244321}">
                <p14:modId xmlns:p14="http://schemas.microsoft.com/office/powerpoint/2010/main" val="1860012800"/>
              </p:ext>
            </p:extLst>
          </p:nvPr>
        </p:nvGraphicFramePr>
        <p:xfrm>
          <a:off x="121920" y="3578012"/>
          <a:ext cx="11932920" cy="1005840"/>
        </p:xfrm>
        <a:graphic>
          <a:graphicData uri="http://schemas.openxmlformats.org/drawingml/2006/table">
            <a:tbl>
              <a:tblPr firstRow="1" bandRow="1">
                <a:tableStyleId>{E8B1032C-EA38-4F05-BA0D-38AFFFC7BED3}</a:tableStyleId>
              </a:tblPr>
              <a:tblGrid>
                <a:gridCol w="2983230">
                  <a:extLst>
                    <a:ext uri="{9D8B030D-6E8A-4147-A177-3AD203B41FA5}">
                      <a16:colId xmlns:a16="http://schemas.microsoft.com/office/drawing/2014/main" val="300123819"/>
                    </a:ext>
                  </a:extLst>
                </a:gridCol>
                <a:gridCol w="2983230">
                  <a:extLst>
                    <a:ext uri="{9D8B030D-6E8A-4147-A177-3AD203B41FA5}">
                      <a16:colId xmlns:a16="http://schemas.microsoft.com/office/drawing/2014/main" val="2298861775"/>
                    </a:ext>
                  </a:extLst>
                </a:gridCol>
                <a:gridCol w="2983230">
                  <a:extLst>
                    <a:ext uri="{9D8B030D-6E8A-4147-A177-3AD203B41FA5}">
                      <a16:colId xmlns:a16="http://schemas.microsoft.com/office/drawing/2014/main" val="2523119404"/>
                    </a:ext>
                  </a:extLst>
                </a:gridCol>
                <a:gridCol w="2983230">
                  <a:extLst>
                    <a:ext uri="{9D8B030D-6E8A-4147-A177-3AD203B41FA5}">
                      <a16:colId xmlns:a16="http://schemas.microsoft.com/office/drawing/2014/main" val="4069985151"/>
                    </a:ext>
                  </a:extLst>
                </a:gridCol>
              </a:tblGrid>
              <a:tr h="565574">
                <a:tc>
                  <a:txBody>
                    <a:bodyPr/>
                    <a:lstStyle/>
                    <a:p>
                      <a:r>
                        <a:rPr lang="fr-FR" sz="3000" dirty="0" smtClean="0">
                          <a:latin typeface="Arial" panose="020B0604020202020204" pitchFamily="34" charset="0"/>
                          <a:cs typeface="Arial" panose="020B0604020202020204" pitchFamily="34" charset="0"/>
                        </a:rPr>
                        <a:t>Alicher</a:t>
                      </a:r>
                      <a:r>
                        <a:rPr lang="fr-FR" sz="3000" baseline="0" dirty="0" smtClean="0">
                          <a:latin typeface="Arial" panose="020B0604020202020204" pitchFamily="34" charset="0"/>
                          <a:cs typeface="Arial" panose="020B0604020202020204" pitchFamily="34" charset="0"/>
                        </a:rPr>
                        <a:t> Navoi</a:t>
                      </a:r>
                      <a:endParaRPr lang="fr-FR" sz="3000" dirty="0" smtClean="0">
                        <a:latin typeface="Arial" panose="020B0604020202020204" pitchFamily="34" charset="0"/>
                        <a:cs typeface="Arial" panose="020B0604020202020204" pitchFamily="34" charset="0"/>
                      </a:endParaRPr>
                    </a:p>
                    <a:p>
                      <a:endParaRPr lang="fr-FR" sz="3000" dirty="0" smtClean="0">
                        <a:latin typeface="Arial" panose="020B0604020202020204" pitchFamily="34" charset="0"/>
                        <a:cs typeface="Arial" panose="020B0604020202020204" pitchFamily="34" charset="0"/>
                      </a:endParaRPr>
                    </a:p>
                  </a:txBody>
                  <a:tcPr/>
                </a:tc>
                <a:tc>
                  <a:txBody>
                    <a:bodyPr/>
                    <a:lstStyle/>
                    <a:p>
                      <a:r>
                        <a:rPr lang="ru-RU" sz="3000" b="1" i="0" u="none" strike="noStrike" kern="1200" baseline="0" dirty="0" smtClean="0">
                          <a:solidFill>
                            <a:schemeClr val="tx1"/>
                          </a:solidFill>
                          <a:latin typeface="Arial" panose="020B0604020202020204" pitchFamily="34" charset="0"/>
                          <a:ea typeface="+mn-ea"/>
                          <a:cs typeface="Arial" panose="020B0604020202020204" pitchFamily="34" charset="0"/>
                        </a:rPr>
                        <a:t>1441–1501 </a:t>
                      </a:r>
                      <a:endParaRPr lang="ru-RU" sz="3000" b="1" dirty="0">
                        <a:latin typeface="Arial" panose="020B0604020202020204" pitchFamily="34" charset="0"/>
                        <a:cs typeface="Arial" panose="020B0604020202020204" pitchFamily="34" charset="0"/>
                      </a:endParaRPr>
                    </a:p>
                  </a:txBody>
                  <a:tcPr/>
                </a:tc>
                <a:tc>
                  <a:txBody>
                    <a:bodyPr/>
                    <a:lstStyle/>
                    <a:p>
                      <a:r>
                        <a:rPr lang="fr-FR" sz="3000" dirty="0" smtClean="0">
                          <a:latin typeface="Arial" panose="020B0604020202020204" pitchFamily="34" charset="0"/>
                          <a:cs typeface="Arial" panose="020B0604020202020204" pitchFamily="34" charset="0"/>
                        </a:rPr>
                        <a:t>Poète, grand penseur</a:t>
                      </a:r>
                      <a:endParaRPr lang="ru-RU" sz="3000" dirty="0">
                        <a:latin typeface="Arial" panose="020B0604020202020204" pitchFamily="34" charset="0"/>
                        <a:cs typeface="Arial" panose="020B0604020202020204" pitchFamily="34" charset="0"/>
                      </a:endParaRPr>
                    </a:p>
                  </a:txBody>
                  <a:tcPr/>
                </a:tc>
                <a:tc>
                  <a:txBody>
                    <a:bodyPr/>
                    <a:lstStyle/>
                    <a:p>
                      <a:r>
                        <a:rPr lang="fr-FR" sz="3000" dirty="0" smtClean="0">
                          <a:latin typeface="Arial" panose="020B0604020202020204" pitchFamily="34" charset="0"/>
                          <a:cs typeface="Arial" panose="020B0604020202020204" pitchFamily="34" charset="0"/>
                        </a:rPr>
                        <a:t>« Khamsa»</a:t>
                      </a:r>
                    </a:p>
                    <a:p>
                      <a:r>
                        <a:rPr lang="fr-FR" sz="2800" dirty="0" smtClean="0">
                          <a:latin typeface="Arial" panose="020B0604020202020204" pitchFamily="34" charset="0"/>
                          <a:cs typeface="Arial" panose="020B0604020202020204" pitchFamily="34" charset="0"/>
                        </a:rPr>
                        <a:t>« Tchor devon »</a:t>
                      </a:r>
                      <a:endParaRPr lang="ru-RU" sz="28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477279318"/>
                  </a:ext>
                </a:extLst>
              </a:tr>
            </a:tbl>
          </a:graphicData>
        </a:graphic>
      </p:graphicFrame>
      <p:graphicFrame>
        <p:nvGraphicFramePr>
          <p:cNvPr id="12" name="Таблица 11"/>
          <p:cNvGraphicFramePr>
            <a:graphicFrameLocks noGrp="1"/>
          </p:cNvGraphicFramePr>
          <p:nvPr>
            <p:extLst>
              <p:ext uri="{D42A27DB-BD31-4B8C-83A1-F6EECF244321}">
                <p14:modId xmlns:p14="http://schemas.microsoft.com/office/powerpoint/2010/main" val="1965754325"/>
              </p:ext>
            </p:extLst>
          </p:nvPr>
        </p:nvGraphicFramePr>
        <p:xfrm>
          <a:off x="121920" y="4719318"/>
          <a:ext cx="11932920" cy="1920240"/>
        </p:xfrm>
        <a:graphic>
          <a:graphicData uri="http://schemas.openxmlformats.org/drawingml/2006/table">
            <a:tbl>
              <a:tblPr firstRow="1" bandRow="1">
                <a:tableStyleId>{E8B1032C-EA38-4F05-BA0D-38AFFFC7BED3}</a:tableStyleId>
              </a:tblPr>
              <a:tblGrid>
                <a:gridCol w="2983230">
                  <a:extLst>
                    <a:ext uri="{9D8B030D-6E8A-4147-A177-3AD203B41FA5}">
                      <a16:colId xmlns:a16="http://schemas.microsoft.com/office/drawing/2014/main" val="300123819"/>
                    </a:ext>
                  </a:extLst>
                </a:gridCol>
                <a:gridCol w="2983230">
                  <a:extLst>
                    <a:ext uri="{9D8B030D-6E8A-4147-A177-3AD203B41FA5}">
                      <a16:colId xmlns:a16="http://schemas.microsoft.com/office/drawing/2014/main" val="2298861775"/>
                    </a:ext>
                  </a:extLst>
                </a:gridCol>
                <a:gridCol w="2983230">
                  <a:extLst>
                    <a:ext uri="{9D8B030D-6E8A-4147-A177-3AD203B41FA5}">
                      <a16:colId xmlns:a16="http://schemas.microsoft.com/office/drawing/2014/main" val="2523119404"/>
                    </a:ext>
                  </a:extLst>
                </a:gridCol>
                <a:gridCol w="2983230">
                  <a:extLst>
                    <a:ext uri="{9D8B030D-6E8A-4147-A177-3AD203B41FA5}">
                      <a16:colId xmlns:a16="http://schemas.microsoft.com/office/drawing/2014/main" val="4069985151"/>
                    </a:ext>
                  </a:extLst>
                </a:gridCol>
              </a:tblGrid>
              <a:tr h="565574">
                <a:tc>
                  <a:txBody>
                    <a:bodyPr/>
                    <a:lstStyle/>
                    <a:p>
                      <a:r>
                        <a:rPr lang="fr-FR" sz="3000" dirty="0" smtClean="0">
                          <a:latin typeface="Arial" panose="020B0604020202020204" pitchFamily="34" charset="0"/>
                          <a:cs typeface="Arial" panose="020B0604020202020204" pitchFamily="34" charset="0"/>
                        </a:rPr>
                        <a:t>Abou Ali Ibn Sîna</a:t>
                      </a:r>
                    </a:p>
                    <a:p>
                      <a:endParaRPr lang="fr-FR" sz="3000" dirty="0" smtClean="0">
                        <a:latin typeface="Arial" panose="020B0604020202020204" pitchFamily="34" charset="0"/>
                        <a:cs typeface="Arial" panose="020B0604020202020204" pitchFamily="34" charset="0"/>
                      </a:endParaRPr>
                    </a:p>
                  </a:txBody>
                  <a:tcPr/>
                </a:tc>
                <a:tc>
                  <a:txBody>
                    <a:bodyPr/>
                    <a:lstStyle/>
                    <a:p>
                      <a:r>
                        <a:rPr lang="fr-FR" sz="3000" b="1" i="0" u="none" strike="noStrike" kern="1200" baseline="0" dirty="0" smtClean="0">
                          <a:solidFill>
                            <a:schemeClr val="tx1"/>
                          </a:solidFill>
                          <a:latin typeface="Arial" panose="020B0604020202020204" pitchFamily="34" charset="0"/>
                          <a:ea typeface="+mn-ea"/>
                          <a:cs typeface="Arial" panose="020B0604020202020204" pitchFamily="34" charset="0"/>
                        </a:rPr>
                        <a:t>980-1037</a:t>
                      </a:r>
                      <a:endParaRPr lang="ru-RU" sz="3000" b="1" dirty="0">
                        <a:latin typeface="Arial" panose="020B0604020202020204" pitchFamily="34" charset="0"/>
                        <a:cs typeface="Arial" panose="020B0604020202020204" pitchFamily="34" charset="0"/>
                      </a:endParaRPr>
                    </a:p>
                  </a:txBody>
                  <a:tcPr/>
                </a:tc>
                <a:tc>
                  <a:txBody>
                    <a:bodyPr/>
                    <a:lstStyle/>
                    <a:p>
                      <a:r>
                        <a:rPr lang="fr-FR" sz="3000" dirty="0" smtClean="0">
                          <a:latin typeface="Arial" panose="020B0604020202020204" pitchFamily="34" charset="0"/>
                          <a:cs typeface="Arial" panose="020B0604020202020204" pitchFamily="34" charset="0"/>
                        </a:rPr>
                        <a:t>Médecin</a:t>
                      </a:r>
                      <a:r>
                        <a:rPr lang="fr-FR" sz="3000" baseline="0" dirty="0" smtClean="0">
                          <a:latin typeface="Arial" panose="020B0604020202020204" pitchFamily="34" charset="0"/>
                          <a:cs typeface="Arial" panose="020B0604020202020204" pitchFamily="34" charset="0"/>
                        </a:rPr>
                        <a:t> </a:t>
                      </a:r>
                      <a:r>
                        <a:rPr lang="fr-FR" sz="3000" baseline="0" dirty="0" smtClean="0">
                          <a:latin typeface="Arial" panose="020B0604020202020204" pitchFamily="34" charset="0"/>
                          <a:cs typeface="Arial" panose="020B0604020202020204" pitchFamily="34" charset="0"/>
                        </a:rPr>
                        <a:t>philosophe</a:t>
                      </a:r>
                      <a:endParaRPr lang="ru-RU" sz="3000" dirty="0">
                        <a:latin typeface="Arial" panose="020B0604020202020204" pitchFamily="34" charset="0"/>
                        <a:cs typeface="Arial" panose="020B0604020202020204" pitchFamily="34" charset="0"/>
                      </a:endParaRPr>
                    </a:p>
                  </a:txBody>
                  <a:tcPr/>
                </a:tc>
                <a:tc>
                  <a:txBody>
                    <a:bodyPr/>
                    <a:lstStyle/>
                    <a:p>
                      <a:r>
                        <a:rPr lang="fr-FR" sz="3000" dirty="0" smtClean="0">
                          <a:latin typeface="Arial" panose="020B0604020202020204" pitchFamily="34" charset="0"/>
                          <a:cs typeface="Arial" panose="020B0604020202020204" pitchFamily="34" charset="0"/>
                        </a:rPr>
                        <a:t>« Canon de la médecin »</a:t>
                      </a:r>
                    </a:p>
                    <a:p>
                      <a:r>
                        <a:rPr lang="fr-FR" sz="3000" dirty="0" smtClean="0">
                          <a:latin typeface="Arial" panose="020B0604020202020204" pitchFamily="34" charset="0"/>
                          <a:cs typeface="Arial" panose="020B0604020202020204" pitchFamily="34" charset="0"/>
                        </a:rPr>
                        <a:t>« Livre</a:t>
                      </a:r>
                      <a:r>
                        <a:rPr lang="fr-FR" sz="3000" baseline="0" dirty="0" smtClean="0">
                          <a:latin typeface="Arial" panose="020B0604020202020204" pitchFamily="34" charset="0"/>
                          <a:cs typeface="Arial" panose="020B0604020202020204" pitchFamily="34" charset="0"/>
                        </a:rPr>
                        <a:t> de la guérison »</a:t>
                      </a:r>
                      <a:endParaRPr lang="ru-RU" sz="28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477279318"/>
                  </a:ext>
                </a:extLst>
              </a:tr>
            </a:tbl>
          </a:graphicData>
        </a:graphic>
      </p:graphicFrame>
    </p:spTree>
    <p:extLst>
      <p:ext uri="{BB962C8B-B14F-4D97-AF65-F5344CB8AC3E}">
        <p14:creationId xmlns:p14="http://schemas.microsoft.com/office/powerpoint/2010/main" val="2029715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369527" y="212273"/>
            <a:ext cx="2930433" cy="646331"/>
          </a:xfrm>
          <a:prstGeom prst="rect">
            <a:avLst/>
          </a:prstGeom>
          <a:solidFill>
            <a:schemeClr val="bg1"/>
          </a:solidFill>
        </p:spPr>
        <p:txBody>
          <a:bodyPr wrap="square" rtlCol="0">
            <a:spAutoFit/>
          </a:bodyPr>
          <a:lstStyle/>
          <a:p>
            <a:pPr algn="ctr"/>
            <a:r>
              <a:rPr lang="fr-FR" sz="3600" b="1" dirty="0" smtClean="0">
                <a:solidFill>
                  <a:srgbClr val="0070C0"/>
                </a:solidFill>
                <a:latin typeface="Arial" panose="020B0604020202020204" pitchFamily="34" charset="0"/>
                <a:cs typeface="Arial" panose="020B0604020202020204" pitchFamily="34" charset="0"/>
              </a:rPr>
              <a:t>Emploi</a:t>
            </a:r>
            <a:endParaRPr lang="ru-RU" sz="3600" b="1" dirty="0">
              <a:solidFill>
                <a:srgbClr val="0070C0"/>
              </a:solidFill>
              <a:latin typeface="Arial" panose="020B0604020202020204" pitchFamily="34" charset="0"/>
              <a:cs typeface="Arial" panose="020B0604020202020204" pitchFamily="34" charset="0"/>
            </a:endParaRPr>
          </a:p>
        </p:txBody>
      </p:sp>
      <p:pic>
        <p:nvPicPr>
          <p:cNvPr id="2" name="Рисунок 1"/>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Effect>
                      <a14:colorTemperature colorTemp="7200"/>
                    </a14:imgEffect>
                    <a14:imgEffect>
                      <a14:saturation sat="200000"/>
                    </a14:imgEffect>
                  </a14:imgLayer>
                </a14:imgProps>
              </a:ext>
            </a:extLst>
          </a:blip>
          <a:srcRect l="16033" t="45208" r="22942" b="16667"/>
          <a:stretch/>
        </p:blipFill>
        <p:spPr>
          <a:xfrm>
            <a:off x="168210" y="1036319"/>
            <a:ext cx="11801591" cy="4145281"/>
          </a:xfrm>
          <a:prstGeom prst="rect">
            <a:avLst/>
          </a:prstGeom>
        </p:spPr>
      </p:pic>
      <p:cxnSp>
        <p:nvCxnSpPr>
          <p:cNvPr id="7" name="Прямая соединительная линия 6"/>
          <p:cNvCxnSpPr/>
          <p:nvPr/>
        </p:nvCxnSpPr>
        <p:spPr>
          <a:xfrm>
            <a:off x="3031400" y="3239232"/>
            <a:ext cx="1875879" cy="6888"/>
          </a:xfrm>
          <a:prstGeom prst="line">
            <a:avLst/>
          </a:prstGeom>
          <a:ln w="38100">
            <a:solidFill>
              <a:srgbClr val="F33D68"/>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5773783" y="4099560"/>
            <a:ext cx="1236617" cy="0"/>
          </a:xfrm>
          <a:prstGeom prst="line">
            <a:avLst/>
          </a:prstGeom>
          <a:ln w="38100">
            <a:solidFill>
              <a:srgbClr val="F33D68"/>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flipV="1">
            <a:off x="3663586" y="4991832"/>
            <a:ext cx="1243693" cy="15240"/>
          </a:xfrm>
          <a:prstGeom prst="line">
            <a:avLst/>
          </a:prstGeom>
          <a:ln w="38100">
            <a:solidFill>
              <a:srgbClr val="F33D6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973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Effect>
                      <a14:colorTemperature colorTemp="7200"/>
                    </a14:imgEffect>
                    <a14:imgEffect>
                      <a14:saturation sat="200000"/>
                    </a14:imgEffect>
                  </a14:imgLayer>
                </a14:imgProps>
              </a:ext>
            </a:extLst>
          </a:blip>
          <a:srcRect l="17438" t="17708" r="18375" b="6250"/>
          <a:stretch/>
        </p:blipFill>
        <p:spPr>
          <a:xfrm>
            <a:off x="944880" y="106680"/>
            <a:ext cx="10012680" cy="6669030"/>
          </a:xfrm>
          <a:prstGeom prst="rect">
            <a:avLst/>
          </a:prstGeom>
        </p:spPr>
      </p:pic>
    </p:spTree>
    <p:extLst>
      <p:ext uri="{BB962C8B-B14F-4D97-AF65-F5344CB8AC3E}">
        <p14:creationId xmlns:p14="http://schemas.microsoft.com/office/powerpoint/2010/main" val="25333218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7200"/>
                    </a14:imgEffect>
                    <a14:imgEffect>
                      <a14:saturation sat="200000"/>
                    </a14:imgEffect>
                  </a14:imgLayer>
                </a14:imgProps>
              </a:ext>
            </a:extLst>
          </a:blip>
          <a:srcRect l="15681" t="37083" r="25285" b="6875"/>
          <a:stretch/>
        </p:blipFill>
        <p:spPr>
          <a:xfrm>
            <a:off x="746760" y="929639"/>
            <a:ext cx="10607040" cy="5661297"/>
          </a:xfrm>
          <a:prstGeom prst="rect">
            <a:avLst/>
          </a:prstGeom>
        </p:spPr>
      </p:pic>
      <p:sp>
        <p:nvSpPr>
          <p:cNvPr id="4" name="TextBox 3"/>
          <p:cNvSpPr txBox="1"/>
          <p:nvPr/>
        </p:nvSpPr>
        <p:spPr>
          <a:xfrm>
            <a:off x="4369527" y="212273"/>
            <a:ext cx="3814353" cy="646331"/>
          </a:xfrm>
          <a:prstGeom prst="rect">
            <a:avLst/>
          </a:prstGeom>
          <a:solidFill>
            <a:schemeClr val="bg1"/>
          </a:solidFill>
        </p:spPr>
        <p:txBody>
          <a:bodyPr wrap="square" rtlCol="0">
            <a:spAutoFit/>
          </a:bodyPr>
          <a:lstStyle/>
          <a:p>
            <a:pPr algn="ctr"/>
            <a:r>
              <a:rPr lang="fr-FR" sz="3600" b="1" dirty="0" smtClean="0">
                <a:solidFill>
                  <a:srgbClr val="0070C0"/>
                </a:solidFill>
                <a:latin typeface="Arial" panose="020B0604020202020204" pitchFamily="34" charset="0"/>
                <a:cs typeface="Arial" panose="020B0604020202020204" pitchFamily="34" charset="0"/>
              </a:rPr>
              <a:t>Les pronoms</a:t>
            </a:r>
            <a:endParaRPr lang="ru-RU" sz="3600"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33321820"/>
      </p:ext>
    </p:extLst>
  </p:cSld>
  <p:clrMapOvr>
    <a:masterClrMapping/>
  </p:clrMapOvr>
  <p:timing>
    <p:tnLst>
      <p:par>
        <p:cTn id="1" dur="indefinite" restart="never" nodeType="tmRoot"/>
      </p:par>
    </p:tnLst>
  </p:timing>
</p:sld>
</file>

<file path=ppt/theme/theme1.xml><?xml version="1.0" encoding="utf-8"?>
<a:theme xmlns:a="http://schemas.openxmlformats.org/drawingml/2006/main" name="Shablon">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Shablon</Template>
  <TotalTime>944</TotalTime>
  <Words>305</Words>
  <Application>Microsoft Office PowerPoint</Application>
  <PresentationFormat>Широкоэкранный</PresentationFormat>
  <Paragraphs>45</Paragraphs>
  <Slides>12</Slides>
  <Notes>1</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12</vt:i4>
      </vt:variant>
    </vt:vector>
  </HeadingPairs>
  <TitlesOfParts>
    <vt:vector size="16" baseType="lpstr">
      <vt:lpstr>Arial</vt:lpstr>
      <vt:lpstr>Calibri</vt:lpstr>
      <vt:lpstr>Calibri Light</vt:lpstr>
      <vt:lpstr>Shablon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Документы</dc:creator>
  <cp:lastModifiedBy>Пользователь</cp:lastModifiedBy>
  <cp:revision>92</cp:revision>
  <dcterms:created xsi:type="dcterms:W3CDTF">2020-09-27T12:11:07Z</dcterms:created>
  <dcterms:modified xsi:type="dcterms:W3CDTF">2020-11-04T08:18:07Z</dcterms:modified>
</cp:coreProperties>
</file>