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0" r:id="rId2"/>
    <p:sldId id="296" r:id="rId3"/>
    <p:sldId id="306" r:id="rId4"/>
    <p:sldId id="303" r:id="rId5"/>
    <p:sldId id="312" r:id="rId6"/>
    <p:sldId id="310" r:id="rId7"/>
    <p:sldId id="309" r:id="rId8"/>
    <p:sldId id="314" r:id="rId9"/>
    <p:sldId id="315" r:id="rId10"/>
    <p:sldId id="316" r:id="rId11"/>
    <p:sldId id="273" r:id="rId12"/>
    <p:sldId id="270"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D68"/>
    <a:srgbClr val="02BE21"/>
    <a:srgbClr val="EB45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84" autoAdjust="0"/>
    <p:restoredTop sz="85819" autoAdjust="0"/>
  </p:normalViewPr>
  <p:slideViewPr>
    <p:cSldViewPr snapToGrid="0">
      <p:cViewPr varScale="1">
        <p:scale>
          <a:sx n="56" d="100"/>
          <a:sy n="56" d="100"/>
        </p:scale>
        <p:origin x="1296"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1EB4A-7CAA-48DF-AE27-60C412795D77}" type="datetimeFigureOut">
              <a:rPr lang="ru-RU" smtClean="0"/>
              <a:pPr/>
              <a:t>04.11.2020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00BBF-5946-4209-978B-0B8435A71D8A}" type="slidenum">
              <a:rPr lang="ru-RU" smtClean="0"/>
              <a:pPr/>
              <a:t>‹#›</a:t>
            </a:fld>
            <a:endParaRPr lang="ru-RU"/>
          </a:p>
        </p:txBody>
      </p:sp>
    </p:spTree>
    <p:extLst>
      <p:ext uri="{BB962C8B-B14F-4D97-AF65-F5344CB8AC3E}">
        <p14:creationId xmlns:p14="http://schemas.microsoft.com/office/powerpoint/2010/main" val="231409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9500BBF-5946-4209-978B-0B8435A71D8A}" type="slidenum">
              <a:rPr lang="ru-RU" smtClean="0"/>
              <a:pPr/>
              <a:t>2</a:t>
            </a:fld>
            <a:endParaRPr lang="ru-RU"/>
          </a:p>
        </p:txBody>
      </p:sp>
    </p:spTree>
    <p:extLst>
      <p:ext uri="{BB962C8B-B14F-4D97-AF65-F5344CB8AC3E}">
        <p14:creationId xmlns:p14="http://schemas.microsoft.com/office/powerpoint/2010/main" val="263405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96269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131924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247918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170545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350407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183648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2404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36183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209831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178390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84576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226494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F6427-7211-444C-B0E9-9D7623CC965E}" type="datetimeFigureOut">
              <a:rPr lang="ru-RU" smtClean="0"/>
              <a:pPr/>
              <a:t>04.11.2020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43924-36BD-44A4-B824-EB87702FAEEB}" type="slidenum">
              <a:rPr lang="ru-RU" smtClean="0"/>
              <a:pPr/>
              <a:t>‹#›</a:t>
            </a:fld>
            <a:endParaRPr lang="ru-RU"/>
          </a:p>
        </p:txBody>
      </p:sp>
    </p:spTree>
    <p:extLst>
      <p:ext uri="{BB962C8B-B14F-4D97-AF65-F5344CB8AC3E}">
        <p14:creationId xmlns:p14="http://schemas.microsoft.com/office/powerpoint/2010/main" val="1140047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4.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0" y="0"/>
            <a:ext cx="12173957" cy="1663700"/>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a16="http://schemas.microsoft.com/office/drawing/2014/main" id="{96789AA7-9596-4F83-89FD-AEC28EE179F1}"/>
              </a:ext>
            </a:extLst>
          </p:cNvPr>
          <p:cNvSpPr txBox="1"/>
          <p:nvPr/>
        </p:nvSpPr>
        <p:spPr>
          <a:xfrm>
            <a:off x="854664" y="1929571"/>
            <a:ext cx="11017295" cy="2548452"/>
          </a:xfrm>
          <a:prstGeom prst="rect">
            <a:avLst/>
          </a:prstGeom>
        </p:spPr>
        <p:txBody>
          <a:bodyPr vert="horz" wrap="square" lIns="0" tIns="29525" rIns="0" bIns="0" rtlCol="0">
            <a:spAutoFit/>
          </a:bodyPr>
          <a:lstStyle/>
          <a:p>
            <a:pPr marL="38918">
              <a:spcBef>
                <a:spcPts val="233"/>
              </a:spcBef>
            </a:pPr>
            <a:r>
              <a:rPr lang="en-US" sz="5400" b="1" dirty="0" smtClean="0">
                <a:solidFill>
                  <a:srgbClr val="2365C7"/>
                </a:solidFill>
                <a:latin typeface="Arial" panose="020B0604020202020204" pitchFamily="34" charset="0"/>
                <a:cs typeface="Arial" panose="020B0604020202020204" pitchFamily="34" charset="0"/>
              </a:rPr>
              <a:t>THÈME: </a:t>
            </a:r>
            <a:r>
              <a:rPr lang="fr-FR" sz="5400" b="1" dirty="0" smtClean="0">
                <a:solidFill>
                  <a:srgbClr val="002060"/>
                </a:solidFill>
                <a:latin typeface="Arial" panose="020B0604020202020204" pitchFamily="34" charset="0"/>
                <a:cs typeface="Arial" panose="020B0604020202020204" pitchFamily="34" charset="0"/>
              </a:rPr>
              <a:t>Les célèbres hommes et femmes de l’Ouzbékistan</a:t>
            </a:r>
            <a:endParaRPr lang="en-US" sz="5400" b="1" dirty="0">
              <a:solidFill>
                <a:srgbClr val="002060"/>
              </a:solidFill>
              <a:latin typeface="Arial" panose="020B0604020202020204" pitchFamily="34" charset="0"/>
              <a:cs typeface="Arial" panose="020B0604020202020204" pitchFamily="34" charset="0"/>
            </a:endParaRPr>
          </a:p>
          <a:p>
            <a:pPr marL="38918">
              <a:spcBef>
                <a:spcPts val="233"/>
              </a:spcBef>
            </a:pPr>
            <a:r>
              <a:rPr lang="en-US" sz="5400" b="1" dirty="0" err="1" smtClean="0">
                <a:solidFill>
                  <a:srgbClr val="002060"/>
                </a:solidFill>
                <a:latin typeface="Arial" panose="020B0604020202020204" pitchFamily="34" charset="0"/>
                <a:cs typeface="Arial" panose="020B0604020202020204" pitchFamily="34" charset="0"/>
              </a:rPr>
              <a:t>Civilisation</a:t>
            </a:r>
            <a:endParaRPr lang="fr-FR" sz="5400" b="1" dirty="0" smtClean="0">
              <a:solidFill>
                <a:srgbClr val="002060"/>
              </a:solidFill>
              <a:latin typeface="Arial" panose="020B0604020202020204" pitchFamily="34" charset="0"/>
              <a:cs typeface="Arial" panose="020B0604020202020204" pitchFamily="34" charset="0"/>
            </a:endParaRPr>
          </a:p>
        </p:txBody>
      </p:sp>
      <p:sp>
        <p:nvSpPr>
          <p:cNvPr id="16" name="object 5">
            <a:extLst>
              <a:ext uri="{FF2B5EF4-FFF2-40B4-BE49-F238E27FC236}">
                <a16:creationId xmlns:a16="http://schemas.microsoft.com/office/drawing/2014/main" id="{A8BAE388-D6D2-40E9-8208-E39C1E0E7029}"/>
              </a:ext>
            </a:extLst>
          </p:cNvPr>
          <p:cNvSpPr/>
          <p:nvPr/>
        </p:nvSpPr>
        <p:spPr>
          <a:xfrm>
            <a:off x="132488" y="1789133"/>
            <a:ext cx="569777" cy="1807507"/>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lang="ru-RU" sz="2396" dirty="0" smtClean="0"/>
          </a:p>
          <a:p>
            <a:endParaRPr lang="ru-RU" sz="2396" dirty="0"/>
          </a:p>
          <a:p>
            <a:endParaRPr lang="ru-RU" sz="2396" dirty="0" smtClean="0"/>
          </a:p>
          <a:p>
            <a:endParaRPr sz="2396" dirty="0"/>
          </a:p>
        </p:txBody>
      </p:sp>
      <p:sp>
        <p:nvSpPr>
          <p:cNvPr id="20" name="object 9">
            <a:extLst>
              <a:ext uri="{FF2B5EF4-FFF2-40B4-BE49-F238E27FC236}">
                <a16:creationId xmlns:a16="http://schemas.microsoft.com/office/drawing/2014/main" id="{F294EAD7-CAB8-401C-B12D-6064AA1177E0}"/>
              </a:ext>
            </a:extLst>
          </p:cNvPr>
          <p:cNvSpPr/>
          <p:nvPr/>
        </p:nvSpPr>
        <p:spPr>
          <a:xfrm>
            <a:off x="9949173" y="133765"/>
            <a:ext cx="1705799" cy="1276313"/>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396" dirty="0"/>
          </a:p>
        </p:txBody>
      </p:sp>
      <p:sp>
        <p:nvSpPr>
          <p:cNvPr id="21" name="object 10">
            <a:extLst>
              <a:ext uri="{FF2B5EF4-FFF2-40B4-BE49-F238E27FC236}">
                <a16:creationId xmlns:a16="http://schemas.microsoft.com/office/drawing/2014/main" id="{27824596-7DE1-4136-95E4-49A51856B6D3}"/>
              </a:ext>
            </a:extLst>
          </p:cNvPr>
          <p:cNvSpPr/>
          <p:nvPr/>
        </p:nvSpPr>
        <p:spPr>
          <a:xfrm>
            <a:off x="9949173" y="163244"/>
            <a:ext cx="1705796" cy="1276313"/>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sp>
        <p:nvSpPr>
          <p:cNvPr id="22" name="object 12">
            <a:extLst>
              <a:ext uri="{FF2B5EF4-FFF2-40B4-BE49-F238E27FC236}">
                <a16:creationId xmlns:a16="http://schemas.microsoft.com/office/drawing/2014/main" id="{CAFE6579-511C-4CCB-9A5C-300ACC2F553A}"/>
              </a:ext>
            </a:extLst>
          </p:cNvPr>
          <p:cNvSpPr txBox="1"/>
          <p:nvPr/>
        </p:nvSpPr>
        <p:spPr>
          <a:xfrm>
            <a:off x="9981435" y="459773"/>
            <a:ext cx="1641271" cy="526322"/>
          </a:xfrm>
          <a:prstGeom prst="rect">
            <a:avLst/>
          </a:prstGeom>
        </p:spPr>
        <p:txBody>
          <a:bodyPr vert="horz" wrap="square" lIns="0" tIns="33552" rIns="0" bIns="0" rtlCol="0">
            <a:spAutoFit/>
          </a:bodyPr>
          <a:lstStyle/>
          <a:p>
            <a:pPr algn="ctr">
              <a:spcBef>
                <a:spcPts val="265"/>
              </a:spcBef>
            </a:pPr>
            <a:r>
              <a:rPr lang="en-US" sz="3200" b="1" spc="21" dirty="0" smtClean="0">
                <a:solidFill>
                  <a:srgbClr val="FEFEFE"/>
                </a:solidFill>
                <a:latin typeface="Arial" panose="020B0604020202020204" pitchFamily="34" charset="0"/>
                <a:cs typeface="Arial" panose="020B0604020202020204" pitchFamily="34" charset="0"/>
              </a:rPr>
              <a:t>8-classe</a:t>
            </a:r>
          </a:p>
        </p:txBody>
      </p:sp>
      <p:sp>
        <p:nvSpPr>
          <p:cNvPr id="31" name="object 2">
            <a:extLst>
              <a:ext uri="{FF2B5EF4-FFF2-40B4-BE49-F238E27FC236}">
                <a16:creationId xmlns:a16="http://schemas.microsoft.com/office/drawing/2014/main" id="{E8C26469-BDF9-400E-A3A8-3B2271BBD373}"/>
              </a:ext>
            </a:extLst>
          </p:cNvPr>
          <p:cNvSpPr txBox="1">
            <a:spLocks/>
          </p:cNvSpPr>
          <p:nvPr/>
        </p:nvSpPr>
        <p:spPr>
          <a:xfrm>
            <a:off x="2057402" y="294651"/>
            <a:ext cx="6170227" cy="954543"/>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marL="26881" algn="ctr" defTabSz="1935419">
              <a:spcBef>
                <a:spcPts val="241"/>
              </a:spcBef>
              <a:defRPr/>
            </a:pPr>
            <a:r>
              <a:rPr lang="en-US" sz="6000" kern="0" spc="-519" dirty="0" smtClean="0">
                <a:solidFill>
                  <a:sysClr val="window" lastClr="FFFFFF"/>
                </a:solidFill>
              </a:rPr>
              <a:t>        FRANÇAIS</a:t>
            </a:r>
            <a:endParaRPr lang="en-US" sz="6600" kern="0" spc="11" dirty="0">
              <a:solidFill>
                <a:sysClr val="window" lastClr="FFFFFF"/>
              </a:solidFill>
            </a:endParaRPr>
          </a:p>
        </p:txBody>
      </p:sp>
      <p:sp>
        <p:nvSpPr>
          <p:cNvPr id="9" name="object 5">
            <a:extLst>
              <a:ext uri="{FF2B5EF4-FFF2-40B4-BE49-F238E27FC236}">
                <a16:creationId xmlns:a16="http://schemas.microsoft.com/office/drawing/2014/main" id="{A8BAE388-D6D2-40E9-8208-E39C1E0E7029}"/>
              </a:ext>
            </a:extLst>
          </p:cNvPr>
          <p:cNvSpPr/>
          <p:nvPr/>
        </p:nvSpPr>
        <p:spPr>
          <a:xfrm>
            <a:off x="91440" y="4084461"/>
            <a:ext cx="569777" cy="1630539"/>
          </a:xfrm>
          <a:custGeom>
            <a:avLst/>
            <a:gdLst/>
            <a:ahLst/>
            <a:cxnLst/>
            <a:rect l="l" t="t" r="r" b="b"/>
            <a:pathLst>
              <a:path w="344170" h="680719">
                <a:moveTo>
                  <a:pt x="343828" y="0"/>
                </a:moveTo>
                <a:lnTo>
                  <a:pt x="0" y="0"/>
                </a:lnTo>
                <a:lnTo>
                  <a:pt x="0" y="680466"/>
                </a:lnTo>
                <a:lnTo>
                  <a:pt x="343828" y="680466"/>
                </a:lnTo>
                <a:lnTo>
                  <a:pt x="343828" y="0"/>
                </a:lnTo>
                <a:close/>
              </a:path>
            </a:pathLst>
          </a:custGeom>
          <a:solidFill>
            <a:schemeClr val="bg1">
              <a:lumMod val="65000"/>
            </a:schemeClr>
          </a:solidFill>
        </p:spPr>
        <p:txBody>
          <a:bodyPr wrap="square" lIns="0" tIns="0" rIns="0" bIns="0" rtlCol="0"/>
          <a:lstStyle/>
          <a:p>
            <a:endParaRPr lang="ru-RU" sz="2396" dirty="0" smtClean="0"/>
          </a:p>
          <a:p>
            <a:endParaRPr lang="ru-RU" sz="2396" dirty="0"/>
          </a:p>
          <a:p>
            <a:endParaRPr lang="ru-RU" sz="2396" dirty="0" smtClean="0"/>
          </a:p>
          <a:p>
            <a:endParaRPr sz="2396" dirty="0"/>
          </a:p>
        </p:txBody>
      </p:sp>
      <p:pic>
        <p:nvPicPr>
          <p:cNvPr id="14338" name="Picture 2" descr="Musée de Amir Temour a Tachkent - Silk Road Destinations"/>
          <p:cNvPicPr>
            <a:picLocks noChangeAspect="1" noChangeArrowheads="1"/>
          </p:cNvPicPr>
          <p:nvPr/>
        </p:nvPicPr>
        <p:blipFill>
          <a:blip r:embed="rId2"/>
          <a:srcRect/>
          <a:stretch>
            <a:fillRect/>
          </a:stretch>
        </p:blipFill>
        <p:spPr bwMode="auto">
          <a:xfrm>
            <a:off x="5687090" y="3733800"/>
            <a:ext cx="5935616" cy="2926398"/>
          </a:xfrm>
          <a:prstGeom prst="rect">
            <a:avLst/>
          </a:prstGeom>
          <a:noFill/>
        </p:spPr>
      </p:pic>
    </p:spTree>
    <p:extLst>
      <p:ext uri="{BB962C8B-B14F-4D97-AF65-F5344CB8AC3E}">
        <p14:creationId xmlns:p14="http://schemas.microsoft.com/office/powerpoint/2010/main" val="1737762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39887" y="227513"/>
            <a:ext cx="5627913" cy="646331"/>
          </a:xfrm>
          <a:prstGeom prst="rect">
            <a:avLst/>
          </a:prstGeom>
          <a:solidFill>
            <a:schemeClr val="bg1"/>
          </a:solidFill>
        </p:spPr>
        <p:txBody>
          <a:bodyPr wrap="square" rtlCol="0">
            <a:spAutoFit/>
          </a:bodyPr>
          <a:lstStyle/>
          <a:p>
            <a:pPr algn="ctr"/>
            <a:r>
              <a:rPr lang="fr-FR" sz="3600" b="1" dirty="0" smtClean="0">
                <a:solidFill>
                  <a:srgbClr val="0070C0"/>
                </a:solidFill>
                <a:latin typeface="Arial" panose="020B0604020202020204" pitchFamily="34" charset="0"/>
                <a:cs typeface="Arial" panose="020B0604020202020204" pitchFamily="34" charset="0"/>
              </a:rPr>
              <a:t>Ecoutez la chanson</a:t>
            </a:r>
            <a:endParaRPr lang="ru-RU" sz="3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976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96789AA7-9596-4F83-89FD-AEC28EE179F1}"/>
              </a:ext>
            </a:extLst>
          </p:cNvPr>
          <p:cNvSpPr txBox="1"/>
          <p:nvPr/>
        </p:nvSpPr>
        <p:spPr>
          <a:xfrm>
            <a:off x="352800" y="1831650"/>
            <a:ext cx="11274907" cy="2107305"/>
          </a:xfrm>
          <a:prstGeom prst="rect">
            <a:avLst/>
          </a:prstGeom>
        </p:spPr>
        <p:txBody>
          <a:bodyPr vert="horz" wrap="square" lIns="0" tIns="29525"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mj-lt"/>
              <a:buAutoNum type="arabicPeriod"/>
            </a:pPr>
            <a:r>
              <a:rPr lang="fr-FR" sz="4500" b="1" dirty="0">
                <a:solidFill>
                  <a:srgbClr val="002060"/>
                </a:solidFill>
                <a:latin typeface="Arial" panose="020B0604020202020204" pitchFamily="34" charset="0"/>
                <a:cs typeface="Arial" panose="020B0604020202020204" pitchFamily="34" charset="0"/>
              </a:rPr>
              <a:t> </a:t>
            </a:r>
            <a:r>
              <a:rPr lang="en-US" sz="4500" b="1" dirty="0" err="1" smtClean="0">
                <a:solidFill>
                  <a:srgbClr val="002060"/>
                </a:solidFill>
                <a:latin typeface="Arial" panose="020B0604020202020204" pitchFamily="34" charset="0"/>
                <a:cs typeface="Arial" panose="020B0604020202020204" pitchFamily="34" charset="0"/>
              </a:rPr>
              <a:t>Trouvez</a:t>
            </a:r>
            <a:r>
              <a:rPr lang="en-US" sz="4500" b="1" dirty="0" smtClean="0">
                <a:solidFill>
                  <a:srgbClr val="002060"/>
                </a:solidFill>
                <a:latin typeface="Arial" panose="020B0604020202020204" pitchFamily="34" charset="0"/>
                <a:cs typeface="Arial" panose="020B0604020202020204" pitchFamily="34" charset="0"/>
              </a:rPr>
              <a:t> les </a:t>
            </a:r>
            <a:r>
              <a:rPr lang="en-US" sz="4500" b="1" dirty="0" err="1" smtClean="0">
                <a:solidFill>
                  <a:srgbClr val="002060"/>
                </a:solidFill>
                <a:latin typeface="Arial" panose="020B0604020202020204" pitchFamily="34" charset="0"/>
                <a:cs typeface="Arial" panose="020B0604020202020204" pitchFamily="34" charset="0"/>
              </a:rPr>
              <a:t>pronoms</a:t>
            </a:r>
            <a:r>
              <a:rPr lang="en-US" sz="4500" b="1" dirty="0" smtClean="0">
                <a:solidFill>
                  <a:srgbClr val="002060"/>
                </a:solidFill>
                <a:latin typeface="Arial" panose="020B0604020202020204" pitchFamily="34" charset="0"/>
                <a:cs typeface="Arial" panose="020B0604020202020204" pitchFamily="34" charset="0"/>
              </a:rPr>
              <a:t> u</a:t>
            </a:r>
            <a:r>
              <a:rPr lang="fr-FR" sz="4500" b="1" dirty="0" smtClean="0">
                <a:solidFill>
                  <a:srgbClr val="002060"/>
                </a:solidFill>
                <a:latin typeface="Arial" panose="020B0604020202020204" pitchFamily="34" charset="0"/>
                <a:cs typeface="Arial" panose="020B0604020202020204" pitchFamily="34" charset="0"/>
              </a:rPr>
              <a:t>tilisés dans la chanson « Toi+Moi ».</a:t>
            </a:r>
            <a:endParaRPr lang="ru-RU" sz="4500" b="1" dirty="0">
              <a:solidFill>
                <a:srgbClr val="002060"/>
              </a:solidFill>
              <a:latin typeface="Arial" panose="020B0604020202020204" pitchFamily="34" charset="0"/>
              <a:cs typeface="Arial" panose="020B0604020202020204" pitchFamily="34" charset="0"/>
            </a:endParaRPr>
          </a:p>
          <a:p>
            <a:pPr marL="342900" indent="-342900" algn="just">
              <a:buFont typeface="+mj-lt"/>
              <a:buAutoNum type="arabicPeriod"/>
            </a:pPr>
            <a:endParaRPr lang="ru-RU" sz="4500" b="1" dirty="0">
              <a:solidFill>
                <a:srgbClr val="002060"/>
              </a:solidFill>
              <a:latin typeface="Arial" panose="020B0604020202020204" pitchFamily="34" charset="0"/>
              <a:cs typeface="Arial" panose="020B0604020202020204" pitchFamily="34" charset="0"/>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331" y="2564705"/>
            <a:ext cx="3277376" cy="400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88229" y="310243"/>
            <a:ext cx="3249385" cy="1015663"/>
          </a:xfrm>
          <a:prstGeom prst="rect">
            <a:avLst/>
          </a:prstGeom>
          <a:noFill/>
        </p:spPr>
        <p:txBody>
          <a:bodyPr wrap="square" rtlCol="0">
            <a:spAutoFit/>
          </a:bodyPr>
          <a:lstStyle/>
          <a:p>
            <a:r>
              <a:rPr lang="fr-FR" sz="6000" b="1" dirty="0" smtClean="0">
                <a:solidFill>
                  <a:schemeClr val="bg1"/>
                </a:solidFill>
                <a:latin typeface="Arial" panose="020B0604020202020204" pitchFamily="34" charset="0"/>
                <a:cs typeface="Arial" panose="020B0604020202020204" pitchFamily="34" charset="0"/>
              </a:rPr>
              <a:t>DEVOIR</a:t>
            </a:r>
            <a:endParaRPr lang="ru-RU"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046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p:txBody>
          <a:bodyPr/>
          <a:lstStyle/>
          <a:p>
            <a:endParaRPr lang="ru-RU" dirty="0"/>
          </a:p>
        </p:txBody>
      </p:sp>
      <p:sp>
        <p:nvSpPr>
          <p:cNvPr id="15" name="Текст 14"/>
          <p:cNvSpPr>
            <a:spLocks noGrp="1"/>
          </p:cNvSpPr>
          <p:nvPr>
            <p:ph type="body" idx="1"/>
          </p:nvPr>
        </p:nvSpPr>
        <p:spPr/>
        <p:txBody>
          <a:bodyPr/>
          <a:lstStyle/>
          <a:p>
            <a:endParaRPr lang="ru-RU"/>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258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764" y="248989"/>
            <a:ext cx="4999831" cy="707886"/>
          </a:xfrm>
          <a:prstGeom prst="rect">
            <a:avLst/>
          </a:prstGeom>
          <a:solidFill>
            <a:schemeClr val="bg1"/>
          </a:solidFill>
        </p:spPr>
        <p:txBody>
          <a:bodyPr wrap="square" rtlCol="0">
            <a:spAutoFit/>
          </a:bodyPr>
          <a:lstStyle/>
          <a:p>
            <a:pPr algn="ctr"/>
            <a:r>
              <a:rPr lang="fr-FR" sz="4000" b="1" dirty="0" smtClean="0">
                <a:solidFill>
                  <a:srgbClr val="002060"/>
                </a:solidFill>
                <a:latin typeface="Arial" panose="020B0604020202020204" pitchFamily="34" charset="0"/>
                <a:cs typeface="Arial" panose="020B0604020202020204" pitchFamily="34" charset="0"/>
              </a:rPr>
              <a:t>        Aujourd’hui... </a:t>
            </a:r>
            <a:endParaRPr lang="ru-RU" sz="4000" b="1" dirty="0">
              <a:solidFill>
                <a:srgbClr val="002060"/>
              </a:solidFill>
              <a:latin typeface="Arial" panose="020B0604020202020204" pitchFamily="34" charset="0"/>
              <a:cs typeface="Arial" panose="020B0604020202020204" pitchFamily="34" charset="0"/>
            </a:endParaRPr>
          </a:p>
        </p:txBody>
      </p:sp>
      <p:sp>
        <p:nvSpPr>
          <p:cNvPr id="5" name="Прямоугольник 4"/>
          <p:cNvSpPr/>
          <p:nvPr/>
        </p:nvSpPr>
        <p:spPr>
          <a:xfrm>
            <a:off x="5075859" y="248989"/>
            <a:ext cx="3813208" cy="707886"/>
          </a:xfrm>
          <a:prstGeom prst="rect">
            <a:avLst/>
          </a:prstGeom>
          <a:solidFill>
            <a:schemeClr val="bg1"/>
          </a:solidFill>
        </p:spPr>
        <p:txBody>
          <a:bodyPr wrap="square">
            <a:spAutoFit/>
          </a:bodyPr>
          <a:lstStyle/>
          <a:p>
            <a:r>
              <a:rPr lang="fr-FR" sz="4000" b="1" dirty="0" smtClean="0">
                <a:solidFill>
                  <a:srgbClr val="002060"/>
                </a:solidFill>
                <a:latin typeface="Arial" panose="020B0604020202020204" pitchFamily="34" charset="0"/>
                <a:cs typeface="Arial" panose="020B0604020202020204" pitchFamily="34" charset="0"/>
              </a:rPr>
              <a:t>   avec vous...</a:t>
            </a:r>
          </a:p>
        </p:txBody>
      </p:sp>
      <p:sp>
        <p:nvSpPr>
          <p:cNvPr id="9" name="Google Shape;956;p38"/>
          <p:cNvSpPr/>
          <p:nvPr/>
        </p:nvSpPr>
        <p:spPr>
          <a:xfrm rot="17495056">
            <a:off x="209285" y="135811"/>
            <a:ext cx="523028" cy="844945"/>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2253022" y="965982"/>
            <a:ext cx="4834149" cy="584775"/>
          </a:xfrm>
          <a:prstGeom prst="rect">
            <a:avLst/>
          </a:prstGeom>
          <a:noFill/>
        </p:spPr>
        <p:txBody>
          <a:bodyPr wrap="square" rtlCol="0">
            <a:spAutoFit/>
          </a:bodyPr>
          <a:lstStyle/>
          <a:p>
            <a:r>
              <a:rPr lang="fr-FR" sz="3200" b="1" i="1" dirty="0">
                <a:solidFill>
                  <a:srgbClr val="F33D68"/>
                </a:solidFill>
                <a:latin typeface="Arial" panose="020B0604020202020204" pitchFamily="34" charset="0"/>
                <a:cs typeface="Arial" panose="020B0604020202020204" pitchFamily="34" charset="0"/>
              </a:rPr>
              <a:t>v</a:t>
            </a:r>
            <a:r>
              <a:rPr lang="fr-FR" sz="3200" b="1" i="1" dirty="0" smtClean="0">
                <a:solidFill>
                  <a:srgbClr val="F33D68"/>
                </a:solidFill>
                <a:latin typeface="Arial" panose="020B0604020202020204" pitchFamily="34" charset="0"/>
                <a:cs typeface="Arial" panose="020B0604020202020204" pitchFamily="34" charset="0"/>
              </a:rPr>
              <a:t>érifier</a:t>
            </a:r>
            <a:r>
              <a:rPr lang="fr-FR" sz="3200" b="1" dirty="0" smtClean="0">
                <a:solidFill>
                  <a:srgbClr val="F33D68"/>
                </a:solidFill>
                <a:latin typeface="Arial" panose="020B0604020202020204" pitchFamily="34" charset="0"/>
                <a:cs typeface="Arial" panose="020B0604020202020204" pitchFamily="34" charset="0"/>
              </a:rPr>
              <a:t> vos devoirs </a:t>
            </a:r>
            <a:endParaRPr lang="ru-RU" sz="3200" dirty="0">
              <a:solidFill>
                <a:srgbClr val="F33D68"/>
              </a:solidFill>
            </a:endParaRPr>
          </a:p>
        </p:txBody>
      </p:sp>
      <p:sp>
        <p:nvSpPr>
          <p:cNvPr id="10" name="TextBox 9"/>
          <p:cNvSpPr txBox="1"/>
          <p:nvPr/>
        </p:nvSpPr>
        <p:spPr>
          <a:xfrm>
            <a:off x="6601704" y="2025816"/>
            <a:ext cx="5365653" cy="1569660"/>
          </a:xfrm>
          <a:prstGeom prst="rect">
            <a:avLst/>
          </a:prstGeom>
          <a:noFill/>
        </p:spPr>
        <p:txBody>
          <a:bodyPr wrap="square" rtlCol="0">
            <a:spAutoFit/>
          </a:bodyPr>
          <a:lstStyle/>
          <a:p>
            <a:r>
              <a:rPr lang="fr-FR" sz="3200" b="1" dirty="0" smtClean="0">
                <a:solidFill>
                  <a:srgbClr val="F33D68"/>
                </a:solidFill>
                <a:latin typeface="Arial" panose="020B0604020202020204" pitchFamily="34" charset="0"/>
                <a:cs typeface="Arial" panose="020B0604020202020204" pitchFamily="34" charset="0"/>
              </a:rPr>
              <a:t>continuer à apprendre des hommes célèbres de notre pays</a:t>
            </a:r>
            <a:endParaRPr lang="ru-RU" sz="3200" dirty="0">
              <a:solidFill>
                <a:srgbClr val="F33D68"/>
              </a:solidFill>
            </a:endParaRPr>
          </a:p>
        </p:txBody>
      </p:sp>
      <p:cxnSp>
        <p:nvCxnSpPr>
          <p:cNvPr id="8" name="Прямая со стрелкой 7"/>
          <p:cNvCxnSpPr/>
          <p:nvPr/>
        </p:nvCxnSpPr>
        <p:spPr>
          <a:xfrm>
            <a:off x="7065551" y="1274526"/>
            <a:ext cx="1330037" cy="138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flipV="1">
            <a:off x="4759685" y="2509876"/>
            <a:ext cx="1329519" cy="82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452181" y="3582380"/>
            <a:ext cx="5867169" cy="1569660"/>
          </a:xfrm>
          <a:prstGeom prst="rect">
            <a:avLst/>
          </a:prstGeom>
        </p:spPr>
        <p:txBody>
          <a:bodyPr wrap="square">
            <a:spAutoFit/>
          </a:bodyPr>
          <a:lstStyle/>
          <a:p>
            <a:r>
              <a:rPr lang="fr-FR" sz="3200" b="1" dirty="0">
                <a:solidFill>
                  <a:srgbClr val="F33D68"/>
                </a:solidFill>
                <a:latin typeface="Arial" panose="020B0604020202020204" pitchFamily="34" charset="0"/>
                <a:cs typeface="Arial" panose="020B0604020202020204" pitchFamily="34" charset="0"/>
              </a:rPr>
              <a:t>a</a:t>
            </a:r>
            <a:r>
              <a:rPr lang="fr-FR" sz="3200" b="1" dirty="0" smtClean="0">
                <a:solidFill>
                  <a:srgbClr val="F33D68"/>
                </a:solidFill>
                <a:latin typeface="Arial" panose="020B0604020202020204" pitchFamily="34" charset="0"/>
                <a:cs typeface="Arial" panose="020B0604020202020204" pitchFamily="34" charset="0"/>
              </a:rPr>
              <a:t>pprendre l’emploi de l’adjectif indéfini « tout » et les pronoms</a:t>
            </a:r>
            <a:endParaRPr lang="ru-RU" sz="3200" b="1" dirty="0">
              <a:solidFill>
                <a:srgbClr val="F33D68"/>
              </a:solidFill>
            </a:endParaRPr>
          </a:p>
        </p:txBody>
      </p:sp>
      <p:pic>
        <p:nvPicPr>
          <p:cNvPr id="12" name="Picture 4" descr="FEMMES ACTIVES ET FOYER - Union Nationale : Les devoirs à la maison... sans  s'énerver!">
            <a:extLst>
              <a:ext uri="{FF2B5EF4-FFF2-40B4-BE49-F238E27FC236}">
                <a16:creationId xmlns:a16="http://schemas.microsoft.com/office/drawing/2014/main" id="{876D283A-756B-46E0-9591-CBD8479B7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9067" y="248989"/>
            <a:ext cx="2059735" cy="1906151"/>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Прямая со стрелкой 13"/>
          <p:cNvCxnSpPr/>
          <p:nvPr/>
        </p:nvCxnSpPr>
        <p:spPr>
          <a:xfrm>
            <a:off x="6319350" y="4205036"/>
            <a:ext cx="1294678" cy="48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flipV="1">
            <a:off x="4759685" y="5639507"/>
            <a:ext cx="1306482" cy="138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Auguste Rodin (1840-1917) | Main droite n. 27, petit modèle | 2000s,  Sculptures, Statues &amp; Figures | Christi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697" t="15999" r="23727" b="23728"/>
          <a:stretch/>
        </p:blipFill>
        <p:spPr bwMode="auto">
          <a:xfrm>
            <a:off x="6537876" y="-11283043"/>
            <a:ext cx="2241261" cy="306977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046268" y="4842269"/>
            <a:ext cx="6047340" cy="1569660"/>
          </a:xfrm>
          <a:prstGeom prst="rect">
            <a:avLst/>
          </a:prstGeom>
          <a:noFill/>
        </p:spPr>
        <p:txBody>
          <a:bodyPr wrap="square" rtlCol="0">
            <a:spAutoFit/>
          </a:bodyPr>
          <a:lstStyle/>
          <a:p>
            <a:r>
              <a:rPr lang="fr-FR" sz="3200" b="1" dirty="0">
                <a:solidFill>
                  <a:srgbClr val="F33D68"/>
                </a:solidFill>
                <a:latin typeface="Arial" panose="020B0604020202020204" pitchFamily="34" charset="0"/>
                <a:cs typeface="Arial" panose="020B0604020202020204" pitchFamily="34" charset="0"/>
              </a:rPr>
              <a:t>d</a:t>
            </a:r>
            <a:r>
              <a:rPr lang="fr-FR" sz="3200" b="1" dirty="0" smtClean="0">
                <a:solidFill>
                  <a:srgbClr val="F33D68"/>
                </a:solidFill>
                <a:latin typeface="Arial" panose="020B0604020202020204" pitchFamily="34" charset="0"/>
                <a:cs typeface="Arial" panose="020B0604020202020204" pitchFamily="34" charset="0"/>
              </a:rPr>
              <a:t>écouvrir les célébrités comme Amir Temour, Abou Ali Ibn Sinâ, Alicher Navoi</a:t>
            </a:r>
            <a:endParaRPr lang="ru-RU" sz="3200" dirty="0">
              <a:solidFill>
                <a:srgbClr val="F33D68"/>
              </a:solidFill>
            </a:endParaRPr>
          </a:p>
        </p:txBody>
      </p:sp>
      <p:pic>
        <p:nvPicPr>
          <p:cNvPr id="18" name="Picture 2" descr="Musée de Amir Temour a Tachkent - Silk Road Destinations"/>
          <p:cNvPicPr>
            <a:picLocks noChangeAspect="1" noChangeArrowheads="1"/>
          </p:cNvPicPr>
          <p:nvPr/>
        </p:nvPicPr>
        <p:blipFill>
          <a:blip r:embed="rId5"/>
          <a:srcRect/>
          <a:stretch>
            <a:fillRect/>
          </a:stretch>
        </p:blipFill>
        <p:spPr bwMode="auto">
          <a:xfrm>
            <a:off x="452181" y="1676400"/>
            <a:ext cx="3740913" cy="1844358"/>
          </a:xfrm>
          <a:prstGeom prst="rect">
            <a:avLst/>
          </a:prstGeom>
          <a:noFill/>
        </p:spPr>
      </p:pic>
      <p:pic>
        <p:nvPicPr>
          <p:cNvPr id="3" name="Рисунок 2"/>
          <p:cNvPicPr>
            <a:picLocks noChangeAspect="1"/>
          </p:cNvPicPr>
          <p:nvPr/>
        </p:nvPicPr>
        <p:blipFill rotWithShape="1">
          <a:blip r:embed="rId6"/>
          <a:srcRect l="23880" t="27292" r="25871" b="49944"/>
          <a:stretch/>
        </p:blipFill>
        <p:spPr>
          <a:xfrm>
            <a:off x="7614028" y="3416484"/>
            <a:ext cx="4476796" cy="1140276"/>
          </a:xfrm>
          <a:prstGeom prst="rect">
            <a:avLst/>
          </a:prstGeom>
        </p:spPr>
      </p:pic>
      <p:pic>
        <p:nvPicPr>
          <p:cNvPr id="21" name="Picture 2"/>
          <p:cNvPicPr>
            <a:picLocks noChangeAspect="1" noChangeArrowheads="1"/>
          </p:cNvPicPr>
          <p:nvPr/>
        </p:nvPicPr>
        <p:blipFill>
          <a:blip r:embed="rId7"/>
          <a:srcRect/>
          <a:stretch>
            <a:fillRect/>
          </a:stretch>
        </p:blipFill>
        <p:spPr bwMode="auto">
          <a:xfrm>
            <a:off x="470799" y="5152040"/>
            <a:ext cx="1197667" cy="1599280"/>
          </a:xfrm>
          <a:prstGeom prst="rect">
            <a:avLst/>
          </a:prstGeom>
          <a:noFill/>
          <a:ln w="9525">
            <a:noFill/>
            <a:miter lim="800000"/>
            <a:headEnd/>
            <a:tailEnd/>
          </a:ln>
          <a:effectLst/>
        </p:spPr>
      </p:pic>
      <p:pic>
        <p:nvPicPr>
          <p:cNvPr id="22" name="Picture 1"/>
          <p:cNvPicPr>
            <a:picLocks noChangeAspect="1" noChangeArrowheads="1"/>
          </p:cNvPicPr>
          <p:nvPr/>
        </p:nvPicPr>
        <p:blipFill>
          <a:blip r:embed="rId8"/>
          <a:srcRect/>
          <a:stretch>
            <a:fillRect/>
          </a:stretch>
        </p:blipFill>
        <p:spPr bwMode="auto">
          <a:xfrm>
            <a:off x="1912329" y="5148460"/>
            <a:ext cx="1264199" cy="1606441"/>
          </a:xfrm>
          <a:prstGeom prst="rect">
            <a:avLst/>
          </a:prstGeom>
          <a:noFill/>
          <a:ln w="9525">
            <a:noFill/>
            <a:miter lim="800000"/>
            <a:headEnd/>
            <a:tailEnd/>
          </a:ln>
          <a:effectLst/>
        </p:spPr>
      </p:pic>
      <p:pic>
        <p:nvPicPr>
          <p:cNvPr id="23" name="Picture 1"/>
          <p:cNvPicPr>
            <a:picLocks noChangeAspect="1" noChangeArrowheads="1"/>
          </p:cNvPicPr>
          <p:nvPr/>
        </p:nvPicPr>
        <p:blipFill>
          <a:blip r:embed="rId9"/>
          <a:srcRect/>
          <a:stretch>
            <a:fillRect/>
          </a:stretch>
        </p:blipFill>
        <p:spPr bwMode="auto">
          <a:xfrm>
            <a:off x="3420392" y="5154214"/>
            <a:ext cx="1348784" cy="1597106"/>
          </a:xfrm>
          <a:prstGeom prst="rect">
            <a:avLst/>
          </a:prstGeom>
          <a:noFill/>
          <a:ln w="9525">
            <a:noFill/>
            <a:miter lim="800000"/>
            <a:headEnd/>
            <a:tailEnd/>
          </a:ln>
          <a:effectLst/>
        </p:spPr>
      </p:pic>
    </p:spTree>
    <p:extLst>
      <p:ext uri="{BB962C8B-B14F-4D97-AF65-F5344CB8AC3E}">
        <p14:creationId xmlns:p14="http://schemas.microsoft.com/office/powerpoint/2010/main" val="47783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3766" y="975168"/>
            <a:ext cx="9392194" cy="5632311"/>
          </a:xfrm>
          <a:prstGeom prst="rect">
            <a:avLst/>
          </a:prstGeom>
          <a:ln w="38100">
            <a:solidFill>
              <a:srgbClr val="00B050"/>
            </a:solidFill>
          </a:ln>
        </p:spPr>
        <p:txBody>
          <a:bodyPr wrap="square">
            <a:spAutoFit/>
          </a:bodyPr>
          <a:lstStyle/>
          <a:p>
            <a:r>
              <a:rPr lang="fr-FR" sz="4000" b="1" dirty="0">
                <a:latin typeface="Arial" panose="020B0604020202020204" pitchFamily="34" charset="0"/>
                <a:cs typeface="Arial" panose="020B0604020202020204" pitchFamily="34" charset="0"/>
              </a:rPr>
              <a:t>Amir Timour, </a:t>
            </a:r>
            <a:r>
              <a:rPr lang="fr-FR" sz="4000" dirty="0">
                <a:latin typeface="Arial" panose="020B0604020202020204" pitchFamily="34" charset="0"/>
                <a:cs typeface="Arial" panose="020B0604020202020204" pitchFamily="34" charset="0"/>
              </a:rPr>
              <a:t>chef d’un clan turco-mongol vivait </a:t>
            </a:r>
            <a:r>
              <a:rPr lang="fr-FR" sz="4000" dirty="0" smtClean="0">
                <a:latin typeface="Arial" panose="020B0604020202020204" pitchFamily="34" charset="0"/>
                <a:cs typeface="Arial" panose="020B0604020202020204" pitchFamily="34" charset="0"/>
              </a:rPr>
              <a:t>près </a:t>
            </a:r>
            <a:r>
              <a:rPr lang="fr-FR" sz="4000" dirty="0">
                <a:latin typeface="Arial" panose="020B0604020202020204" pitchFamily="34" charset="0"/>
                <a:cs typeface="Arial" panose="020B0604020202020204" pitchFamily="34" charset="0"/>
              </a:rPr>
              <a:t>de Samarkande. En 1363, il abattit la puissance mongole. Il se proclama d’abord roi de Transoxiane en 1370 et dicta ses volontés </a:t>
            </a:r>
            <a:r>
              <a:rPr lang="fr-FR" sz="4000" dirty="0" smtClean="0">
                <a:latin typeface="Arial" panose="020B0604020202020204" pitchFamily="34" charset="0"/>
                <a:cs typeface="Arial" panose="020B0604020202020204" pitchFamily="34" charset="0"/>
              </a:rPr>
              <a:t>à </a:t>
            </a:r>
            <a:r>
              <a:rPr lang="fr-FR" sz="4000" dirty="0">
                <a:latin typeface="Arial" panose="020B0604020202020204" pitchFamily="34" charset="0"/>
                <a:cs typeface="Arial" panose="020B0604020202020204" pitchFamily="34" charset="0"/>
              </a:rPr>
              <a:t>la Perse. Puis en 1388, il se fit proclamer sultan des musulmans et commença la </a:t>
            </a:r>
            <a:r>
              <a:rPr lang="fr-FR" sz="4000" dirty="0" smtClean="0">
                <a:latin typeface="Arial" panose="020B0604020202020204" pitchFamily="34" charset="0"/>
                <a:cs typeface="Arial" panose="020B0604020202020204" pitchFamily="34" charset="0"/>
              </a:rPr>
              <a:t>conquète </a:t>
            </a:r>
            <a:r>
              <a:rPr lang="fr-FR" sz="4000" dirty="0">
                <a:latin typeface="Arial" panose="020B0604020202020204" pitchFamily="34" charset="0"/>
                <a:cs typeface="Arial" panose="020B0604020202020204" pitchFamily="34" charset="0"/>
              </a:rPr>
              <a:t>de l’Asie Centrale, de l’Iran, de la Syrie et de la Turquie. </a:t>
            </a:r>
            <a:endParaRPr lang="ru-RU" sz="4000" dirty="0" smtClean="0">
              <a:latin typeface="Arial" panose="020B0604020202020204" pitchFamily="34" charset="0"/>
              <a:cs typeface="Arial" panose="020B0604020202020204" pitchFamily="34" charset="0"/>
            </a:endParaRPr>
          </a:p>
        </p:txBody>
      </p:sp>
      <p:sp>
        <p:nvSpPr>
          <p:cNvPr id="7" name="TextBox 6"/>
          <p:cNvSpPr txBox="1"/>
          <p:nvPr/>
        </p:nvSpPr>
        <p:spPr>
          <a:xfrm>
            <a:off x="163286" y="212273"/>
            <a:ext cx="11968843" cy="646331"/>
          </a:xfrm>
          <a:prstGeom prst="rect">
            <a:avLst/>
          </a:prstGeom>
          <a:solidFill>
            <a:schemeClr val="bg1"/>
          </a:solidFill>
        </p:spPr>
        <p:txBody>
          <a:bodyPr wrap="square" rtlCol="0">
            <a:spAutoFit/>
          </a:bodyPr>
          <a:lstStyle/>
          <a:p>
            <a:r>
              <a:rPr lang="fr-FR" sz="3600" b="1" dirty="0" smtClean="0">
                <a:solidFill>
                  <a:srgbClr val="0070C0"/>
                </a:solidFill>
                <a:latin typeface="Arial" panose="020B0604020202020204" pitchFamily="34" charset="0"/>
                <a:cs typeface="Arial" panose="020B0604020202020204" pitchFamily="34" charset="0"/>
              </a:rPr>
              <a:t>Découvrons les célébrités historiques de notre pays</a:t>
            </a:r>
            <a:endParaRPr lang="ru-RU" sz="3600" b="1" dirty="0">
              <a:solidFill>
                <a:srgbClr val="0070C0"/>
              </a:solidFill>
              <a:latin typeface="Arial" panose="020B0604020202020204" pitchFamily="34" charset="0"/>
              <a:cs typeface="Arial" panose="020B0604020202020204" pitchFamily="34" charset="0"/>
            </a:endParaRPr>
          </a:p>
        </p:txBody>
      </p:sp>
      <p:pic>
        <p:nvPicPr>
          <p:cNvPr id="10241" name="Picture 1"/>
          <p:cNvPicPr>
            <a:picLocks noChangeAspect="1" noChangeArrowheads="1"/>
          </p:cNvPicPr>
          <p:nvPr/>
        </p:nvPicPr>
        <p:blipFill>
          <a:blip r:embed="rId2"/>
          <a:srcRect/>
          <a:stretch>
            <a:fillRect/>
          </a:stretch>
        </p:blipFill>
        <p:spPr bwMode="auto">
          <a:xfrm>
            <a:off x="9464040" y="2085943"/>
            <a:ext cx="2484120" cy="3156617"/>
          </a:xfrm>
          <a:prstGeom prst="rect">
            <a:avLst/>
          </a:prstGeom>
          <a:noFill/>
          <a:ln w="9525">
            <a:noFill/>
            <a:miter lim="800000"/>
            <a:headEnd/>
            <a:tailEnd/>
          </a:ln>
          <a:effectLst/>
        </p:spPr>
      </p:pic>
      <p:cxnSp>
        <p:nvCxnSpPr>
          <p:cNvPr id="9" name="Прямая соединительная линия 8"/>
          <p:cNvCxnSpPr/>
          <p:nvPr/>
        </p:nvCxnSpPr>
        <p:spPr>
          <a:xfrm>
            <a:off x="3611880" y="2819400"/>
            <a:ext cx="2758440" cy="0"/>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065667" y="1569720"/>
            <a:ext cx="1563733" cy="0"/>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330653" y="5804852"/>
            <a:ext cx="1940107" cy="16828"/>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7498080" y="4587240"/>
            <a:ext cx="1356360" cy="1588"/>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6370320" y="3375101"/>
            <a:ext cx="2895600" cy="1588"/>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545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4246" y="1091595"/>
            <a:ext cx="9202647" cy="5632311"/>
          </a:xfrm>
          <a:prstGeom prst="rect">
            <a:avLst/>
          </a:prstGeom>
          <a:ln w="38100">
            <a:solidFill>
              <a:srgbClr val="00B050"/>
            </a:solidFill>
          </a:ln>
        </p:spPr>
        <p:txBody>
          <a:bodyPr wrap="square">
            <a:spAutoFit/>
          </a:bodyPr>
          <a:lstStyle/>
          <a:p>
            <a:r>
              <a:rPr lang="fr-FR" sz="4000" b="1" dirty="0">
                <a:latin typeface="Arial" panose="020B0604020202020204" pitchFamily="34" charset="0"/>
                <a:cs typeface="Arial" panose="020B0604020202020204" pitchFamily="34" charset="0"/>
              </a:rPr>
              <a:t>Abu Ali Husayn ibn Abd Allah ibn Sina</a:t>
            </a:r>
            <a:r>
              <a:rPr lang="fr-FR" sz="4000" dirty="0">
                <a:latin typeface="Arial" panose="020B0604020202020204" pitchFamily="34" charset="0"/>
                <a:cs typeface="Arial" panose="020B0604020202020204" pitchFamily="34" charset="0"/>
              </a:rPr>
              <a:t>, médecin, philosophe et mystique arabo-islamique. Il fut </a:t>
            </a:r>
            <a:r>
              <a:rPr lang="fr-FR" sz="4000" dirty="0" smtClean="0">
                <a:latin typeface="Arial" panose="020B0604020202020204" pitchFamily="34" charset="0"/>
                <a:cs typeface="Arial" panose="020B0604020202020204" pitchFamily="34" charset="0"/>
              </a:rPr>
              <a:t>l’élève </a:t>
            </a:r>
            <a:r>
              <a:rPr lang="fr-FR" sz="4000" dirty="0">
                <a:latin typeface="Arial" panose="020B0604020202020204" pitchFamily="34" charset="0"/>
                <a:cs typeface="Arial" panose="020B0604020202020204" pitchFamily="34" charset="0"/>
              </a:rPr>
              <a:t>de Farabi. Plusieurs de ses traités nous sont parvenus. Son «Canon de médecine», «Le Livre de la guérision» sont les plus importants. Ils posent les bases des études médicales tant en Orient qu’en Occident </a:t>
            </a:r>
            <a:r>
              <a:rPr lang="fr-FR" sz="4000" dirty="0" smtClean="0">
                <a:latin typeface="Arial" panose="020B0604020202020204" pitchFamily="34" charset="0"/>
                <a:cs typeface="Arial" panose="020B0604020202020204" pitchFamily="34" charset="0"/>
              </a:rPr>
              <a:t>jusqu’à </a:t>
            </a:r>
            <a:r>
              <a:rPr lang="fr-FR" sz="4000" dirty="0">
                <a:latin typeface="Arial" panose="020B0604020202020204" pitchFamily="34" charset="0"/>
                <a:cs typeface="Arial" panose="020B0604020202020204" pitchFamily="34" charset="0"/>
              </a:rPr>
              <a:t>nos jours. </a:t>
            </a:r>
            <a:endParaRPr lang="fr-FR" sz="4000" b="1" dirty="0" smtClean="0">
              <a:latin typeface="Arial" panose="020B0604020202020204" pitchFamily="34" charset="0"/>
              <a:cs typeface="Arial" panose="020B0604020202020204" pitchFamily="34" charset="0"/>
            </a:endParaRPr>
          </a:p>
        </p:txBody>
      </p:sp>
      <p:sp>
        <p:nvSpPr>
          <p:cNvPr id="6" name="TextBox 5"/>
          <p:cNvSpPr txBox="1"/>
          <p:nvPr/>
        </p:nvSpPr>
        <p:spPr>
          <a:xfrm>
            <a:off x="224247" y="166553"/>
            <a:ext cx="1695993" cy="646331"/>
          </a:xfrm>
          <a:prstGeom prst="rect">
            <a:avLst/>
          </a:prstGeom>
          <a:solidFill>
            <a:schemeClr val="bg1"/>
          </a:solidFill>
        </p:spPr>
        <p:txBody>
          <a:bodyPr wrap="square" rtlCol="0">
            <a:spAutoFit/>
          </a:bodyPr>
          <a:lstStyle/>
          <a:p>
            <a:r>
              <a:rPr lang="fr-FR" sz="3600" b="1" dirty="0" smtClean="0">
                <a:solidFill>
                  <a:srgbClr val="0070C0"/>
                </a:solidFill>
                <a:latin typeface="Arial" panose="020B0604020202020204" pitchFamily="34" charset="0"/>
                <a:cs typeface="Arial" panose="020B0604020202020204" pitchFamily="34" charset="0"/>
              </a:rPr>
              <a:t>suite...</a:t>
            </a:r>
            <a:endParaRPr lang="ru-RU" sz="3600" b="1" dirty="0">
              <a:solidFill>
                <a:srgbClr val="0070C0"/>
              </a:solidFill>
              <a:latin typeface="Arial" panose="020B0604020202020204" pitchFamily="34" charset="0"/>
              <a:cs typeface="Arial" panose="020B0604020202020204" pitchFamily="34" charset="0"/>
            </a:endParaRPr>
          </a:p>
        </p:txBody>
      </p:sp>
      <p:pic>
        <p:nvPicPr>
          <p:cNvPr id="9217" name="Picture 1"/>
          <p:cNvPicPr>
            <a:picLocks noChangeAspect="1" noChangeArrowheads="1"/>
          </p:cNvPicPr>
          <p:nvPr/>
        </p:nvPicPr>
        <p:blipFill>
          <a:blip r:embed="rId2"/>
          <a:srcRect/>
          <a:stretch>
            <a:fillRect/>
          </a:stretch>
        </p:blipFill>
        <p:spPr bwMode="auto">
          <a:xfrm>
            <a:off x="9291501" y="2406556"/>
            <a:ext cx="2797312" cy="3171284"/>
          </a:xfrm>
          <a:prstGeom prst="rect">
            <a:avLst/>
          </a:prstGeom>
          <a:noFill/>
          <a:ln w="9525">
            <a:noFill/>
            <a:miter lim="800000"/>
            <a:headEnd/>
            <a:tailEnd/>
          </a:ln>
          <a:effectLst/>
        </p:spPr>
      </p:pic>
      <p:cxnSp>
        <p:nvCxnSpPr>
          <p:cNvPr id="7" name="Прямая соединительная линия 6"/>
          <p:cNvCxnSpPr/>
          <p:nvPr/>
        </p:nvCxnSpPr>
        <p:spPr>
          <a:xfrm>
            <a:off x="4053840" y="4099560"/>
            <a:ext cx="4526280" cy="15240"/>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3252107" y="3520440"/>
            <a:ext cx="2264773" cy="0"/>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3694067" y="5334000"/>
            <a:ext cx="3727813" cy="0"/>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V="1">
            <a:off x="529046" y="4741198"/>
            <a:ext cx="5292634" cy="1558"/>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799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613" y="1017057"/>
            <a:ext cx="8568147" cy="5632311"/>
          </a:xfrm>
          <a:prstGeom prst="rect">
            <a:avLst/>
          </a:prstGeom>
          <a:solidFill>
            <a:schemeClr val="bg1"/>
          </a:solidFill>
          <a:ln w="38100">
            <a:solidFill>
              <a:srgbClr val="00B050"/>
            </a:solidFill>
          </a:ln>
        </p:spPr>
        <p:txBody>
          <a:bodyPr wrap="square">
            <a:spAutoFit/>
          </a:bodyPr>
          <a:lstStyle/>
          <a:p>
            <a:r>
              <a:rPr lang="fr-FR" sz="4000" b="1" dirty="0" smtClean="0">
                <a:latin typeface="Arial" panose="020B0604020202020204" pitchFamily="34" charset="0"/>
                <a:cs typeface="Arial" panose="020B0604020202020204" pitchFamily="34" charset="0"/>
              </a:rPr>
              <a:t>Alicher Navoi </a:t>
            </a:r>
            <a:r>
              <a:rPr lang="fr-FR" sz="4000" dirty="0">
                <a:latin typeface="Arial" panose="020B0604020202020204" pitchFamily="34" charset="0"/>
                <a:cs typeface="Arial" panose="020B0604020202020204" pitchFamily="34" charset="0"/>
              </a:rPr>
              <a:t>(1441–1501) est né </a:t>
            </a:r>
            <a:r>
              <a:rPr lang="fr-FR" sz="4000" dirty="0" smtClean="0">
                <a:latin typeface="Arial" panose="020B0604020202020204" pitchFamily="34" charset="0"/>
                <a:cs typeface="Arial" panose="020B0604020202020204" pitchFamily="34" charset="0"/>
              </a:rPr>
              <a:t>à </a:t>
            </a:r>
            <a:r>
              <a:rPr lang="fr-FR" sz="4000" dirty="0">
                <a:latin typeface="Arial" panose="020B0604020202020204" pitchFamily="34" charset="0"/>
                <a:cs typeface="Arial" panose="020B0604020202020204" pitchFamily="34" charset="0"/>
              </a:rPr>
              <a:t>Hérat. A l’âge de 15 ans il était </a:t>
            </a:r>
            <a:r>
              <a:rPr lang="fr-FR" sz="4000" dirty="0" smtClean="0">
                <a:latin typeface="Arial" panose="020B0604020202020204" pitchFamily="34" charset="0"/>
                <a:cs typeface="Arial" panose="020B0604020202020204" pitchFamily="34" charset="0"/>
              </a:rPr>
              <a:t>déjà célèbre </a:t>
            </a:r>
            <a:r>
              <a:rPr lang="fr-FR" sz="4000" dirty="0">
                <a:latin typeface="Arial" panose="020B0604020202020204" pitchFamily="34" charset="0"/>
                <a:cs typeface="Arial" panose="020B0604020202020204" pitchFamily="34" charset="0"/>
              </a:rPr>
              <a:t>par ses poésies. Il est connu comme </a:t>
            </a:r>
            <a:r>
              <a:rPr lang="fr-FR" sz="4000" dirty="0" smtClean="0">
                <a:latin typeface="Arial" panose="020B0604020202020204" pitchFamily="34" charset="0"/>
                <a:cs typeface="Arial" panose="020B0604020202020204" pitchFamily="34" charset="0"/>
              </a:rPr>
              <a:t>poète</a:t>
            </a:r>
            <a:r>
              <a:rPr lang="fr-FR" sz="4000" dirty="0">
                <a:latin typeface="Arial" panose="020B0604020202020204" pitchFamily="34" charset="0"/>
                <a:cs typeface="Arial" panose="020B0604020202020204" pitchFamily="34" charset="0"/>
              </a:rPr>
              <a:t>, grand penseur, homme d’Etat, fondateur de la langue littéraire </a:t>
            </a:r>
            <a:r>
              <a:rPr lang="fr-FR" sz="4000" dirty="0" smtClean="0">
                <a:latin typeface="Arial" panose="020B0604020202020204" pitchFamily="34" charset="0"/>
                <a:cs typeface="Arial" panose="020B0604020202020204" pitchFamily="34" charset="0"/>
              </a:rPr>
              <a:t>ouzbèke</a:t>
            </a:r>
            <a:r>
              <a:rPr lang="fr-FR" sz="4000" dirty="0">
                <a:latin typeface="Arial" panose="020B0604020202020204" pitchFamily="34" charset="0"/>
                <a:cs typeface="Arial" panose="020B0604020202020204" pitchFamily="34" charset="0"/>
              </a:rPr>
              <a:t>. Ses oeuvres «Tchor Dévon» et «Khamsa» sont deux chefs-d’oeuvres de la littérature mondiale. </a:t>
            </a:r>
            <a:endParaRPr lang="ru-RU" sz="4000" b="1"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224247" y="166553"/>
            <a:ext cx="1695993" cy="646331"/>
          </a:xfrm>
          <a:prstGeom prst="rect">
            <a:avLst/>
          </a:prstGeom>
          <a:solidFill>
            <a:schemeClr val="bg1"/>
          </a:solidFill>
        </p:spPr>
        <p:txBody>
          <a:bodyPr wrap="square" rtlCol="0">
            <a:spAutoFit/>
          </a:bodyPr>
          <a:lstStyle/>
          <a:p>
            <a:r>
              <a:rPr lang="fr-FR" sz="3600" b="1" dirty="0" smtClean="0">
                <a:solidFill>
                  <a:srgbClr val="0070C0"/>
                </a:solidFill>
                <a:latin typeface="Arial" panose="020B0604020202020204" pitchFamily="34" charset="0"/>
                <a:cs typeface="Arial" panose="020B0604020202020204" pitchFamily="34" charset="0"/>
              </a:rPr>
              <a:t>suite...</a:t>
            </a:r>
            <a:endParaRPr lang="ru-RU" sz="3600" b="1" dirty="0">
              <a:solidFill>
                <a:srgbClr val="0070C0"/>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srcRect/>
          <a:stretch>
            <a:fillRect/>
          </a:stretch>
        </p:blipFill>
        <p:spPr bwMode="auto">
          <a:xfrm>
            <a:off x="8919753" y="2035767"/>
            <a:ext cx="2830287" cy="3779365"/>
          </a:xfrm>
          <a:prstGeom prst="rect">
            <a:avLst/>
          </a:prstGeom>
          <a:noFill/>
          <a:ln w="9525">
            <a:noFill/>
            <a:miter lim="800000"/>
            <a:headEnd/>
            <a:tailEnd/>
          </a:ln>
          <a:effectLst/>
        </p:spPr>
      </p:pic>
      <p:cxnSp>
        <p:nvCxnSpPr>
          <p:cNvPr id="7" name="Прямая соединительная линия 6"/>
          <p:cNvCxnSpPr/>
          <p:nvPr/>
        </p:nvCxnSpPr>
        <p:spPr>
          <a:xfrm>
            <a:off x="3694067" y="3444240"/>
            <a:ext cx="3133453" cy="0"/>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3815987" y="6461760"/>
            <a:ext cx="4352653" cy="15240"/>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2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12838054"/>
              </p:ext>
            </p:extLst>
          </p:nvPr>
        </p:nvGraphicFramePr>
        <p:xfrm>
          <a:off x="121920" y="1268306"/>
          <a:ext cx="11932920" cy="1032934"/>
        </p:xfrm>
        <a:graphic>
          <a:graphicData uri="http://schemas.openxmlformats.org/drawingml/2006/table">
            <a:tbl>
              <a:tblPr firstRow="1" bandRow="1">
                <a:tableStyleId>{E8B1032C-EA38-4F05-BA0D-38AFFFC7BED3}</a:tableStyleId>
              </a:tblPr>
              <a:tblGrid>
                <a:gridCol w="2983230">
                  <a:extLst>
                    <a:ext uri="{9D8B030D-6E8A-4147-A177-3AD203B41FA5}">
                      <a16:colId xmlns:a16="http://schemas.microsoft.com/office/drawing/2014/main" val="1736541787"/>
                    </a:ext>
                  </a:extLst>
                </a:gridCol>
                <a:gridCol w="2983230">
                  <a:extLst>
                    <a:ext uri="{9D8B030D-6E8A-4147-A177-3AD203B41FA5}">
                      <a16:colId xmlns:a16="http://schemas.microsoft.com/office/drawing/2014/main" val="3237272087"/>
                    </a:ext>
                  </a:extLst>
                </a:gridCol>
                <a:gridCol w="2983230">
                  <a:extLst>
                    <a:ext uri="{9D8B030D-6E8A-4147-A177-3AD203B41FA5}">
                      <a16:colId xmlns:a16="http://schemas.microsoft.com/office/drawing/2014/main" val="2576163722"/>
                    </a:ext>
                  </a:extLst>
                </a:gridCol>
                <a:gridCol w="2983230">
                  <a:extLst>
                    <a:ext uri="{9D8B030D-6E8A-4147-A177-3AD203B41FA5}">
                      <a16:colId xmlns:a16="http://schemas.microsoft.com/office/drawing/2014/main" val="2596505758"/>
                    </a:ext>
                  </a:extLst>
                </a:gridCol>
              </a:tblGrid>
              <a:tr h="1032934">
                <a:tc>
                  <a:txBody>
                    <a:bodyPr/>
                    <a:lstStyle/>
                    <a:p>
                      <a:r>
                        <a:rPr lang="fr-FR" sz="3000" dirty="0" smtClean="0">
                          <a:latin typeface="Arial" panose="020B0604020202020204" pitchFamily="34" charset="0"/>
                          <a:cs typeface="Arial" panose="020B0604020202020204" pitchFamily="34" charset="0"/>
                        </a:rPr>
                        <a:t>Célébrités</a:t>
                      </a:r>
                      <a:endParaRPr lang="ru-RU" sz="3000" dirty="0">
                        <a:latin typeface="Arial" panose="020B0604020202020204" pitchFamily="34" charset="0"/>
                        <a:cs typeface="Arial" panose="020B0604020202020204" pitchFamily="34" charset="0"/>
                      </a:endParaRPr>
                    </a:p>
                  </a:txBody>
                  <a:tcPr/>
                </a:tc>
                <a:tc>
                  <a:txBody>
                    <a:bodyPr/>
                    <a:lstStyle/>
                    <a:p>
                      <a:r>
                        <a:rPr lang="fr-FR" sz="3000" dirty="0" smtClean="0">
                          <a:latin typeface="Arial" panose="020B0604020202020204" pitchFamily="34" charset="0"/>
                          <a:cs typeface="Arial" panose="020B0604020202020204" pitchFamily="34" charset="0"/>
                        </a:rPr>
                        <a:t>Date de naissance</a:t>
                      </a:r>
                      <a:endParaRPr lang="ru-RU" sz="3000" dirty="0">
                        <a:latin typeface="Arial" panose="020B0604020202020204" pitchFamily="34" charset="0"/>
                        <a:cs typeface="Arial" panose="020B0604020202020204" pitchFamily="34" charset="0"/>
                      </a:endParaRPr>
                    </a:p>
                  </a:txBody>
                  <a:tcPr/>
                </a:tc>
                <a:tc>
                  <a:txBody>
                    <a:bodyPr/>
                    <a:lstStyle/>
                    <a:p>
                      <a:r>
                        <a:rPr lang="fr-FR" sz="3000" dirty="0" smtClean="0">
                          <a:latin typeface="Arial" panose="020B0604020202020204" pitchFamily="34" charset="0"/>
                          <a:cs typeface="Arial" panose="020B0604020202020204" pitchFamily="34" charset="0"/>
                        </a:rPr>
                        <a:t>Domaine de l’activité</a:t>
                      </a:r>
                      <a:endParaRPr lang="ru-RU" sz="3000" dirty="0">
                        <a:latin typeface="Arial" panose="020B0604020202020204" pitchFamily="34" charset="0"/>
                        <a:cs typeface="Arial" panose="020B0604020202020204" pitchFamily="34" charset="0"/>
                      </a:endParaRPr>
                    </a:p>
                  </a:txBody>
                  <a:tcPr/>
                </a:tc>
                <a:tc>
                  <a:txBody>
                    <a:bodyPr/>
                    <a:lstStyle/>
                    <a:p>
                      <a:r>
                        <a:rPr lang="fr-FR" sz="3000" dirty="0" smtClean="0">
                          <a:latin typeface="Arial" panose="020B0604020202020204" pitchFamily="34" charset="0"/>
                          <a:cs typeface="Arial" panose="020B0604020202020204" pitchFamily="34" charset="0"/>
                        </a:rPr>
                        <a:t>Oeuvres</a:t>
                      </a:r>
                      <a:endParaRPr lang="ru-RU"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86610641"/>
                  </a:ext>
                </a:extLst>
              </a:tr>
            </a:tbl>
          </a:graphicData>
        </a:graphic>
      </p:graphicFrame>
      <p:sp>
        <p:nvSpPr>
          <p:cNvPr id="8" name="TextBox 7"/>
          <p:cNvSpPr txBox="1"/>
          <p:nvPr/>
        </p:nvSpPr>
        <p:spPr>
          <a:xfrm>
            <a:off x="2811780" y="198120"/>
            <a:ext cx="6553200" cy="584775"/>
          </a:xfrm>
          <a:prstGeom prst="rect">
            <a:avLst/>
          </a:prstGeom>
          <a:solidFill>
            <a:schemeClr val="bg1"/>
          </a:solidFill>
        </p:spPr>
        <p:txBody>
          <a:bodyPr wrap="square" rtlCol="0">
            <a:spAutoFit/>
          </a:bodyPr>
          <a:lstStyle/>
          <a:p>
            <a:pPr algn="ctr"/>
            <a:r>
              <a:rPr lang="fr-FR" sz="3200" b="1" dirty="0" smtClean="0">
                <a:latin typeface="Arial" panose="020B0604020202020204" pitchFamily="34" charset="0"/>
                <a:cs typeface="Arial" panose="020B0604020202020204" pitchFamily="34" charset="0"/>
              </a:rPr>
              <a:t>Remplissez le tableau</a:t>
            </a:r>
            <a:endParaRPr lang="ru-RU" sz="3200" b="1" dirty="0">
              <a:latin typeface="Arial" panose="020B0604020202020204" pitchFamily="34" charset="0"/>
              <a:cs typeface="Arial" panose="020B0604020202020204"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279692140"/>
              </p:ext>
            </p:extLst>
          </p:nvPr>
        </p:nvGraphicFramePr>
        <p:xfrm>
          <a:off x="121920" y="2436706"/>
          <a:ext cx="11932920" cy="1005840"/>
        </p:xfrm>
        <a:graphic>
          <a:graphicData uri="http://schemas.openxmlformats.org/drawingml/2006/table">
            <a:tbl>
              <a:tblPr firstRow="1" bandRow="1">
                <a:tableStyleId>{E8B1032C-EA38-4F05-BA0D-38AFFFC7BED3}</a:tableStyleId>
              </a:tblPr>
              <a:tblGrid>
                <a:gridCol w="2983230">
                  <a:extLst>
                    <a:ext uri="{9D8B030D-6E8A-4147-A177-3AD203B41FA5}">
                      <a16:colId xmlns:a16="http://schemas.microsoft.com/office/drawing/2014/main" val="300123819"/>
                    </a:ext>
                  </a:extLst>
                </a:gridCol>
                <a:gridCol w="2983230">
                  <a:extLst>
                    <a:ext uri="{9D8B030D-6E8A-4147-A177-3AD203B41FA5}">
                      <a16:colId xmlns:a16="http://schemas.microsoft.com/office/drawing/2014/main" val="2298861775"/>
                    </a:ext>
                  </a:extLst>
                </a:gridCol>
                <a:gridCol w="2983230">
                  <a:extLst>
                    <a:ext uri="{9D8B030D-6E8A-4147-A177-3AD203B41FA5}">
                      <a16:colId xmlns:a16="http://schemas.microsoft.com/office/drawing/2014/main" val="2523119404"/>
                    </a:ext>
                  </a:extLst>
                </a:gridCol>
                <a:gridCol w="2983230">
                  <a:extLst>
                    <a:ext uri="{9D8B030D-6E8A-4147-A177-3AD203B41FA5}">
                      <a16:colId xmlns:a16="http://schemas.microsoft.com/office/drawing/2014/main" val="4069985151"/>
                    </a:ext>
                  </a:extLst>
                </a:gridCol>
              </a:tblGrid>
              <a:tr h="565574">
                <a:tc>
                  <a:txBody>
                    <a:bodyPr/>
                    <a:lstStyle/>
                    <a:p>
                      <a:r>
                        <a:rPr lang="fr-FR" sz="3000" dirty="0" smtClean="0">
                          <a:latin typeface="Arial" panose="020B0604020202020204" pitchFamily="34" charset="0"/>
                          <a:cs typeface="Arial" panose="020B0604020202020204" pitchFamily="34" charset="0"/>
                        </a:rPr>
                        <a:t>Amir Temour</a:t>
                      </a:r>
                    </a:p>
                    <a:p>
                      <a:endParaRPr lang="fr-FR" sz="3000" dirty="0" smtClean="0">
                        <a:latin typeface="Arial" panose="020B0604020202020204" pitchFamily="34" charset="0"/>
                        <a:cs typeface="Arial" panose="020B0604020202020204" pitchFamily="34" charset="0"/>
                      </a:endParaRPr>
                    </a:p>
                  </a:txBody>
                  <a:tcPr/>
                </a:tc>
                <a:tc>
                  <a:txBody>
                    <a:bodyPr/>
                    <a:lstStyle/>
                    <a:p>
                      <a:r>
                        <a:rPr lang="fr-FR" sz="3000" dirty="0" smtClean="0">
                          <a:latin typeface="Arial" panose="020B0604020202020204" pitchFamily="34" charset="0"/>
                          <a:cs typeface="Arial" panose="020B0604020202020204" pitchFamily="34" charset="0"/>
                        </a:rPr>
                        <a:t>1336-1405</a:t>
                      </a:r>
                      <a:endParaRPr lang="ru-RU" sz="3000" dirty="0">
                        <a:latin typeface="Arial" panose="020B0604020202020204" pitchFamily="34" charset="0"/>
                        <a:cs typeface="Arial" panose="020B0604020202020204" pitchFamily="34" charset="0"/>
                      </a:endParaRPr>
                    </a:p>
                  </a:txBody>
                  <a:tcPr/>
                </a:tc>
                <a:tc>
                  <a:txBody>
                    <a:bodyPr/>
                    <a:lstStyle/>
                    <a:p>
                      <a:r>
                        <a:rPr lang="fr-FR" sz="3000" dirty="0" smtClean="0">
                          <a:latin typeface="Arial" panose="020B0604020202020204" pitchFamily="34" charset="0"/>
                          <a:cs typeface="Arial" panose="020B0604020202020204" pitchFamily="34" charset="0"/>
                        </a:rPr>
                        <a:t>commandant</a:t>
                      </a:r>
                      <a:endParaRPr lang="ru-RU" sz="3000" dirty="0">
                        <a:latin typeface="Arial" panose="020B0604020202020204" pitchFamily="34" charset="0"/>
                        <a:cs typeface="Arial" panose="020B0604020202020204" pitchFamily="34" charset="0"/>
                      </a:endParaRPr>
                    </a:p>
                  </a:txBody>
                  <a:tcPr/>
                </a:tc>
                <a:tc>
                  <a:txBody>
                    <a:bodyPr/>
                    <a:lstStyle/>
                    <a:p>
                      <a:r>
                        <a:rPr lang="fr-FR" sz="3000" dirty="0" smtClean="0">
                          <a:latin typeface="Arial" panose="020B0604020202020204" pitchFamily="34" charset="0"/>
                          <a:cs typeface="Arial" panose="020B0604020202020204" pitchFamily="34" charset="0"/>
                        </a:rPr>
                        <a:t>« Codes de Temour »</a:t>
                      </a:r>
                      <a:endParaRPr lang="ru-RU"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7279318"/>
                  </a:ext>
                </a:extLst>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1860012800"/>
              </p:ext>
            </p:extLst>
          </p:nvPr>
        </p:nvGraphicFramePr>
        <p:xfrm>
          <a:off x="121920" y="3578012"/>
          <a:ext cx="11932920" cy="1005840"/>
        </p:xfrm>
        <a:graphic>
          <a:graphicData uri="http://schemas.openxmlformats.org/drawingml/2006/table">
            <a:tbl>
              <a:tblPr firstRow="1" bandRow="1">
                <a:tableStyleId>{E8B1032C-EA38-4F05-BA0D-38AFFFC7BED3}</a:tableStyleId>
              </a:tblPr>
              <a:tblGrid>
                <a:gridCol w="2983230">
                  <a:extLst>
                    <a:ext uri="{9D8B030D-6E8A-4147-A177-3AD203B41FA5}">
                      <a16:colId xmlns:a16="http://schemas.microsoft.com/office/drawing/2014/main" val="300123819"/>
                    </a:ext>
                  </a:extLst>
                </a:gridCol>
                <a:gridCol w="2983230">
                  <a:extLst>
                    <a:ext uri="{9D8B030D-6E8A-4147-A177-3AD203B41FA5}">
                      <a16:colId xmlns:a16="http://schemas.microsoft.com/office/drawing/2014/main" val="2298861775"/>
                    </a:ext>
                  </a:extLst>
                </a:gridCol>
                <a:gridCol w="2983230">
                  <a:extLst>
                    <a:ext uri="{9D8B030D-6E8A-4147-A177-3AD203B41FA5}">
                      <a16:colId xmlns:a16="http://schemas.microsoft.com/office/drawing/2014/main" val="2523119404"/>
                    </a:ext>
                  </a:extLst>
                </a:gridCol>
                <a:gridCol w="2983230">
                  <a:extLst>
                    <a:ext uri="{9D8B030D-6E8A-4147-A177-3AD203B41FA5}">
                      <a16:colId xmlns:a16="http://schemas.microsoft.com/office/drawing/2014/main" val="4069985151"/>
                    </a:ext>
                  </a:extLst>
                </a:gridCol>
              </a:tblGrid>
              <a:tr h="565574">
                <a:tc>
                  <a:txBody>
                    <a:bodyPr/>
                    <a:lstStyle/>
                    <a:p>
                      <a:r>
                        <a:rPr lang="fr-FR" sz="3000" dirty="0" smtClean="0">
                          <a:latin typeface="Arial" panose="020B0604020202020204" pitchFamily="34" charset="0"/>
                          <a:cs typeface="Arial" panose="020B0604020202020204" pitchFamily="34" charset="0"/>
                        </a:rPr>
                        <a:t>Alicher</a:t>
                      </a:r>
                      <a:r>
                        <a:rPr lang="fr-FR" sz="3000" baseline="0" dirty="0" smtClean="0">
                          <a:latin typeface="Arial" panose="020B0604020202020204" pitchFamily="34" charset="0"/>
                          <a:cs typeface="Arial" panose="020B0604020202020204" pitchFamily="34" charset="0"/>
                        </a:rPr>
                        <a:t> Navoi</a:t>
                      </a:r>
                      <a:endParaRPr lang="fr-FR" sz="3000" dirty="0" smtClean="0">
                        <a:latin typeface="Arial" panose="020B0604020202020204" pitchFamily="34" charset="0"/>
                        <a:cs typeface="Arial" panose="020B0604020202020204" pitchFamily="34" charset="0"/>
                      </a:endParaRPr>
                    </a:p>
                    <a:p>
                      <a:endParaRPr lang="fr-FR" sz="3000" dirty="0" smtClean="0">
                        <a:latin typeface="Arial" panose="020B0604020202020204" pitchFamily="34" charset="0"/>
                        <a:cs typeface="Arial" panose="020B0604020202020204" pitchFamily="34" charset="0"/>
                      </a:endParaRPr>
                    </a:p>
                  </a:txBody>
                  <a:tcPr/>
                </a:tc>
                <a:tc>
                  <a:txBody>
                    <a:bodyPr/>
                    <a:lstStyle/>
                    <a:p>
                      <a:r>
                        <a:rPr lang="ru-RU" sz="3000" b="1" i="0" u="none" strike="noStrike" kern="1200" baseline="0" dirty="0" smtClean="0">
                          <a:solidFill>
                            <a:schemeClr val="tx1"/>
                          </a:solidFill>
                          <a:latin typeface="Arial" panose="020B0604020202020204" pitchFamily="34" charset="0"/>
                          <a:ea typeface="+mn-ea"/>
                          <a:cs typeface="Arial" panose="020B0604020202020204" pitchFamily="34" charset="0"/>
                        </a:rPr>
                        <a:t>1441–1501 </a:t>
                      </a:r>
                      <a:endParaRPr lang="ru-RU" sz="3000" b="1" dirty="0">
                        <a:latin typeface="Arial" panose="020B0604020202020204" pitchFamily="34" charset="0"/>
                        <a:cs typeface="Arial" panose="020B0604020202020204" pitchFamily="34" charset="0"/>
                      </a:endParaRPr>
                    </a:p>
                  </a:txBody>
                  <a:tcPr/>
                </a:tc>
                <a:tc>
                  <a:txBody>
                    <a:bodyPr/>
                    <a:lstStyle/>
                    <a:p>
                      <a:r>
                        <a:rPr lang="fr-FR" sz="3000" dirty="0" smtClean="0">
                          <a:latin typeface="Arial" panose="020B0604020202020204" pitchFamily="34" charset="0"/>
                          <a:cs typeface="Arial" panose="020B0604020202020204" pitchFamily="34" charset="0"/>
                        </a:rPr>
                        <a:t>Poète, grand penseur</a:t>
                      </a:r>
                      <a:endParaRPr lang="ru-RU" sz="3000" dirty="0">
                        <a:latin typeface="Arial" panose="020B0604020202020204" pitchFamily="34" charset="0"/>
                        <a:cs typeface="Arial" panose="020B0604020202020204" pitchFamily="34" charset="0"/>
                      </a:endParaRPr>
                    </a:p>
                  </a:txBody>
                  <a:tcPr/>
                </a:tc>
                <a:tc>
                  <a:txBody>
                    <a:bodyPr/>
                    <a:lstStyle/>
                    <a:p>
                      <a:r>
                        <a:rPr lang="fr-FR" sz="3000" dirty="0" smtClean="0">
                          <a:latin typeface="Arial" panose="020B0604020202020204" pitchFamily="34" charset="0"/>
                          <a:cs typeface="Arial" panose="020B0604020202020204" pitchFamily="34" charset="0"/>
                        </a:rPr>
                        <a:t>« Khamsa»</a:t>
                      </a:r>
                    </a:p>
                    <a:p>
                      <a:r>
                        <a:rPr lang="fr-FR" sz="2800" dirty="0" smtClean="0">
                          <a:latin typeface="Arial" panose="020B0604020202020204" pitchFamily="34" charset="0"/>
                          <a:cs typeface="Arial" panose="020B0604020202020204" pitchFamily="34" charset="0"/>
                        </a:rPr>
                        <a:t>« Tchor devon »</a:t>
                      </a:r>
                      <a:endParaRPr lang="ru-RU"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7279318"/>
                  </a:ext>
                </a:extLst>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1965754325"/>
              </p:ext>
            </p:extLst>
          </p:nvPr>
        </p:nvGraphicFramePr>
        <p:xfrm>
          <a:off x="121920" y="4719318"/>
          <a:ext cx="11932920" cy="1920240"/>
        </p:xfrm>
        <a:graphic>
          <a:graphicData uri="http://schemas.openxmlformats.org/drawingml/2006/table">
            <a:tbl>
              <a:tblPr firstRow="1" bandRow="1">
                <a:tableStyleId>{E8B1032C-EA38-4F05-BA0D-38AFFFC7BED3}</a:tableStyleId>
              </a:tblPr>
              <a:tblGrid>
                <a:gridCol w="2983230">
                  <a:extLst>
                    <a:ext uri="{9D8B030D-6E8A-4147-A177-3AD203B41FA5}">
                      <a16:colId xmlns:a16="http://schemas.microsoft.com/office/drawing/2014/main" val="300123819"/>
                    </a:ext>
                  </a:extLst>
                </a:gridCol>
                <a:gridCol w="2983230">
                  <a:extLst>
                    <a:ext uri="{9D8B030D-6E8A-4147-A177-3AD203B41FA5}">
                      <a16:colId xmlns:a16="http://schemas.microsoft.com/office/drawing/2014/main" val="2298861775"/>
                    </a:ext>
                  </a:extLst>
                </a:gridCol>
                <a:gridCol w="2983230">
                  <a:extLst>
                    <a:ext uri="{9D8B030D-6E8A-4147-A177-3AD203B41FA5}">
                      <a16:colId xmlns:a16="http://schemas.microsoft.com/office/drawing/2014/main" val="2523119404"/>
                    </a:ext>
                  </a:extLst>
                </a:gridCol>
                <a:gridCol w="2983230">
                  <a:extLst>
                    <a:ext uri="{9D8B030D-6E8A-4147-A177-3AD203B41FA5}">
                      <a16:colId xmlns:a16="http://schemas.microsoft.com/office/drawing/2014/main" val="4069985151"/>
                    </a:ext>
                  </a:extLst>
                </a:gridCol>
              </a:tblGrid>
              <a:tr h="565574">
                <a:tc>
                  <a:txBody>
                    <a:bodyPr/>
                    <a:lstStyle/>
                    <a:p>
                      <a:r>
                        <a:rPr lang="fr-FR" sz="3000" dirty="0" smtClean="0">
                          <a:latin typeface="Arial" panose="020B0604020202020204" pitchFamily="34" charset="0"/>
                          <a:cs typeface="Arial" panose="020B0604020202020204" pitchFamily="34" charset="0"/>
                        </a:rPr>
                        <a:t>Abou Ali Ibn Sîna</a:t>
                      </a:r>
                    </a:p>
                    <a:p>
                      <a:endParaRPr lang="fr-FR" sz="3000" dirty="0" smtClean="0">
                        <a:latin typeface="Arial" panose="020B0604020202020204" pitchFamily="34" charset="0"/>
                        <a:cs typeface="Arial" panose="020B0604020202020204" pitchFamily="34" charset="0"/>
                      </a:endParaRPr>
                    </a:p>
                  </a:txBody>
                  <a:tcPr/>
                </a:tc>
                <a:tc>
                  <a:txBody>
                    <a:bodyPr/>
                    <a:lstStyle/>
                    <a:p>
                      <a:r>
                        <a:rPr lang="fr-FR" sz="3000" b="1" i="0" u="none" strike="noStrike" kern="1200" baseline="0" dirty="0" smtClean="0">
                          <a:solidFill>
                            <a:schemeClr val="tx1"/>
                          </a:solidFill>
                          <a:latin typeface="Arial" panose="020B0604020202020204" pitchFamily="34" charset="0"/>
                          <a:ea typeface="+mn-ea"/>
                          <a:cs typeface="Arial" panose="020B0604020202020204" pitchFamily="34" charset="0"/>
                        </a:rPr>
                        <a:t>980-1037</a:t>
                      </a:r>
                      <a:endParaRPr lang="ru-RU" sz="3000" b="1" dirty="0">
                        <a:latin typeface="Arial" panose="020B0604020202020204" pitchFamily="34" charset="0"/>
                        <a:cs typeface="Arial" panose="020B0604020202020204" pitchFamily="34" charset="0"/>
                      </a:endParaRPr>
                    </a:p>
                  </a:txBody>
                  <a:tcPr/>
                </a:tc>
                <a:tc>
                  <a:txBody>
                    <a:bodyPr/>
                    <a:lstStyle/>
                    <a:p>
                      <a:r>
                        <a:rPr lang="fr-FR" sz="3000" dirty="0" smtClean="0">
                          <a:latin typeface="Arial" panose="020B0604020202020204" pitchFamily="34" charset="0"/>
                          <a:cs typeface="Arial" panose="020B0604020202020204" pitchFamily="34" charset="0"/>
                        </a:rPr>
                        <a:t>Médecin</a:t>
                      </a:r>
                      <a:r>
                        <a:rPr lang="fr-FR" sz="3000" baseline="0" dirty="0" smtClean="0">
                          <a:latin typeface="Arial" panose="020B0604020202020204" pitchFamily="34" charset="0"/>
                          <a:cs typeface="Arial" panose="020B0604020202020204" pitchFamily="34" charset="0"/>
                        </a:rPr>
                        <a:t> </a:t>
                      </a:r>
                      <a:r>
                        <a:rPr lang="fr-FR" sz="3000" baseline="0" dirty="0" smtClean="0">
                          <a:latin typeface="Arial" panose="020B0604020202020204" pitchFamily="34" charset="0"/>
                          <a:cs typeface="Arial" panose="020B0604020202020204" pitchFamily="34" charset="0"/>
                        </a:rPr>
                        <a:t>philosophe</a:t>
                      </a:r>
                      <a:endParaRPr lang="ru-RU" sz="3000" dirty="0">
                        <a:latin typeface="Arial" panose="020B0604020202020204" pitchFamily="34" charset="0"/>
                        <a:cs typeface="Arial" panose="020B0604020202020204" pitchFamily="34" charset="0"/>
                      </a:endParaRPr>
                    </a:p>
                  </a:txBody>
                  <a:tcPr/>
                </a:tc>
                <a:tc>
                  <a:txBody>
                    <a:bodyPr/>
                    <a:lstStyle/>
                    <a:p>
                      <a:r>
                        <a:rPr lang="fr-FR" sz="3000" dirty="0" smtClean="0">
                          <a:latin typeface="Arial" panose="020B0604020202020204" pitchFamily="34" charset="0"/>
                          <a:cs typeface="Arial" panose="020B0604020202020204" pitchFamily="34" charset="0"/>
                        </a:rPr>
                        <a:t>« Canon de la médecin »</a:t>
                      </a:r>
                    </a:p>
                    <a:p>
                      <a:r>
                        <a:rPr lang="fr-FR" sz="3000" dirty="0" smtClean="0">
                          <a:latin typeface="Arial" panose="020B0604020202020204" pitchFamily="34" charset="0"/>
                          <a:cs typeface="Arial" panose="020B0604020202020204" pitchFamily="34" charset="0"/>
                        </a:rPr>
                        <a:t>« Livre</a:t>
                      </a:r>
                      <a:r>
                        <a:rPr lang="fr-FR" sz="3000" baseline="0" dirty="0" smtClean="0">
                          <a:latin typeface="Arial" panose="020B0604020202020204" pitchFamily="34" charset="0"/>
                          <a:cs typeface="Arial" panose="020B0604020202020204" pitchFamily="34" charset="0"/>
                        </a:rPr>
                        <a:t> de la guérison »</a:t>
                      </a:r>
                      <a:endParaRPr lang="ru-RU"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7279318"/>
                  </a:ext>
                </a:extLst>
              </a:tr>
            </a:tbl>
          </a:graphicData>
        </a:graphic>
      </p:graphicFrame>
    </p:spTree>
    <p:extLst>
      <p:ext uri="{BB962C8B-B14F-4D97-AF65-F5344CB8AC3E}">
        <p14:creationId xmlns:p14="http://schemas.microsoft.com/office/powerpoint/2010/main" val="202971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69527" y="212273"/>
            <a:ext cx="2930433" cy="646331"/>
          </a:xfrm>
          <a:prstGeom prst="rect">
            <a:avLst/>
          </a:prstGeom>
          <a:solidFill>
            <a:schemeClr val="bg1"/>
          </a:solidFill>
        </p:spPr>
        <p:txBody>
          <a:bodyPr wrap="square" rtlCol="0">
            <a:spAutoFit/>
          </a:bodyPr>
          <a:lstStyle/>
          <a:p>
            <a:pPr algn="ctr"/>
            <a:r>
              <a:rPr lang="fr-FR" sz="3600" b="1" dirty="0" smtClean="0">
                <a:solidFill>
                  <a:srgbClr val="0070C0"/>
                </a:solidFill>
                <a:latin typeface="Arial" panose="020B0604020202020204" pitchFamily="34" charset="0"/>
                <a:cs typeface="Arial" panose="020B0604020202020204" pitchFamily="34" charset="0"/>
              </a:rPr>
              <a:t>Emploi</a:t>
            </a:r>
            <a:endParaRPr lang="ru-RU" sz="3600" b="1" dirty="0">
              <a:solidFill>
                <a:srgbClr val="0070C0"/>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200000"/>
                    </a14:imgEffect>
                  </a14:imgLayer>
                </a14:imgProps>
              </a:ext>
            </a:extLst>
          </a:blip>
          <a:srcRect l="16033" t="45208" r="22942" b="16667"/>
          <a:stretch/>
        </p:blipFill>
        <p:spPr>
          <a:xfrm>
            <a:off x="168210" y="1036319"/>
            <a:ext cx="11801591" cy="4145281"/>
          </a:xfrm>
          <a:prstGeom prst="rect">
            <a:avLst/>
          </a:prstGeom>
        </p:spPr>
      </p:pic>
      <p:cxnSp>
        <p:nvCxnSpPr>
          <p:cNvPr id="7" name="Прямая соединительная линия 6"/>
          <p:cNvCxnSpPr/>
          <p:nvPr/>
        </p:nvCxnSpPr>
        <p:spPr>
          <a:xfrm>
            <a:off x="3031400" y="3239232"/>
            <a:ext cx="1875879" cy="6888"/>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5773783" y="4099560"/>
            <a:ext cx="1236617" cy="0"/>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3663586" y="4991832"/>
            <a:ext cx="1243693" cy="15240"/>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7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200000"/>
                    </a14:imgEffect>
                  </a14:imgLayer>
                </a14:imgProps>
              </a:ext>
            </a:extLst>
          </a:blip>
          <a:srcRect l="17438" t="17708" r="18375" b="6250"/>
          <a:stretch/>
        </p:blipFill>
        <p:spPr>
          <a:xfrm>
            <a:off x="944880" y="106680"/>
            <a:ext cx="10012680" cy="6669030"/>
          </a:xfrm>
          <a:prstGeom prst="rect">
            <a:avLst/>
          </a:prstGeom>
        </p:spPr>
      </p:pic>
    </p:spTree>
    <p:extLst>
      <p:ext uri="{BB962C8B-B14F-4D97-AF65-F5344CB8AC3E}">
        <p14:creationId xmlns:p14="http://schemas.microsoft.com/office/powerpoint/2010/main" val="2533321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rcRect l="15681" t="37083" r="25285" b="6875"/>
          <a:stretch/>
        </p:blipFill>
        <p:spPr>
          <a:xfrm>
            <a:off x="746760" y="929639"/>
            <a:ext cx="10607040" cy="5661297"/>
          </a:xfrm>
          <a:prstGeom prst="rect">
            <a:avLst/>
          </a:prstGeom>
        </p:spPr>
      </p:pic>
      <p:sp>
        <p:nvSpPr>
          <p:cNvPr id="4" name="TextBox 3"/>
          <p:cNvSpPr txBox="1"/>
          <p:nvPr/>
        </p:nvSpPr>
        <p:spPr>
          <a:xfrm>
            <a:off x="4369527" y="212273"/>
            <a:ext cx="3814353" cy="646331"/>
          </a:xfrm>
          <a:prstGeom prst="rect">
            <a:avLst/>
          </a:prstGeom>
          <a:solidFill>
            <a:schemeClr val="bg1"/>
          </a:solidFill>
        </p:spPr>
        <p:txBody>
          <a:bodyPr wrap="square" rtlCol="0">
            <a:spAutoFit/>
          </a:bodyPr>
          <a:lstStyle/>
          <a:p>
            <a:pPr algn="ctr"/>
            <a:r>
              <a:rPr lang="fr-FR" sz="3600" b="1" dirty="0" smtClean="0">
                <a:solidFill>
                  <a:srgbClr val="0070C0"/>
                </a:solidFill>
                <a:latin typeface="Arial" panose="020B0604020202020204" pitchFamily="34" charset="0"/>
                <a:cs typeface="Arial" panose="020B0604020202020204" pitchFamily="34" charset="0"/>
              </a:rPr>
              <a:t>Les pronoms</a:t>
            </a:r>
            <a:endParaRPr lang="ru-RU" sz="3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3321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Shablon">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Shablon</Template>
  <TotalTime>944</TotalTime>
  <Words>305</Words>
  <Application>Microsoft Office PowerPoint</Application>
  <PresentationFormat>Широкоэкранный</PresentationFormat>
  <Paragraphs>45</Paragraphs>
  <Slides>12</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Calibri Light</vt:lpstr>
      <vt:lpstr>Shablon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Документы</dc:creator>
  <cp:lastModifiedBy>Пользователь</cp:lastModifiedBy>
  <cp:revision>92</cp:revision>
  <dcterms:created xsi:type="dcterms:W3CDTF">2020-09-27T12:11:07Z</dcterms:created>
  <dcterms:modified xsi:type="dcterms:W3CDTF">2020-11-04T08:18:07Z</dcterms:modified>
</cp:coreProperties>
</file>