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0" r:id="rId2"/>
    <p:sldId id="296" r:id="rId3"/>
    <p:sldId id="313" r:id="rId4"/>
    <p:sldId id="306" r:id="rId5"/>
    <p:sldId id="303" r:id="rId6"/>
    <p:sldId id="312" r:id="rId7"/>
    <p:sldId id="310" r:id="rId8"/>
    <p:sldId id="311" r:id="rId9"/>
    <p:sldId id="309" r:id="rId10"/>
    <p:sldId id="314" r:id="rId11"/>
    <p:sldId id="315" r:id="rId12"/>
    <p:sldId id="273" r:id="rId13"/>
    <p:sldId id="27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68"/>
    <a:srgbClr val="02BE21"/>
    <a:srgbClr val="EB4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84" autoAdjust="0"/>
    <p:restoredTop sz="85819" autoAdjust="0"/>
  </p:normalViewPr>
  <p:slideViewPr>
    <p:cSldViewPr snapToGrid="0">
      <p:cViewPr varScale="1">
        <p:scale>
          <a:sx n="56" d="100"/>
          <a:sy n="56" d="100"/>
        </p:scale>
        <p:origin x="1296"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1EB4A-7CAA-48DF-AE27-60C412795D77}" type="datetimeFigureOut">
              <a:rPr lang="ru-RU" smtClean="0"/>
              <a:pPr/>
              <a:t>03.11.2020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00BBF-5946-4209-978B-0B8435A71D8A}" type="slidenum">
              <a:rPr lang="ru-RU" smtClean="0"/>
              <a:pPr/>
              <a:t>‹#›</a:t>
            </a:fld>
            <a:endParaRPr lang="ru-RU"/>
          </a:p>
        </p:txBody>
      </p:sp>
    </p:spTree>
    <p:extLst>
      <p:ext uri="{BB962C8B-B14F-4D97-AF65-F5344CB8AC3E}">
        <p14:creationId xmlns:p14="http://schemas.microsoft.com/office/powerpoint/2010/main" val="231409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pPr/>
              <a:t>2</a:t>
            </a:fld>
            <a:endParaRPr lang="ru-RU"/>
          </a:p>
        </p:txBody>
      </p:sp>
    </p:spTree>
    <p:extLst>
      <p:ext uri="{BB962C8B-B14F-4D97-AF65-F5344CB8AC3E}">
        <p14:creationId xmlns:p14="http://schemas.microsoft.com/office/powerpoint/2010/main" val="263405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F9F6427-7211-444C-B0E9-9D7623CC965E}"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96269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131924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24791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7054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35040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9F6427-7211-444C-B0E9-9D7623CC965E}"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183648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9F6427-7211-444C-B0E9-9D7623CC965E}" type="datetimeFigureOut">
              <a:rPr lang="ru-RU" smtClean="0"/>
              <a:pPr/>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2404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F9F6427-7211-444C-B0E9-9D7623CC965E}" type="datetimeFigureOut">
              <a:rPr lang="ru-RU" smtClean="0"/>
              <a:pPr/>
              <a:t>03.11.2020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36183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F9F6427-7211-444C-B0E9-9D7623CC965E}" type="datetimeFigureOut">
              <a:rPr lang="ru-RU" smtClean="0"/>
              <a:pPr/>
              <a:t>03.11.2020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209831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F6427-7211-444C-B0E9-9D7623CC965E}" type="datetimeFigureOut">
              <a:rPr lang="ru-RU" smtClean="0"/>
              <a:pPr/>
              <a:t>03.11.2020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178390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pPr/>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8457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pPr/>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226494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6427-7211-444C-B0E9-9D7623CC965E}" type="datetimeFigureOut">
              <a:rPr lang="ru-RU" smtClean="0"/>
              <a:pPr/>
              <a:t>03.11.2020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3924-36BD-44A4-B824-EB87702FAEEB}" type="slidenum">
              <a:rPr lang="ru-RU" smtClean="0"/>
              <a:pPr/>
              <a:t>‹#›</a:t>
            </a:fld>
            <a:endParaRPr lang="ru-RU"/>
          </a:p>
        </p:txBody>
      </p:sp>
    </p:spTree>
    <p:extLst>
      <p:ext uri="{BB962C8B-B14F-4D97-AF65-F5344CB8AC3E}">
        <p14:creationId xmlns:p14="http://schemas.microsoft.com/office/powerpoint/2010/main" val="114004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0" y="0"/>
            <a:ext cx="12173957" cy="16637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854664" y="1929571"/>
            <a:ext cx="11017295" cy="1691807"/>
          </a:xfrm>
          <a:prstGeom prst="rect">
            <a:avLst/>
          </a:prstGeom>
        </p:spPr>
        <p:txBody>
          <a:bodyPr vert="horz" wrap="square" lIns="0" tIns="29525" rIns="0" bIns="0" rtlCol="0">
            <a:spAutoFit/>
          </a:bodyPr>
          <a:lstStyle/>
          <a:p>
            <a:pPr marL="38918" algn="ctr">
              <a:spcBef>
                <a:spcPts val="233"/>
              </a:spcBef>
            </a:pPr>
            <a:r>
              <a:rPr lang="en-US" sz="5400" b="1" dirty="0" smtClean="0">
                <a:solidFill>
                  <a:srgbClr val="2365C7"/>
                </a:solidFill>
                <a:latin typeface="Arial" panose="020B0604020202020204" pitchFamily="34" charset="0"/>
                <a:cs typeface="Arial" panose="020B0604020202020204" pitchFamily="34" charset="0"/>
              </a:rPr>
              <a:t>THÈME: </a:t>
            </a:r>
            <a:r>
              <a:rPr lang="fr-FR" sz="5400" b="1" dirty="0" smtClean="0">
                <a:solidFill>
                  <a:srgbClr val="002060"/>
                </a:solidFill>
                <a:latin typeface="Arial" panose="020B0604020202020204" pitchFamily="34" charset="0"/>
                <a:cs typeface="Arial" panose="020B0604020202020204" pitchFamily="34" charset="0"/>
              </a:rPr>
              <a:t>Les célèbres hommes et femmes de l’Ouzbékistan</a:t>
            </a:r>
            <a:endParaRPr lang="en-US" sz="5400" b="1" dirty="0">
              <a:solidFill>
                <a:srgbClr val="002060"/>
              </a:solidFill>
              <a:latin typeface="Arial" panose="020B0604020202020204" pitchFamily="34" charset="0"/>
              <a:cs typeface="Arial" panose="020B0604020202020204" pitchFamily="34" charset="0"/>
            </a:endParaRPr>
          </a:p>
        </p:txBody>
      </p:sp>
      <p:sp>
        <p:nvSpPr>
          <p:cNvPr id="16" name="object 5">
            <a:extLst>
              <a:ext uri="{FF2B5EF4-FFF2-40B4-BE49-F238E27FC236}">
                <a16:creationId xmlns:a16="http://schemas.microsoft.com/office/drawing/2014/main" id="{A8BAE388-D6D2-40E9-8208-E39C1E0E7029}"/>
              </a:ext>
            </a:extLst>
          </p:cNvPr>
          <p:cNvSpPr/>
          <p:nvPr/>
        </p:nvSpPr>
        <p:spPr>
          <a:xfrm>
            <a:off x="132488" y="1789133"/>
            <a:ext cx="569777" cy="1807507"/>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lang="ru-RU" sz="2396" dirty="0" smtClean="0"/>
          </a:p>
          <a:p>
            <a:endParaRPr lang="ru-RU" sz="2396" dirty="0"/>
          </a:p>
          <a:p>
            <a:endParaRPr lang="ru-RU" sz="2396" dirty="0" smtClean="0"/>
          </a:p>
          <a:p>
            <a:endParaRPr sz="2396" dirty="0"/>
          </a:p>
        </p:txBody>
      </p:sp>
      <p:sp>
        <p:nvSpPr>
          <p:cNvPr id="20" name="object 9">
            <a:extLst>
              <a:ext uri="{FF2B5EF4-FFF2-40B4-BE49-F238E27FC236}">
                <a16:creationId xmlns:a16="http://schemas.microsoft.com/office/drawing/2014/main" id="{F294EAD7-CAB8-401C-B12D-6064AA1177E0}"/>
              </a:ext>
            </a:extLst>
          </p:cNvPr>
          <p:cNvSpPr/>
          <p:nvPr/>
        </p:nvSpPr>
        <p:spPr>
          <a:xfrm>
            <a:off x="9689433" y="133765"/>
            <a:ext cx="1965540"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a16="http://schemas.microsoft.com/office/drawing/2014/main" id="{27824596-7DE1-4136-95E4-49A51856B6D3}"/>
              </a:ext>
            </a:extLst>
          </p:cNvPr>
          <p:cNvSpPr/>
          <p:nvPr/>
        </p:nvSpPr>
        <p:spPr>
          <a:xfrm>
            <a:off x="9689432" y="163244"/>
            <a:ext cx="1965537"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9851564" y="508760"/>
            <a:ext cx="1641271" cy="526322"/>
          </a:xfrm>
          <a:prstGeom prst="rect">
            <a:avLst/>
          </a:prstGeom>
        </p:spPr>
        <p:txBody>
          <a:bodyPr vert="horz" wrap="square" lIns="0" tIns="33552" rIns="0" bIns="0" rtlCol="0">
            <a:spAutoFit/>
          </a:bodyPr>
          <a:lstStyle/>
          <a:p>
            <a:pPr algn="ctr">
              <a:spcBef>
                <a:spcPts val="265"/>
              </a:spcBef>
            </a:pPr>
            <a:r>
              <a:rPr lang="en-US" sz="3200" b="1" spc="21" dirty="0" smtClean="0">
                <a:solidFill>
                  <a:srgbClr val="FEFEFE"/>
                </a:solidFill>
                <a:latin typeface="Arial" panose="020B0604020202020204" pitchFamily="34" charset="0"/>
                <a:cs typeface="Arial" panose="020B0604020202020204" pitchFamily="34" charset="0"/>
              </a:rPr>
              <a:t>8-classe</a:t>
            </a:r>
          </a:p>
        </p:txBody>
      </p:sp>
      <p:sp>
        <p:nvSpPr>
          <p:cNvPr id="31" name="object 2">
            <a:extLst>
              <a:ext uri="{FF2B5EF4-FFF2-40B4-BE49-F238E27FC236}">
                <a16:creationId xmlns:a16="http://schemas.microsoft.com/office/drawing/2014/main" id="{E8C26469-BDF9-400E-A3A8-3B2271BBD373}"/>
              </a:ext>
            </a:extLst>
          </p:cNvPr>
          <p:cNvSpPr txBox="1">
            <a:spLocks/>
          </p:cNvSpPr>
          <p:nvPr/>
        </p:nvSpPr>
        <p:spPr>
          <a:xfrm>
            <a:off x="2057402" y="294651"/>
            <a:ext cx="6170227" cy="954543"/>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6000" kern="0" spc="-519" dirty="0" smtClean="0">
                <a:solidFill>
                  <a:sysClr val="window" lastClr="FFFFFF"/>
                </a:solidFill>
              </a:rPr>
              <a:t>        FRANÇAIS</a:t>
            </a:r>
            <a:endParaRPr lang="en-US" sz="6600" kern="0" spc="11" dirty="0">
              <a:solidFill>
                <a:sysClr val="window" lastClr="FFFFFF"/>
              </a:solidFill>
            </a:endParaRPr>
          </a:p>
        </p:txBody>
      </p:sp>
      <p:sp>
        <p:nvSpPr>
          <p:cNvPr id="9" name="object 5">
            <a:extLst>
              <a:ext uri="{FF2B5EF4-FFF2-40B4-BE49-F238E27FC236}">
                <a16:creationId xmlns:a16="http://schemas.microsoft.com/office/drawing/2014/main" id="{A8BAE388-D6D2-40E9-8208-E39C1E0E7029}"/>
              </a:ext>
            </a:extLst>
          </p:cNvPr>
          <p:cNvSpPr/>
          <p:nvPr/>
        </p:nvSpPr>
        <p:spPr>
          <a:xfrm>
            <a:off x="91440" y="4084461"/>
            <a:ext cx="569777" cy="1630539"/>
          </a:xfrm>
          <a:custGeom>
            <a:avLst/>
            <a:gdLst/>
            <a:ahLst/>
            <a:cxnLst/>
            <a:rect l="l" t="t" r="r" b="b"/>
            <a:pathLst>
              <a:path w="344170" h="680719">
                <a:moveTo>
                  <a:pt x="343828" y="0"/>
                </a:moveTo>
                <a:lnTo>
                  <a:pt x="0" y="0"/>
                </a:lnTo>
                <a:lnTo>
                  <a:pt x="0" y="680466"/>
                </a:lnTo>
                <a:lnTo>
                  <a:pt x="343828" y="680466"/>
                </a:lnTo>
                <a:lnTo>
                  <a:pt x="343828" y="0"/>
                </a:lnTo>
                <a:close/>
              </a:path>
            </a:pathLst>
          </a:custGeom>
          <a:solidFill>
            <a:schemeClr val="bg1">
              <a:lumMod val="65000"/>
            </a:schemeClr>
          </a:solidFill>
        </p:spPr>
        <p:txBody>
          <a:bodyPr wrap="square" lIns="0" tIns="0" rIns="0" bIns="0" rtlCol="0"/>
          <a:lstStyle/>
          <a:p>
            <a:endParaRPr lang="ru-RU" sz="2396" dirty="0" smtClean="0"/>
          </a:p>
          <a:p>
            <a:endParaRPr lang="ru-RU" sz="2396" dirty="0"/>
          </a:p>
          <a:p>
            <a:endParaRPr lang="ru-RU" sz="2396" dirty="0" smtClean="0"/>
          </a:p>
          <a:p>
            <a:endParaRPr sz="2396" dirty="0"/>
          </a:p>
        </p:txBody>
      </p:sp>
      <p:pic>
        <p:nvPicPr>
          <p:cNvPr id="14338" name="Picture 2" descr="Musée de Amir Temour a Tachkent - Silk Road Destinations"/>
          <p:cNvPicPr>
            <a:picLocks noChangeAspect="1" noChangeArrowheads="1"/>
          </p:cNvPicPr>
          <p:nvPr/>
        </p:nvPicPr>
        <p:blipFill>
          <a:blip r:embed="rId2"/>
          <a:srcRect/>
          <a:stretch>
            <a:fillRect/>
          </a:stretch>
        </p:blipFill>
        <p:spPr bwMode="auto">
          <a:xfrm>
            <a:off x="3180141" y="3672840"/>
            <a:ext cx="5935616" cy="2926398"/>
          </a:xfrm>
          <a:prstGeom prst="rect">
            <a:avLst/>
          </a:prstGeom>
          <a:noFill/>
        </p:spPr>
      </p:pic>
    </p:spTree>
    <p:extLst>
      <p:ext uri="{BB962C8B-B14F-4D97-AF65-F5344CB8AC3E}">
        <p14:creationId xmlns:p14="http://schemas.microsoft.com/office/powerpoint/2010/main" val="1737762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l="12181" t="64583" r="34876" b="14375"/>
          <a:stretch>
            <a:fillRect/>
          </a:stretch>
        </p:blipFill>
        <p:spPr bwMode="auto">
          <a:xfrm>
            <a:off x="51907" y="2362200"/>
            <a:ext cx="12140093" cy="2712720"/>
          </a:xfrm>
          <a:prstGeom prst="rect">
            <a:avLst/>
          </a:prstGeom>
          <a:noFill/>
          <a:ln w="9525">
            <a:noFill/>
            <a:miter lim="800000"/>
            <a:headEnd/>
            <a:tailEnd/>
          </a:ln>
          <a:effectLst/>
        </p:spPr>
      </p:pic>
      <p:sp>
        <p:nvSpPr>
          <p:cNvPr id="4" name="TextBox 3"/>
          <p:cNvSpPr txBox="1"/>
          <p:nvPr/>
        </p:nvSpPr>
        <p:spPr>
          <a:xfrm>
            <a:off x="3516087" y="532313"/>
            <a:ext cx="5673633" cy="1754326"/>
          </a:xfrm>
          <a:prstGeom prst="rect">
            <a:avLst/>
          </a:prstGeom>
          <a:solidFill>
            <a:schemeClr val="bg1"/>
          </a:solidFill>
        </p:spPr>
        <p:txBody>
          <a:bodyPr wrap="square" rtlCol="0">
            <a:spAutoFit/>
          </a:bodyPr>
          <a:lstStyle/>
          <a:p>
            <a:pPr algn="ctr"/>
            <a:r>
              <a:rPr lang="fr-FR" sz="3600" b="1" dirty="0" smtClean="0">
                <a:solidFill>
                  <a:srgbClr val="0070C0"/>
                </a:solidFill>
                <a:latin typeface="Arial" panose="020B0604020202020204" pitchFamily="34" charset="0"/>
                <a:cs typeface="Arial" panose="020B0604020202020204" pitchFamily="34" charset="0"/>
              </a:rPr>
              <a:t>Différence entre le passé composé et passé simple</a:t>
            </a:r>
            <a:endParaRPr lang="ru-RU"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321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e passe simple cours | Affiches grammaire, Passé simple, Apprentissage de  la langue française"/>
          <p:cNvPicPr>
            <a:picLocks noChangeAspect="1" noChangeArrowheads="1"/>
          </p:cNvPicPr>
          <p:nvPr/>
        </p:nvPicPr>
        <p:blipFill>
          <a:blip r:embed="rId2">
            <a:lum bright="-10000" contrast="20000"/>
          </a:blip>
          <a:srcRect t="16337" b="12520"/>
          <a:stretch>
            <a:fillRect/>
          </a:stretch>
        </p:blipFill>
        <p:spPr bwMode="auto">
          <a:xfrm>
            <a:off x="2910840" y="0"/>
            <a:ext cx="6629400" cy="6713726"/>
          </a:xfrm>
          <a:prstGeom prst="rect">
            <a:avLst/>
          </a:prstGeom>
          <a:noFill/>
        </p:spPr>
      </p:pic>
    </p:spTree>
    <p:extLst>
      <p:ext uri="{BB962C8B-B14F-4D97-AF65-F5344CB8AC3E}">
        <p14:creationId xmlns:p14="http://schemas.microsoft.com/office/powerpoint/2010/main" val="2533321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96789AA7-9596-4F83-89FD-AEC28EE179F1}"/>
              </a:ext>
            </a:extLst>
          </p:cNvPr>
          <p:cNvSpPr txBox="1"/>
          <p:nvPr/>
        </p:nvSpPr>
        <p:spPr>
          <a:xfrm>
            <a:off x="352800" y="1831650"/>
            <a:ext cx="11274907" cy="1414808"/>
          </a:xfrm>
          <a:prstGeom prst="rect">
            <a:avLst/>
          </a:prstGeom>
        </p:spPr>
        <p:txBody>
          <a:bodyPr vert="horz" wrap="square" lIns="0" tIns="29525"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mj-lt"/>
              <a:buAutoNum type="arabicPeriod"/>
            </a:pPr>
            <a:r>
              <a:rPr lang="fr-FR" sz="4500" b="1" dirty="0">
                <a:solidFill>
                  <a:srgbClr val="002060"/>
                </a:solidFill>
                <a:latin typeface="Arial" panose="020B0604020202020204" pitchFamily="34" charset="0"/>
                <a:cs typeface="Arial" panose="020B0604020202020204" pitchFamily="34" charset="0"/>
              </a:rPr>
              <a:t> Repondez aux </a:t>
            </a:r>
            <a:r>
              <a:rPr lang="fr-FR" sz="4500" b="1" dirty="0" smtClean="0">
                <a:solidFill>
                  <a:srgbClr val="002060"/>
                </a:solidFill>
                <a:latin typeface="Arial" panose="020B0604020202020204" pitchFamily="34" charset="0"/>
                <a:cs typeface="Arial" panose="020B0604020202020204" pitchFamily="34" charset="0"/>
              </a:rPr>
              <a:t>questions</a:t>
            </a:r>
            <a:r>
              <a:rPr lang="fr-FR" sz="4500" b="1" dirty="0">
                <a:solidFill>
                  <a:srgbClr val="002060"/>
                </a:solidFill>
                <a:latin typeface="Arial" panose="020B0604020202020204" pitchFamily="34" charset="0"/>
                <a:cs typeface="Arial" panose="020B0604020202020204" pitchFamily="34" charset="0"/>
              </a:rPr>
              <a:t> </a:t>
            </a:r>
            <a:r>
              <a:rPr lang="fr-FR" sz="4500" b="1" dirty="0" smtClean="0">
                <a:solidFill>
                  <a:srgbClr val="002060"/>
                </a:solidFill>
                <a:latin typeface="Arial" panose="020B0604020202020204" pitchFamily="34" charset="0"/>
                <a:cs typeface="Arial" panose="020B0604020202020204" pitchFamily="34" charset="0"/>
              </a:rPr>
              <a:t>à </a:t>
            </a:r>
            <a:r>
              <a:rPr lang="fr-FR" sz="4500" b="1" dirty="0">
                <a:solidFill>
                  <a:srgbClr val="002060"/>
                </a:solidFill>
                <a:latin typeface="Arial" panose="020B0604020202020204" pitchFamily="34" charset="0"/>
                <a:cs typeface="Arial" panose="020B0604020202020204" pitchFamily="34" charset="0"/>
              </a:rPr>
              <a:t>la page </a:t>
            </a:r>
            <a:r>
              <a:rPr lang="fr-FR" sz="4500" b="1" dirty="0" smtClean="0">
                <a:solidFill>
                  <a:srgbClr val="002060"/>
                </a:solidFill>
                <a:latin typeface="Arial" panose="020B0604020202020204" pitchFamily="34" charset="0"/>
                <a:cs typeface="Arial" panose="020B0604020202020204" pitchFamily="34" charset="0"/>
              </a:rPr>
              <a:t>43.</a:t>
            </a:r>
            <a:endParaRPr lang="ru-RU" sz="4500" b="1"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a:pPr>
            <a:endParaRPr lang="ru-RU" sz="4500" b="1" dirty="0">
              <a:solidFill>
                <a:srgbClr val="002060"/>
              </a:solidFill>
              <a:latin typeface="Arial" panose="020B0604020202020204" pitchFamily="34" charset="0"/>
              <a:cs typeface="Arial" panose="020B0604020202020204" pitchFamily="34"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331" y="2564705"/>
            <a:ext cx="3277376" cy="400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88229" y="310243"/>
            <a:ext cx="3249385" cy="1015663"/>
          </a:xfrm>
          <a:prstGeom prst="rect">
            <a:avLst/>
          </a:prstGeom>
          <a:noFill/>
        </p:spPr>
        <p:txBody>
          <a:bodyPr wrap="square" rtlCol="0">
            <a:spAutoFit/>
          </a:bodyPr>
          <a:lstStyle/>
          <a:p>
            <a:r>
              <a:rPr lang="fr-FR" sz="6000" b="1" dirty="0" smtClean="0">
                <a:solidFill>
                  <a:schemeClr val="bg1"/>
                </a:solidFill>
                <a:latin typeface="Arial" panose="020B0604020202020204" pitchFamily="34" charset="0"/>
                <a:cs typeface="Arial" panose="020B0604020202020204" pitchFamily="34" charset="0"/>
              </a:rPr>
              <a:t>DEVOIR</a:t>
            </a:r>
            <a:endParaRPr lang="ru-RU"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046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p:txBody>
          <a:bodyPr/>
          <a:lstStyle/>
          <a:p>
            <a:endParaRPr lang="ru-RU" dirty="0"/>
          </a:p>
        </p:txBody>
      </p:sp>
      <p:sp>
        <p:nvSpPr>
          <p:cNvPr id="15" name="Текст 14"/>
          <p:cNvSpPr>
            <a:spLocks noGrp="1"/>
          </p:cNvSpPr>
          <p:nvPr>
            <p:ph type="body" idx="1"/>
          </p:nvPr>
        </p:nvSpPr>
        <p:spPr/>
        <p:txBody>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258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764" y="248989"/>
            <a:ext cx="4999831"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        Aujourd’hui... </a:t>
            </a:r>
            <a:endParaRPr lang="ru-RU" sz="4000" b="1" dirty="0">
              <a:solidFill>
                <a:srgbClr val="002060"/>
              </a:solidFill>
              <a:latin typeface="Arial" panose="020B0604020202020204" pitchFamily="34" charset="0"/>
              <a:cs typeface="Arial" panose="020B0604020202020204" pitchFamily="34" charset="0"/>
            </a:endParaRPr>
          </a:p>
        </p:txBody>
      </p:sp>
      <p:sp>
        <p:nvSpPr>
          <p:cNvPr id="5" name="Прямоугольник 4"/>
          <p:cNvSpPr/>
          <p:nvPr/>
        </p:nvSpPr>
        <p:spPr>
          <a:xfrm>
            <a:off x="5075859" y="248989"/>
            <a:ext cx="3813208" cy="707886"/>
          </a:xfrm>
          <a:prstGeom prst="rect">
            <a:avLst/>
          </a:prstGeom>
          <a:solidFill>
            <a:schemeClr val="bg1"/>
          </a:solidFill>
        </p:spPr>
        <p:txBody>
          <a:bodyPr wrap="square">
            <a:spAutoFit/>
          </a:bodyPr>
          <a:lstStyle/>
          <a:p>
            <a:r>
              <a:rPr lang="fr-FR" sz="4000" b="1" dirty="0" smtClean="0">
                <a:solidFill>
                  <a:srgbClr val="002060"/>
                </a:solidFill>
                <a:latin typeface="Arial" panose="020B0604020202020204" pitchFamily="34" charset="0"/>
                <a:cs typeface="Arial" panose="020B0604020202020204" pitchFamily="34" charset="0"/>
              </a:rPr>
              <a:t>   avec vous...</a:t>
            </a:r>
          </a:p>
        </p:txBody>
      </p:sp>
      <p:sp>
        <p:nvSpPr>
          <p:cNvPr id="9" name="Google Shape;956;p38"/>
          <p:cNvSpPr/>
          <p:nvPr/>
        </p:nvSpPr>
        <p:spPr>
          <a:xfrm rot="17495056">
            <a:off x="209285" y="135811"/>
            <a:ext cx="523028" cy="844945"/>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253022" y="965982"/>
            <a:ext cx="4834149" cy="584775"/>
          </a:xfrm>
          <a:prstGeom prst="rect">
            <a:avLst/>
          </a:prstGeom>
          <a:noFill/>
        </p:spPr>
        <p:txBody>
          <a:bodyPr wrap="square" rtlCol="0">
            <a:spAutoFit/>
          </a:bodyPr>
          <a:lstStyle/>
          <a:p>
            <a:r>
              <a:rPr lang="fr-FR" sz="3200" b="1" i="1" dirty="0">
                <a:solidFill>
                  <a:srgbClr val="F33D68"/>
                </a:solidFill>
                <a:latin typeface="Arial" panose="020B0604020202020204" pitchFamily="34" charset="0"/>
                <a:cs typeface="Arial" panose="020B0604020202020204" pitchFamily="34" charset="0"/>
              </a:rPr>
              <a:t>v</a:t>
            </a:r>
            <a:r>
              <a:rPr lang="fr-FR" sz="3200" b="1" i="1" dirty="0" smtClean="0">
                <a:solidFill>
                  <a:srgbClr val="F33D68"/>
                </a:solidFill>
                <a:latin typeface="Arial" panose="020B0604020202020204" pitchFamily="34" charset="0"/>
                <a:cs typeface="Arial" panose="020B0604020202020204" pitchFamily="34" charset="0"/>
              </a:rPr>
              <a:t>érifier</a:t>
            </a:r>
            <a:r>
              <a:rPr lang="fr-FR" sz="3200" b="1" dirty="0" smtClean="0">
                <a:solidFill>
                  <a:srgbClr val="F33D68"/>
                </a:solidFill>
                <a:latin typeface="Arial" panose="020B0604020202020204" pitchFamily="34" charset="0"/>
                <a:cs typeface="Arial" panose="020B0604020202020204" pitchFamily="34" charset="0"/>
              </a:rPr>
              <a:t> vos devoirs </a:t>
            </a:r>
            <a:endParaRPr lang="ru-RU" sz="3200" dirty="0">
              <a:solidFill>
                <a:srgbClr val="F33D68"/>
              </a:solidFill>
            </a:endParaRPr>
          </a:p>
        </p:txBody>
      </p:sp>
      <p:sp>
        <p:nvSpPr>
          <p:cNvPr id="10" name="TextBox 9"/>
          <p:cNvSpPr txBox="1"/>
          <p:nvPr/>
        </p:nvSpPr>
        <p:spPr>
          <a:xfrm>
            <a:off x="6601704" y="2025816"/>
            <a:ext cx="5365653" cy="1077218"/>
          </a:xfrm>
          <a:prstGeom prst="rect">
            <a:avLst/>
          </a:prstGeom>
          <a:noFill/>
        </p:spPr>
        <p:txBody>
          <a:bodyPr wrap="square" rtlCol="0">
            <a:spAutoFit/>
          </a:bodyPr>
          <a:lstStyle/>
          <a:p>
            <a:r>
              <a:rPr lang="fr-FR" sz="3200" b="1" dirty="0" smtClean="0">
                <a:solidFill>
                  <a:srgbClr val="F33D68"/>
                </a:solidFill>
                <a:latin typeface="Arial" panose="020B0604020202020204" pitchFamily="34" charset="0"/>
                <a:cs typeface="Arial" panose="020B0604020202020204" pitchFamily="34" charset="0"/>
              </a:rPr>
              <a:t>à apprendre des hommes célèbres de notre pays</a:t>
            </a:r>
            <a:endParaRPr lang="ru-RU" sz="3200" dirty="0">
              <a:solidFill>
                <a:srgbClr val="F33D68"/>
              </a:solidFill>
            </a:endParaRPr>
          </a:p>
        </p:txBody>
      </p:sp>
      <p:cxnSp>
        <p:nvCxnSpPr>
          <p:cNvPr id="8" name="Прямая со стрелкой 7"/>
          <p:cNvCxnSpPr/>
          <p:nvPr/>
        </p:nvCxnSpPr>
        <p:spPr>
          <a:xfrm>
            <a:off x="7065551" y="1274526"/>
            <a:ext cx="1330037" cy="138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4759685" y="2509876"/>
            <a:ext cx="1329519" cy="82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777950" y="4242129"/>
            <a:ext cx="5867169" cy="1077218"/>
          </a:xfrm>
          <a:prstGeom prst="rect">
            <a:avLst/>
          </a:prstGeom>
        </p:spPr>
        <p:txBody>
          <a:bodyPr wrap="square">
            <a:spAutoFit/>
          </a:bodyPr>
          <a:lstStyle/>
          <a:p>
            <a:r>
              <a:rPr lang="fr-FR" sz="3200" b="1" dirty="0">
                <a:solidFill>
                  <a:srgbClr val="F33D68"/>
                </a:solidFill>
                <a:latin typeface="Arial" panose="020B0604020202020204" pitchFamily="34" charset="0"/>
                <a:cs typeface="Arial" panose="020B0604020202020204" pitchFamily="34" charset="0"/>
              </a:rPr>
              <a:t>a</a:t>
            </a:r>
            <a:r>
              <a:rPr lang="fr-FR" sz="3200" b="1" dirty="0" smtClean="0">
                <a:solidFill>
                  <a:srgbClr val="F33D68"/>
                </a:solidFill>
                <a:latin typeface="Arial" panose="020B0604020202020204" pitchFamily="34" charset="0"/>
                <a:cs typeface="Arial" panose="020B0604020202020204" pitchFamily="34" charset="0"/>
              </a:rPr>
              <a:t>pprendre l’emploi du Passé simple</a:t>
            </a:r>
            <a:endParaRPr lang="ru-RU" sz="3200" b="1" dirty="0">
              <a:solidFill>
                <a:srgbClr val="F33D68"/>
              </a:solidFill>
            </a:endParaRPr>
          </a:p>
        </p:txBody>
      </p:sp>
      <p:pic>
        <p:nvPicPr>
          <p:cNvPr id="12" name="Picture 4" descr="FEMMES ACTIVES ET FOYER - Union Nationale : Les devoirs à la maison... sans  s'énerver!">
            <a:extLst>
              <a:ext uri="{FF2B5EF4-FFF2-40B4-BE49-F238E27FC236}">
                <a16:creationId xmlns:a16="http://schemas.microsoft.com/office/drawing/2014/main" id="{876D283A-756B-46E0-9591-CBD8479B7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067" y="248989"/>
            <a:ext cx="2059735" cy="190615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Прямая со стрелкой 13"/>
          <p:cNvCxnSpPr/>
          <p:nvPr/>
        </p:nvCxnSpPr>
        <p:spPr>
          <a:xfrm>
            <a:off x="6840761" y="4738591"/>
            <a:ext cx="1294678" cy="48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Auguste Rodin (1840-1917) | Main droite n. 27, petit modèle | 2000s,  Sculptures, Statues &amp; Figures | Christi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97" t="15999" r="23727" b="23728"/>
          <a:stretch/>
        </p:blipFill>
        <p:spPr bwMode="auto">
          <a:xfrm>
            <a:off x="6537876" y="-11283043"/>
            <a:ext cx="2241261" cy="30697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Musée de Amir Temour a Tachkent - Silk Road Destinations"/>
          <p:cNvPicPr>
            <a:picLocks noChangeAspect="1" noChangeArrowheads="1"/>
          </p:cNvPicPr>
          <p:nvPr/>
        </p:nvPicPr>
        <p:blipFill rotWithShape="1">
          <a:blip r:embed="rId5"/>
          <a:srcRect l="8926" t="870" r="9005" b="-870"/>
          <a:stretch/>
        </p:blipFill>
        <p:spPr bwMode="auto">
          <a:xfrm>
            <a:off x="786063" y="1692441"/>
            <a:ext cx="3070146" cy="1898177"/>
          </a:xfrm>
          <a:prstGeom prst="rect">
            <a:avLst/>
          </a:prstGeom>
          <a:noFill/>
        </p:spPr>
      </p:pic>
      <p:pic>
        <p:nvPicPr>
          <p:cNvPr id="13314" name="Picture 2" descr="Le passé simple (1 groupe) – Le français pour les élèves"/>
          <p:cNvPicPr>
            <a:picLocks noChangeAspect="1" noChangeArrowheads="1"/>
          </p:cNvPicPr>
          <p:nvPr/>
        </p:nvPicPr>
        <p:blipFill>
          <a:blip r:embed="rId6"/>
          <a:srcRect l="14004" t="4225" r="16475" b="4010"/>
          <a:stretch>
            <a:fillRect/>
          </a:stretch>
        </p:blipFill>
        <p:spPr bwMode="auto">
          <a:xfrm>
            <a:off x="8663940" y="3052257"/>
            <a:ext cx="2659379" cy="2912771"/>
          </a:xfrm>
          <a:prstGeom prst="rect">
            <a:avLst/>
          </a:prstGeom>
          <a:noFill/>
        </p:spPr>
      </p:pic>
    </p:spTree>
    <p:extLst>
      <p:ext uri="{BB962C8B-B14F-4D97-AF65-F5344CB8AC3E}">
        <p14:creationId xmlns:p14="http://schemas.microsoft.com/office/powerpoint/2010/main" val="4778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l="9019" t="37917" r="37336" b="15625"/>
          <a:stretch>
            <a:fillRect/>
          </a:stretch>
        </p:blipFill>
        <p:spPr bwMode="auto">
          <a:xfrm>
            <a:off x="868681" y="943416"/>
            <a:ext cx="10551138" cy="5137344"/>
          </a:xfrm>
          <a:prstGeom prst="rect">
            <a:avLst/>
          </a:prstGeom>
          <a:noFill/>
          <a:ln w="9525">
            <a:noFill/>
            <a:miter lim="800000"/>
            <a:headEnd/>
            <a:tailEnd/>
          </a:ln>
          <a:effectLst/>
        </p:spPr>
      </p:pic>
      <p:sp>
        <p:nvSpPr>
          <p:cNvPr id="5" name="TextBox 4"/>
          <p:cNvSpPr txBox="1"/>
          <p:nvPr/>
        </p:nvSpPr>
        <p:spPr>
          <a:xfrm>
            <a:off x="1722120" y="243840"/>
            <a:ext cx="8839200" cy="584775"/>
          </a:xfrm>
          <a:prstGeom prst="rect">
            <a:avLst/>
          </a:prstGeom>
          <a:solidFill>
            <a:schemeClr val="bg1"/>
          </a:solidFill>
        </p:spPr>
        <p:txBody>
          <a:bodyPr wrap="square" rtlCol="0">
            <a:spAutoFit/>
          </a:bodyPr>
          <a:lstStyle/>
          <a:p>
            <a:r>
              <a:rPr lang="fr-FR" sz="3200" b="1" dirty="0" smtClean="0">
                <a:solidFill>
                  <a:srgbClr val="002060"/>
                </a:solidFill>
                <a:latin typeface="Arial" pitchFamily="34" charset="0"/>
                <a:cs typeface="Arial" pitchFamily="34" charset="0"/>
              </a:rPr>
              <a:t>Trouvez les hommes célèbres de notre pays</a:t>
            </a:r>
            <a:endParaRPr lang="ru-RU" sz="3200" b="1" dirty="0">
              <a:solidFill>
                <a:srgbClr val="002060"/>
              </a:solidFill>
              <a:latin typeface="Arial" pitchFamily="34" charset="0"/>
              <a:cs typeface="Arial" pitchFamily="34" charset="0"/>
            </a:endParaRPr>
          </a:p>
        </p:txBody>
      </p:sp>
      <p:sp>
        <p:nvSpPr>
          <p:cNvPr id="6" name="Полилиния 5"/>
          <p:cNvSpPr/>
          <p:nvPr/>
        </p:nvSpPr>
        <p:spPr>
          <a:xfrm>
            <a:off x="5181600" y="5775960"/>
            <a:ext cx="472440" cy="563880"/>
          </a:xfrm>
          <a:custGeom>
            <a:avLst/>
            <a:gdLst>
              <a:gd name="connsiteX0" fmla="*/ 0 w 472440"/>
              <a:gd name="connsiteY0" fmla="*/ 274320 h 563880"/>
              <a:gd name="connsiteX1" fmla="*/ 137160 w 472440"/>
              <a:gd name="connsiteY1" fmla="*/ 518160 h 563880"/>
              <a:gd name="connsiteX2" fmla="*/ 472440 w 472440"/>
              <a:gd name="connsiteY2" fmla="*/ 0 h 563880"/>
            </a:gdLst>
            <a:ahLst/>
            <a:cxnLst>
              <a:cxn ang="0">
                <a:pos x="connsiteX0" y="connsiteY0"/>
              </a:cxn>
              <a:cxn ang="0">
                <a:pos x="connsiteX1" y="connsiteY1"/>
              </a:cxn>
              <a:cxn ang="0">
                <a:pos x="connsiteX2" y="connsiteY2"/>
              </a:cxn>
            </a:cxnLst>
            <a:rect l="l" t="t" r="r" b="b"/>
            <a:pathLst>
              <a:path w="472440" h="563880">
                <a:moveTo>
                  <a:pt x="0" y="274320"/>
                </a:moveTo>
                <a:cubicBezTo>
                  <a:pt x="29210" y="419100"/>
                  <a:pt x="58420" y="563880"/>
                  <a:pt x="137160" y="518160"/>
                </a:cubicBezTo>
                <a:cubicBezTo>
                  <a:pt x="215900" y="472440"/>
                  <a:pt x="414020" y="81280"/>
                  <a:pt x="472440" y="0"/>
                </a:cubicBezTo>
              </a:path>
            </a:pathLst>
          </a:custGeom>
          <a:noFill/>
          <a:ln w="76200">
            <a:solidFill>
              <a:srgbClr val="02BE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олилиния 6"/>
          <p:cNvSpPr/>
          <p:nvPr/>
        </p:nvSpPr>
        <p:spPr>
          <a:xfrm>
            <a:off x="7559040" y="1021080"/>
            <a:ext cx="472440" cy="563880"/>
          </a:xfrm>
          <a:custGeom>
            <a:avLst/>
            <a:gdLst>
              <a:gd name="connsiteX0" fmla="*/ 0 w 472440"/>
              <a:gd name="connsiteY0" fmla="*/ 274320 h 563880"/>
              <a:gd name="connsiteX1" fmla="*/ 137160 w 472440"/>
              <a:gd name="connsiteY1" fmla="*/ 518160 h 563880"/>
              <a:gd name="connsiteX2" fmla="*/ 472440 w 472440"/>
              <a:gd name="connsiteY2" fmla="*/ 0 h 563880"/>
            </a:gdLst>
            <a:ahLst/>
            <a:cxnLst>
              <a:cxn ang="0">
                <a:pos x="connsiteX0" y="connsiteY0"/>
              </a:cxn>
              <a:cxn ang="0">
                <a:pos x="connsiteX1" y="connsiteY1"/>
              </a:cxn>
              <a:cxn ang="0">
                <a:pos x="connsiteX2" y="connsiteY2"/>
              </a:cxn>
            </a:cxnLst>
            <a:rect l="l" t="t" r="r" b="b"/>
            <a:pathLst>
              <a:path w="472440" h="563880">
                <a:moveTo>
                  <a:pt x="0" y="274320"/>
                </a:moveTo>
                <a:cubicBezTo>
                  <a:pt x="29210" y="419100"/>
                  <a:pt x="58420" y="563880"/>
                  <a:pt x="137160" y="518160"/>
                </a:cubicBezTo>
                <a:cubicBezTo>
                  <a:pt x="215900" y="472440"/>
                  <a:pt x="414020" y="81280"/>
                  <a:pt x="472440" y="0"/>
                </a:cubicBezTo>
              </a:path>
            </a:pathLst>
          </a:custGeom>
          <a:noFill/>
          <a:ln w="76200">
            <a:solidFill>
              <a:srgbClr val="02BE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766601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3766" y="975168"/>
            <a:ext cx="11754394" cy="4801314"/>
          </a:xfrm>
          <a:prstGeom prst="rect">
            <a:avLst/>
          </a:prstGeom>
          <a:ln w="38100">
            <a:solidFill>
              <a:srgbClr val="00B050"/>
            </a:solidFill>
          </a:ln>
        </p:spPr>
        <p:txBody>
          <a:bodyPr wrap="square">
            <a:spAutoFit/>
          </a:bodyPr>
          <a:lstStyle/>
          <a:p>
            <a:r>
              <a:rPr lang="fr-FR" sz="3400" b="1" dirty="0" smtClean="0">
                <a:solidFill>
                  <a:srgbClr val="F33D68"/>
                </a:solidFill>
              </a:rPr>
              <a:t>Hélène:</a:t>
            </a:r>
            <a:r>
              <a:rPr lang="fr-FR" sz="3400" b="1" dirty="0" smtClean="0"/>
              <a:t> Farkhod, j’ai beaucoup entendu parler d’Amir Timour. C’était aussi un homme d’Etat, n’est-ce pas? </a:t>
            </a:r>
          </a:p>
          <a:p>
            <a:r>
              <a:rPr lang="fr-FR" sz="3400" b="1" dirty="0" smtClean="0">
                <a:solidFill>
                  <a:srgbClr val="0070C0"/>
                </a:solidFill>
              </a:rPr>
              <a:t>Farkhod:</a:t>
            </a:r>
            <a:r>
              <a:rPr lang="fr-FR" sz="3400" b="1" dirty="0" smtClean="0"/>
              <a:t> Oui, un grand homme d’État. Il a signé beaucoup de traités et a développé les relations internationales. Il a conquis l’Asie Centrale, l’Iran, la Syrie, la Turqie et il s’est proclamé roi de Transoxiane. Amir Timour a fait beaucoup pour l’épanoussement de son peuple. </a:t>
            </a:r>
          </a:p>
          <a:p>
            <a:r>
              <a:rPr lang="en-US" sz="3400" b="1" dirty="0" smtClean="0">
                <a:solidFill>
                  <a:srgbClr val="F33D68"/>
                </a:solidFill>
              </a:rPr>
              <a:t>Hélène: </a:t>
            </a:r>
            <a:r>
              <a:rPr lang="en-US" sz="3400" b="1" dirty="0" smtClean="0"/>
              <a:t>Oh, </a:t>
            </a:r>
            <a:r>
              <a:rPr lang="en-US" sz="3400" b="1" dirty="0" err="1" smtClean="0"/>
              <a:t>oui</a:t>
            </a:r>
            <a:r>
              <a:rPr lang="en-US" sz="3400" b="1" dirty="0" smtClean="0"/>
              <a:t> ... . </a:t>
            </a:r>
          </a:p>
          <a:p>
            <a:r>
              <a:rPr lang="en-US" sz="3400" b="1" dirty="0" err="1" smtClean="0">
                <a:solidFill>
                  <a:srgbClr val="0070C0"/>
                </a:solidFill>
              </a:rPr>
              <a:t>Farkhod</a:t>
            </a:r>
            <a:r>
              <a:rPr lang="en-US" sz="3400" b="1" dirty="0" smtClean="0">
                <a:solidFill>
                  <a:srgbClr val="0070C0"/>
                </a:solidFill>
              </a:rPr>
              <a:t>:</a:t>
            </a:r>
            <a:r>
              <a:rPr lang="en-US" sz="3400" b="1" dirty="0" smtClean="0"/>
              <a:t> Et quoi? </a:t>
            </a:r>
            <a:endParaRPr lang="ru-RU" sz="3400" dirty="0" smtClean="0"/>
          </a:p>
        </p:txBody>
      </p:sp>
      <p:sp>
        <p:nvSpPr>
          <p:cNvPr id="7" name="TextBox 6"/>
          <p:cNvSpPr txBox="1"/>
          <p:nvPr/>
        </p:nvSpPr>
        <p:spPr>
          <a:xfrm>
            <a:off x="163286" y="212273"/>
            <a:ext cx="11968843" cy="646331"/>
          </a:xfrm>
          <a:prstGeom prst="rect">
            <a:avLst/>
          </a:prstGeom>
          <a:solidFill>
            <a:schemeClr val="bg1"/>
          </a:solidFill>
        </p:spPr>
        <p:txBody>
          <a:bodyPr wrap="square" rtlCol="0">
            <a:spAutoFit/>
          </a:bodyPr>
          <a:lstStyle/>
          <a:p>
            <a:r>
              <a:rPr lang="fr-FR" sz="3600" b="1" dirty="0" smtClean="0">
                <a:solidFill>
                  <a:srgbClr val="0070C0"/>
                </a:solidFill>
                <a:latin typeface="Arial" panose="020B0604020202020204" pitchFamily="34" charset="0"/>
                <a:cs typeface="Arial" panose="020B0604020202020204" pitchFamily="34" charset="0"/>
              </a:rPr>
              <a:t>Découvrons les célébrités historiques de notre pays</a:t>
            </a:r>
            <a:endParaRPr lang="ru-RU" sz="3600" b="1" dirty="0">
              <a:solidFill>
                <a:srgbClr val="0070C0"/>
              </a:solidFill>
              <a:latin typeface="Arial" panose="020B0604020202020204" pitchFamily="34" charset="0"/>
              <a:cs typeface="Arial" panose="020B0604020202020204" pitchFamily="34" charset="0"/>
            </a:endParaRPr>
          </a:p>
        </p:txBody>
      </p:sp>
      <p:pic>
        <p:nvPicPr>
          <p:cNvPr id="10241" name="Picture 1"/>
          <p:cNvPicPr>
            <a:picLocks noChangeAspect="1" noChangeArrowheads="1"/>
          </p:cNvPicPr>
          <p:nvPr/>
        </p:nvPicPr>
        <p:blipFill>
          <a:blip r:embed="rId2"/>
          <a:srcRect/>
          <a:stretch>
            <a:fillRect/>
          </a:stretch>
        </p:blipFill>
        <p:spPr bwMode="auto">
          <a:xfrm>
            <a:off x="9128760" y="3625183"/>
            <a:ext cx="2484120" cy="3156617"/>
          </a:xfrm>
          <a:prstGeom prst="rect">
            <a:avLst/>
          </a:prstGeom>
          <a:noFill/>
          <a:ln w="9525">
            <a:noFill/>
            <a:miter lim="800000"/>
            <a:headEnd/>
            <a:tailEnd/>
          </a:ln>
          <a:effectLst/>
        </p:spPr>
      </p:pic>
      <p:cxnSp>
        <p:nvCxnSpPr>
          <p:cNvPr id="9" name="Прямая соединительная линия 8"/>
          <p:cNvCxnSpPr/>
          <p:nvPr/>
        </p:nvCxnSpPr>
        <p:spPr>
          <a:xfrm>
            <a:off x="7833360" y="2514600"/>
            <a:ext cx="899160" cy="158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74320" y="3017520"/>
            <a:ext cx="1082040" cy="158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831080" y="3017520"/>
            <a:ext cx="4373880" cy="158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0134600" y="3017520"/>
            <a:ext cx="1264920" cy="158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320040" y="4084320"/>
            <a:ext cx="2072640" cy="158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381000" y="4587240"/>
            <a:ext cx="2895600" cy="158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45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 y="1415955"/>
            <a:ext cx="7645038" cy="4524315"/>
          </a:xfrm>
          <a:prstGeom prst="rect">
            <a:avLst/>
          </a:prstGeom>
          <a:ln w="38100">
            <a:solidFill>
              <a:srgbClr val="00B050"/>
            </a:solidFill>
          </a:ln>
        </p:spPr>
        <p:txBody>
          <a:bodyPr wrap="square">
            <a:spAutoFit/>
          </a:bodyPr>
          <a:lstStyle/>
          <a:p>
            <a:r>
              <a:rPr lang="fr-FR" sz="3200" b="1" dirty="0" smtClean="0">
                <a:solidFill>
                  <a:srgbClr val="F33D68"/>
                </a:solidFill>
              </a:rPr>
              <a:t>Hélène:</a:t>
            </a:r>
            <a:r>
              <a:rPr lang="fr-FR" sz="3200" b="1" dirty="0" smtClean="0"/>
              <a:t> Je sais que ton pays est célèbre non seulement par ses commandants, mais aussi par ses savants. Dans mon pays et dans le monde entier on connait les noms d’Avicenne et d’Alicher Navoi. </a:t>
            </a:r>
          </a:p>
          <a:p>
            <a:r>
              <a:rPr lang="fr-FR" sz="3200" b="1" dirty="0" smtClean="0">
                <a:solidFill>
                  <a:srgbClr val="0070C0"/>
                </a:solidFill>
              </a:rPr>
              <a:t>Farkhod: </a:t>
            </a:r>
            <a:r>
              <a:rPr lang="fr-FR" sz="3200" b="1" dirty="0" smtClean="0"/>
              <a:t>C’est parce que Abu Ali ibn Sina, dit Avicenne, est le fondateur des régles de la médecine et Alicher Navoi est le fondateur de la langue littéraire ouzbèke. </a:t>
            </a:r>
          </a:p>
        </p:txBody>
      </p:sp>
      <p:sp>
        <p:nvSpPr>
          <p:cNvPr id="6" name="TextBox 5"/>
          <p:cNvSpPr txBox="1"/>
          <p:nvPr/>
        </p:nvSpPr>
        <p:spPr>
          <a:xfrm>
            <a:off x="224247" y="166553"/>
            <a:ext cx="1695993" cy="646331"/>
          </a:xfrm>
          <a:prstGeom prst="rect">
            <a:avLst/>
          </a:prstGeom>
          <a:solidFill>
            <a:schemeClr val="bg1"/>
          </a:solidFill>
        </p:spPr>
        <p:txBody>
          <a:bodyPr wrap="square" rtlCol="0">
            <a:spAutoFit/>
          </a:bodyPr>
          <a:lstStyle/>
          <a:p>
            <a:r>
              <a:rPr lang="fr-FR" sz="3600" b="1" dirty="0" smtClean="0">
                <a:solidFill>
                  <a:srgbClr val="0070C0"/>
                </a:solidFill>
                <a:latin typeface="Arial" panose="020B0604020202020204" pitchFamily="34" charset="0"/>
                <a:cs typeface="Arial" panose="020B0604020202020204" pitchFamily="34" charset="0"/>
              </a:rPr>
              <a:t>suite...</a:t>
            </a:r>
            <a:endParaRPr lang="ru-RU" sz="3600" b="1" dirty="0">
              <a:solidFill>
                <a:srgbClr val="0070C0"/>
              </a:solidFill>
              <a:latin typeface="Arial" panose="020B0604020202020204" pitchFamily="34" charset="0"/>
              <a:cs typeface="Arial" panose="020B0604020202020204" pitchFamily="34" charset="0"/>
            </a:endParaRPr>
          </a:p>
        </p:txBody>
      </p:sp>
      <p:pic>
        <p:nvPicPr>
          <p:cNvPr id="9217" name="Picture 1"/>
          <p:cNvPicPr>
            <a:picLocks noChangeAspect="1" noChangeArrowheads="1"/>
          </p:cNvPicPr>
          <p:nvPr/>
        </p:nvPicPr>
        <p:blipFill>
          <a:blip r:embed="rId2"/>
          <a:srcRect/>
          <a:stretch>
            <a:fillRect/>
          </a:stretch>
        </p:blipFill>
        <p:spPr bwMode="auto">
          <a:xfrm>
            <a:off x="7979093" y="1002030"/>
            <a:ext cx="2582227" cy="2927444"/>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9720263" y="3674592"/>
            <a:ext cx="2304097" cy="3076728"/>
          </a:xfrm>
          <a:prstGeom prst="rect">
            <a:avLst/>
          </a:prstGeom>
          <a:noFill/>
          <a:ln w="9525">
            <a:noFill/>
            <a:miter lim="800000"/>
            <a:headEnd/>
            <a:tailEnd/>
          </a:ln>
          <a:effectLst/>
        </p:spPr>
      </p:pic>
      <p:cxnSp>
        <p:nvCxnSpPr>
          <p:cNvPr id="7" name="Прямая соединительная линия 6"/>
          <p:cNvCxnSpPr/>
          <p:nvPr/>
        </p:nvCxnSpPr>
        <p:spPr>
          <a:xfrm>
            <a:off x="5364480" y="4815840"/>
            <a:ext cx="1661160" cy="1524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79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613" y="1017057"/>
            <a:ext cx="5992587" cy="5632311"/>
          </a:xfrm>
          <a:prstGeom prst="rect">
            <a:avLst/>
          </a:prstGeom>
          <a:solidFill>
            <a:schemeClr val="bg1"/>
          </a:solidFill>
          <a:ln w="38100">
            <a:solidFill>
              <a:srgbClr val="00B050"/>
            </a:solidFill>
          </a:ln>
        </p:spPr>
        <p:txBody>
          <a:bodyPr wrap="square">
            <a:spAutoFit/>
          </a:bodyPr>
          <a:lstStyle/>
          <a:p>
            <a:r>
              <a:rPr lang="fr-FR" sz="3600" b="1" dirty="0" smtClean="0">
                <a:solidFill>
                  <a:srgbClr val="F33D68"/>
                </a:solidFill>
              </a:rPr>
              <a:t>Hélène:</a:t>
            </a:r>
            <a:r>
              <a:rPr lang="fr-FR" sz="3600" b="1" dirty="0" smtClean="0"/>
              <a:t> Farkhod, aide-moi à mieux connaître les hommes célèbres de ton pays. Moi aussi, je veux enrichir mes connaissances. </a:t>
            </a:r>
          </a:p>
          <a:p>
            <a:r>
              <a:rPr lang="fr-FR" sz="3600" b="1" dirty="0" smtClean="0">
                <a:solidFill>
                  <a:srgbClr val="0070C0"/>
                </a:solidFill>
              </a:rPr>
              <a:t>Farkhod: </a:t>
            </a:r>
            <a:r>
              <a:rPr lang="fr-FR" sz="3600" b="1" dirty="0" smtClean="0"/>
              <a:t>Bien sûr, lis les extraits de la page «Civilisation» et tu apprendras encore beaucoup de choses.</a:t>
            </a:r>
            <a:endParaRPr lang="ru-RU" sz="3600" b="1"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224247" y="166553"/>
            <a:ext cx="1695993" cy="646331"/>
          </a:xfrm>
          <a:prstGeom prst="rect">
            <a:avLst/>
          </a:prstGeom>
          <a:solidFill>
            <a:schemeClr val="bg1"/>
          </a:solidFill>
        </p:spPr>
        <p:txBody>
          <a:bodyPr wrap="square" rtlCol="0">
            <a:spAutoFit/>
          </a:bodyPr>
          <a:lstStyle/>
          <a:p>
            <a:r>
              <a:rPr lang="fr-FR" sz="3600" b="1" dirty="0" smtClean="0">
                <a:solidFill>
                  <a:srgbClr val="0070C0"/>
                </a:solidFill>
                <a:latin typeface="Arial" panose="020B0604020202020204" pitchFamily="34" charset="0"/>
                <a:cs typeface="Arial" panose="020B0604020202020204" pitchFamily="34" charset="0"/>
              </a:rPr>
              <a:t>suite...</a:t>
            </a:r>
            <a:endParaRPr lang="ru-RU" sz="3600" b="1" dirty="0">
              <a:solidFill>
                <a:srgbClr val="0070C0"/>
              </a:solidFill>
              <a:latin typeface="Arial" panose="020B0604020202020204" pitchFamily="34" charset="0"/>
              <a:cs typeface="Arial" panose="020B0604020202020204" pitchFamily="34" charset="0"/>
            </a:endParaRPr>
          </a:p>
        </p:txBody>
      </p:sp>
      <p:pic>
        <p:nvPicPr>
          <p:cNvPr id="8193" name="Picture 1"/>
          <p:cNvPicPr>
            <a:picLocks noChangeAspect="1" noChangeArrowheads="1"/>
          </p:cNvPicPr>
          <p:nvPr/>
        </p:nvPicPr>
        <p:blipFill>
          <a:blip r:embed="rId2"/>
          <a:srcRect l="11713" t="23750" r="34641" b="9792"/>
          <a:stretch>
            <a:fillRect/>
          </a:stretch>
        </p:blipFill>
        <p:spPr bwMode="auto">
          <a:xfrm>
            <a:off x="5852160" y="1699492"/>
            <a:ext cx="6111240" cy="4256519"/>
          </a:xfrm>
          <a:prstGeom prst="rect">
            <a:avLst/>
          </a:prstGeom>
          <a:noFill/>
          <a:ln w="9525">
            <a:noFill/>
            <a:miter lim="800000"/>
            <a:headEnd/>
            <a:tailEnd/>
          </a:ln>
          <a:effectLst/>
        </p:spPr>
      </p:pic>
    </p:spTree>
    <p:extLst>
      <p:ext uri="{BB962C8B-B14F-4D97-AF65-F5344CB8AC3E}">
        <p14:creationId xmlns:p14="http://schemas.microsoft.com/office/powerpoint/2010/main" val="323720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lum contrast="10000"/>
          </a:blip>
          <a:srcRect l="9956" t="26667" r="34876" b="35625"/>
          <a:stretch>
            <a:fillRect/>
          </a:stretch>
        </p:blipFill>
        <p:spPr bwMode="auto">
          <a:xfrm>
            <a:off x="396240" y="1219199"/>
            <a:ext cx="11445240" cy="4838105"/>
          </a:xfrm>
          <a:prstGeom prst="rect">
            <a:avLst/>
          </a:prstGeom>
          <a:noFill/>
          <a:ln w="38100">
            <a:solidFill>
              <a:srgbClr val="02BE21"/>
            </a:solidFill>
            <a:miter lim="800000"/>
            <a:headEnd/>
            <a:tailEnd/>
          </a:ln>
          <a:effectLst/>
        </p:spPr>
      </p:pic>
      <p:sp>
        <p:nvSpPr>
          <p:cNvPr id="4" name="Овал 3"/>
          <p:cNvSpPr/>
          <p:nvPr/>
        </p:nvSpPr>
        <p:spPr>
          <a:xfrm>
            <a:off x="1158240" y="3931920"/>
            <a:ext cx="2834640" cy="117348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TextBox 4"/>
          <p:cNvSpPr txBox="1"/>
          <p:nvPr/>
        </p:nvSpPr>
        <p:spPr>
          <a:xfrm>
            <a:off x="1280160" y="4053840"/>
            <a:ext cx="2468880" cy="892552"/>
          </a:xfrm>
          <a:prstGeom prst="rect">
            <a:avLst/>
          </a:prstGeom>
          <a:noFill/>
        </p:spPr>
        <p:txBody>
          <a:bodyPr wrap="square" rtlCol="0">
            <a:spAutoFit/>
          </a:bodyPr>
          <a:lstStyle/>
          <a:p>
            <a:pPr algn="ctr"/>
            <a:r>
              <a:rPr lang="fr-FR" sz="2600" dirty="0" smtClean="0">
                <a:latin typeface="Arial" pitchFamily="34" charset="0"/>
                <a:cs typeface="Arial" pitchFamily="34" charset="0"/>
              </a:rPr>
              <a:t>langue écrite</a:t>
            </a:r>
          </a:p>
          <a:p>
            <a:pPr algn="ctr"/>
            <a:r>
              <a:rPr lang="fr-FR" sz="2600" dirty="0" smtClean="0">
                <a:latin typeface="Arial" pitchFamily="34" charset="0"/>
                <a:cs typeface="Arial" pitchFamily="34" charset="0"/>
              </a:rPr>
              <a:t>littéraire</a:t>
            </a:r>
            <a:endParaRPr lang="ru-RU" sz="2600" dirty="0">
              <a:latin typeface="Arial" pitchFamily="34" charset="0"/>
              <a:cs typeface="Arial" pitchFamily="34" charset="0"/>
            </a:endParaRPr>
          </a:p>
        </p:txBody>
      </p:sp>
      <p:sp>
        <p:nvSpPr>
          <p:cNvPr id="6" name="Овал 5"/>
          <p:cNvSpPr/>
          <p:nvPr/>
        </p:nvSpPr>
        <p:spPr>
          <a:xfrm>
            <a:off x="7741920" y="3947160"/>
            <a:ext cx="2834640" cy="121920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TextBox 6"/>
          <p:cNvSpPr txBox="1"/>
          <p:nvPr/>
        </p:nvSpPr>
        <p:spPr>
          <a:xfrm>
            <a:off x="7955280" y="4358640"/>
            <a:ext cx="2468880" cy="492443"/>
          </a:xfrm>
          <a:prstGeom prst="rect">
            <a:avLst/>
          </a:prstGeom>
          <a:noFill/>
        </p:spPr>
        <p:txBody>
          <a:bodyPr wrap="square" rtlCol="0">
            <a:spAutoFit/>
          </a:bodyPr>
          <a:lstStyle/>
          <a:p>
            <a:pPr algn="ctr"/>
            <a:r>
              <a:rPr lang="fr-FR" sz="2600" dirty="0" smtClean="0">
                <a:latin typeface="Arial" pitchFamily="34" charset="0"/>
                <a:cs typeface="Arial" pitchFamily="34" charset="0"/>
              </a:rPr>
              <a:t>langue parlée</a:t>
            </a:r>
          </a:p>
        </p:txBody>
      </p:sp>
    </p:spTree>
    <p:extLst>
      <p:ext uri="{BB962C8B-B14F-4D97-AF65-F5344CB8AC3E}">
        <p14:creationId xmlns:p14="http://schemas.microsoft.com/office/powerpoint/2010/main" val="2029715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e passe simple cours | Affiches grammaire, Passé simple, Apprentissage de  la langue française"/>
          <p:cNvPicPr>
            <a:picLocks noChangeAspect="1" noChangeArrowheads="1"/>
          </p:cNvPicPr>
          <p:nvPr/>
        </p:nvPicPr>
        <p:blipFill>
          <a:blip r:embed="rId2">
            <a:lum bright="-10000" contrast="20000"/>
          </a:blip>
          <a:srcRect t="16337" b="12520"/>
          <a:stretch>
            <a:fillRect/>
          </a:stretch>
        </p:blipFill>
        <p:spPr bwMode="auto">
          <a:xfrm>
            <a:off x="2819400" y="0"/>
            <a:ext cx="6629400" cy="6713726"/>
          </a:xfrm>
          <a:prstGeom prst="rect">
            <a:avLst/>
          </a:prstGeom>
          <a:noFill/>
        </p:spPr>
      </p:pic>
    </p:spTree>
    <p:extLst>
      <p:ext uri="{BB962C8B-B14F-4D97-AF65-F5344CB8AC3E}">
        <p14:creationId xmlns:p14="http://schemas.microsoft.com/office/powerpoint/2010/main" val="253332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960120"/>
            <a:ext cx="11689080" cy="4524315"/>
          </a:xfrm>
          <a:prstGeom prst="rect">
            <a:avLst/>
          </a:prstGeom>
          <a:noFill/>
        </p:spPr>
        <p:txBody>
          <a:bodyPr wrap="square" rtlCol="0">
            <a:spAutoFit/>
          </a:bodyPr>
          <a:lstStyle/>
          <a:p>
            <a:pPr>
              <a:buFont typeface="Wingdings" pitchFamily="2" charset="2"/>
              <a:buChar char="v"/>
            </a:pPr>
            <a:r>
              <a:rPr lang="fr-FR" sz="3600" b="1" dirty="0" smtClean="0">
                <a:solidFill>
                  <a:srgbClr val="002060"/>
                </a:solidFill>
                <a:latin typeface="Arial" pitchFamily="34" charset="0"/>
                <a:cs typeface="Arial" pitchFamily="34" charset="0"/>
              </a:rPr>
              <a:t>Le passé simple </a:t>
            </a:r>
            <a:r>
              <a:rPr lang="fr-FR" sz="3600" dirty="0" smtClean="0">
                <a:solidFill>
                  <a:srgbClr val="002060"/>
                </a:solidFill>
                <a:latin typeface="Arial" pitchFamily="34" charset="0"/>
                <a:cs typeface="Arial" pitchFamily="34" charset="0"/>
              </a:rPr>
              <a:t>exprime une action située dans le passé, une action soudaine ou brève qui ne se produit qu’une seule fois.</a:t>
            </a:r>
          </a:p>
          <a:p>
            <a:r>
              <a:rPr lang="fr-FR" sz="3600" dirty="0" smtClean="0">
                <a:solidFill>
                  <a:srgbClr val="002060"/>
                </a:solidFill>
                <a:latin typeface="Arial" pitchFamily="34" charset="0"/>
                <a:cs typeface="Arial" pitchFamily="34" charset="0"/>
              </a:rPr>
              <a:t>     </a:t>
            </a:r>
            <a:r>
              <a:rPr lang="fr-FR" sz="3600" b="1" dirty="0" smtClean="0">
                <a:solidFill>
                  <a:srgbClr val="0070C0"/>
                </a:solidFill>
                <a:latin typeface="Arial" pitchFamily="34" charset="0"/>
                <a:cs typeface="Arial" pitchFamily="34" charset="0"/>
              </a:rPr>
              <a:t>Tonio marcha, courut puis s’envola.</a:t>
            </a:r>
          </a:p>
          <a:p>
            <a:pPr>
              <a:buFont typeface="Wingdings" pitchFamily="2" charset="2"/>
              <a:buChar char="v"/>
            </a:pPr>
            <a:r>
              <a:rPr lang="fr-FR" sz="3600" dirty="0" smtClean="0">
                <a:solidFill>
                  <a:srgbClr val="002060"/>
                </a:solidFill>
                <a:latin typeface="Arial" pitchFamily="34" charset="0"/>
                <a:cs typeface="Arial" pitchFamily="34" charset="0"/>
              </a:rPr>
              <a:t>Le passé simple est  surtout utilisé à l’écrit: dans les contes ou les récits historiques</a:t>
            </a:r>
          </a:p>
          <a:p>
            <a:r>
              <a:rPr lang="fr-FR" sz="3600" b="1" dirty="0" smtClean="0">
                <a:solidFill>
                  <a:srgbClr val="0070C0"/>
                </a:solidFill>
                <a:latin typeface="Arial" pitchFamily="34" charset="0"/>
                <a:cs typeface="Arial" pitchFamily="34" charset="0"/>
              </a:rPr>
              <a:t>      Ils se marièrent et eurent beaucoup</a:t>
            </a:r>
          </a:p>
          <a:p>
            <a:r>
              <a:rPr lang="fr-FR" sz="3600" b="1" dirty="0" smtClean="0">
                <a:solidFill>
                  <a:srgbClr val="0070C0"/>
                </a:solidFill>
                <a:latin typeface="Arial" pitchFamily="34" charset="0"/>
                <a:cs typeface="Arial" pitchFamily="34" charset="0"/>
              </a:rPr>
              <a:t> d’enfants.</a:t>
            </a:r>
            <a:endParaRPr lang="ru-RU" sz="3600" b="1" dirty="0">
              <a:solidFill>
                <a:srgbClr val="0070C0"/>
              </a:solidFill>
              <a:latin typeface="Arial" pitchFamily="34" charset="0"/>
              <a:cs typeface="Arial" pitchFamily="34" charset="0"/>
            </a:endParaRPr>
          </a:p>
        </p:txBody>
      </p:sp>
      <p:pic>
        <p:nvPicPr>
          <p:cNvPr id="4100" name="Picture 4" descr="Professeur De Raconter Une Histoire Aux Enfants | Vecteur Gratuite"/>
          <p:cNvPicPr>
            <a:picLocks noChangeAspect="1" noChangeArrowheads="1"/>
          </p:cNvPicPr>
          <p:nvPr/>
        </p:nvPicPr>
        <p:blipFill>
          <a:blip r:embed="rId2"/>
          <a:srcRect l="6848" t="7284" r="8296"/>
          <a:stretch>
            <a:fillRect/>
          </a:stretch>
        </p:blipFill>
        <p:spPr bwMode="auto">
          <a:xfrm>
            <a:off x="9083040" y="3785937"/>
            <a:ext cx="2727960" cy="2854892"/>
          </a:xfrm>
          <a:prstGeom prst="rect">
            <a:avLst/>
          </a:prstGeom>
          <a:noFill/>
        </p:spPr>
      </p:pic>
      <p:sp>
        <p:nvSpPr>
          <p:cNvPr id="6" name="TextBox 5"/>
          <p:cNvSpPr txBox="1"/>
          <p:nvPr/>
        </p:nvSpPr>
        <p:spPr>
          <a:xfrm>
            <a:off x="4369527" y="212273"/>
            <a:ext cx="2930433" cy="646331"/>
          </a:xfrm>
          <a:prstGeom prst="rect">
            <a:avLst/>
          </a:prstGeom>
          <a:solidFill>
            <a:schemeClr val="bg1"/>
          </a:solidFill>
        </p:spPr>
        <p:txBody>
          <a:bodyPr wrap="square" rtlCol="0">
            <a:spAutoFit/>
          </a:bodyPr>
          <a:lstStyle/>
          <a:p>
            <a:pPr algn="ctr"/>
            <a:r>
              <a:rPr lang="fr-FR" sz="3600" b="1" dirty="0" smtClean="0">
                <a:solidFill>
                  <a:srgbClr val="0070C0"/>
                </a:solidFill>
                <a:latin typeface="Arial" panose="020B0604020202020204" pitchFamily="34" charset="0"/>
                <a:cs typeface="Arial" panose="020B0604020202020204" pitchFamily="34" charset="0"/>
              </a:rPr>
              <a:t>Emploi</a:t>
            </a:r>
            <a:endParaRPr lang="ru-RU"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73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hablon">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Shablon</Template>
  <TotalTime>907</TotalTime>
  <Words>339</Words>
  <Application>Microsoft Office PowerPoint</Application>
  <PresentationFormat>Широкоэкранный</PresentationFormat>
  <Paragraphs>37</Paragraphs>
  <Slides>13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Wingdings</vt:lpstr>
      <vt:lpstr>Shablon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Документы</dc:creator>
  <cp:lastModifiedBy>Пользователь</cp:lastModifiedBy>
  <cp:revision>87</cp:revision>
  <dcterms:created xsi:type="dcterms:W3CDTF">2020-09-27T12:11:07Z</dcterms:created>
  <dcterms:modified xsi:type="dcterms:W3CDTF">2020-11-03T09:43:21Z</dcterms:modified>
</cp:coreProperties>
</file>