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0" r:id="rId2"/>
    <p:sldId id="296" r:id="rId3"/>
    <p:sldId id="301" r:id="rId4"/>
    <p:sldId id="306" r:id="rId5"/>
    <p:sldId id="303" r:id="rId6"/>
    <p:sldId id="312" r:id="rId7"/>
    <p:sldId id="311" r:id="rId8"/>
    <p:sldId id="310" r:id="rId9"/>
    <p:sldId id="309" r:id="rId10"/>
    <p:sldId id="307" r:id="rId11"/>
    <p:sldId id="308" r:id="rId12"/>
    <p:sldId id="304" r:id="rId13"/>
    <p:sldId id="273"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45B4"/>
    <a:srgbClr val="F33D68"/>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84" autoAdjust="0"/>
    <p:restoredTop sz="85819" autoAdjust="0"/>
  </p:normalViewPr>
  <p:slideViewPr>
    <p:cSldViewPr snapToGrid="0">
      <p:cViewPr varScale="1">
        <p:scale>
          <a:sx n="56" d="100"/>
          <a:sy n="56" d="100"/>
        </p:scale>
        <p:origin x="129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30.10.2020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a:t>
            </a:fld>
            <a:endParaRPr lang="ru-RU"/>
          </a:p>
        </p:txBody>
      </p:sp>
    </p:spTree>
    <p:extLst>
      <p:ext uri="{BB962C8B-B14F-4D97-AF65-F5344CB8AC3E}">
        <p14:creationId xmlns:p14="http://schemas.microsoft.com/office/powerpoint/2010/main" val="2634057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30.10.2020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30.10.2020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30.10.2020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30.10.2020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30.10.2020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30.10.2020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30.10.2020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3.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5" y="1929571"/>
            <a:ext cx="10493692" cy="1876473"/>
          </a:xfrm>
          <a:prstGeom prst="rect">
            <a:avLst/>
          </a:prstGeom>
        </p:spPr>
        <p:txBody>
          <a:bodyPr vert="horz" wrap="square" lIns="0" tIns="29525" rIns="0" bIns="0" rtlCol="0">
            <a:spAutoFit/>
          </a:bodyPr>
          <a:lstStyle/>
          <a:p>
            <a:pPr marL="38918" algn="ctr">
              <a:spcBef>
                <a:spcPts val="233"/>
              </a:spcBef>
            </a:pPr>
            <a:r>
              <a:rPr lang="en-US" sz="6000" b="1" dirty="0" err="1" smtClean="0">
                <a:solidFill>
                  <a:srgbClr val="2365C7"/>
                </a:solidFill>
                <a:latin typeface="Arial" panose="020B0604020202020204" pitchFamily="34" charset="0"/>
                <a:cs typeface="Arial" panose="020B0604020202020204" pitchFamily="34" charset="0"/>
              </a:rPr>
              <a:t>Thème</a:t>
            </a:r>
            <a:r>
              <a:rPr lang="en-US" sz="6000" b="1" dirty="0" smtClean="0">
                <a:solidFill>
                  <a:srgbClr val="2365C7"/>
                </a:solidFill>
                <a:latin typeface="Arial" panose="020B0604020202020204" pitchFamily="34" charset="0"/>
                <a:cs typeface="Arial" panose="020B0604020202020204" pitchFamily="34" charset="0"/>
              </a:rPr>
              <a:t>: </a:t>
            </a:r>
            <a:r>
              <a:rPr lang="fr-FR" sz="6000" b="1" dirty="0" smtClean="0">
                <a:solidFill>
                  <a:srgbClr val="002060"/>
                </a:solidFill>
                <a:latin typeface="Arial" panose="020B0604020202020204" pitchFamily="34" charset="0"/>
                <a:cs typeface="Arial" panose="020B0604020202020204" pitchFamily="34" charset="0"/>
              </a:rPr>
              <a:t>Les célèbres hommes et femmes français</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194071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81435" y="459773"/>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9" name="object 5">
            <a:extLst>
              <a:ext uri="{FF2B5EF4-FFF2-40B4-BE49-F238E27FC236}">
                <a16:creationId xmlns:a16="http://schemas.microsoft.com/office/drawing/2014/main" id="{A8BAE388-D6D2-40E9-8208-E39C1E0E7029}"/>
              </a:ext>
            </a:extLst>
          </p:cNvPr>
          <p:cNvSpPr/>
          <p:nvPr/>
        </p:nvSpPr>
        <p:spPr>
          <a:xfrm>
            <a:off x="284887" y="4287405"/>
            <a:ext cx="569777" cy="194071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65000"/>
            </a:schemeClr>
          </a:solidFill>
        </p:spPr>
        <p:txBody>
          <a:bodyPr wrap="square" lIns="0" tIns="0" rIns="0" bIns="0" rtlCol="0"/>
          <a:lstStyle/>
          <a:p>
            <a:endParaRPr lang="ru-RU" sz="2396" dirty="0" smtClean="0"/>
          </a:p>
          <a:p>
            <a:endParaRPr lang="ru-RU" sz="2396" dirty="0"/>
          </a:p>
          <a:p>
            <a:endParaRPr lang="ru-RU" sz="2396" dirty="0" smtClean="0"/>
          </a:p>
          <a:p>
            <a:endParaRPr sz="2396" dirty="0"/>
          </a:p>
        </p:txBody>
      </p:sp>
    </p:spTree>
    <p:extLst>
      <p:ext uri="{BB962C8B-B14F-4D97-AF65-F5344CB8AC3E}">
        <p14:creationId xmlns:p14="http://schemas.microsoft.com/office/powerpoint/2010/main" val="1737762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4717353" y="2682195"/>
            <a:ext cx="3272255" cy="187220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Arial" panose="020B0604020202020204" pitchFamily="34" charset="0"/>
                <a:cs typeface="Arial" panose="020B0604020202020204" pitchFamily="34" charset="0"/>
              </a:rPr>
              <a:t>Les </a:t>
            </a:r>
            <a:r>
              <a:rPr lang="en-US" sz="4400" b="1" dirty="0" err="1">
                <a:solidFill>
                  <a:schemeClr val="tx1"/>
                </a:solidFill>
                <a:latin typeface="Arial" panose="020B0604020202020204" pitchFamily="34" charset="0"/>
                <a:cs typeface="Arial" panose="020B0604020202020204" pitchFamily="34" charset="0"/>
              </a:rPr>
              <a:t>qualités</a:t>
            </a:r>
            <a:endParaRPr lang="ru-RU" sz="4400" b="1" dirty="0">
              <a:solidFill>
                <a:schemeClr val="tx1"/>
              </a:solidFill>
              <a:latin typeface="Arial" panose="020B0604020202020204" pitchFamily="34" charset="0"/>
              <a:cs typeface="Arial" panose="020B0604020202020204" pitchFamily="34" charset="0"/>
            </a:endParaRPr>
          </a:p>
        </p:txBody>
      </p:sp>
      <p:sp>
        <p:nvSpPr>
          <p:cNvPr id="3" name="Прямоугольник с двумя вырезанными противолежащими углами 2"/>
          <p:cNvSpPr/>
          <p:nvPr/>
        </p:nvSpPr>
        <p:spPr>
          <a:xfrm>
            <a:off x="1613857" y="1162979"/>
            <a:ext cx="2304256" cy="1224136"/>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 panose="020B0604020202020204" pitchFamily="34" charset="0"/>
                <a:cs typeface="Arial" panose="020B0604020202020204" pitchFamily="34" charset="0"/>
              </a:rPr>
              <a:t>constant</a:t>
            </a:r>
            <a:endParaRPr lang="ru-RU" sz="3600" b="1" dirty="0">
              <a:solidFill>
                <a:schemeClr val="tx1"/>
              </a:solidFill>
              <a:latin typeface="Arial" panose="020B0604020202020204" pitchFamily="34" charset="0"/>
              <a:cs typeface="Arial" panose="020B0604020202020204" pitchFamily="34" charset="0"/>
            </a:endParaRPr>
          </a:p>
        </p:txBody>
      </p:sp>
      <p:sp>
        <p:nvSpPr>
          <p:cNvPr id="4" name="Прямоугольник с двумя вырезанными противолежащими углами 3"/>
          <p:cNvSpPr/>
          <p:nvPr/>
        </p:nvSpPr>
        <p:spPr>
          <a:xfrm>
            <a:off x="5109034" y="980728"/>
            <a:ext cx="2016224" cy="1224136"/>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chemeClr val="tx1"/>
                </a:solidFill>
              </a:rPr>
              <a:t>actif</a:t>
            </a:r>
            <a:endParaRPr lang="ru-RU" sz="4800" b="1" dirty="0">
              <a:solidFill>
                <a:schemeClr val="tx1"/>
              </a:solidFill>
            </a:endParaRPr>
          </a:p>
        </p:txBody>
      </p:sp>
      <p:sp>
        <p:nvSpPr>
          <p:cNvPr id="5" name="Прямоугольник с двумя вырезанными противолежащими углами 4"/>
          <p:cNvSpPr/>
          <p:nvPr/>
        </p:nvSpPr>
        <p:spPr>
          <a:xfrm>
            <a:off x="7989608" y="980728"/>
            <a:ext cx="2754592" cy="1296144"/>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solidFill>
                <a:latin typeface="Arial" panose="020B0604020202020204" pitchFamily="34" charset="0"/>
                <a:cs typeface="Arial" panose="020B0604020202020204" pitchFamily="34" charset="0"/>
              </a:rPr>
              <a:t>de </a:t>
            </a:r>
            <a:r>
              <a:rPr lang="en-US" sz="4400" b="1" dirty="0">
                <a:solidFill>
                  <a:schemeClr val="tx1"/>
                </a:solidFill>
                <a:latin typeface="Arial" panose="020B0604020202020204" pitchFamily="34" charset="0"/>
                <a:cs typeface="Arial" panose="020B0604020202020204" pitchFamily="34" charset="0"/>
              </a:rPr>
              <a:t>talent</a:t>
            </a:r>
            <a:endParaRPr lang="ru-RU" sz="4400" b="1" dirty="0">
              <a:solidFill>
                <a:schemeClr val="tx1"/>
              </a:solidFill>
              <a:latin typeface="Arial" panose="020B0604020202020204" pitchFamily="34" charset="0"/>
              <a:cs typeface="Arial" panose="020B0604020202020204" pitchFamily="34" charset="0"/>
            </a:endParaRPr>
          </a:p>
        </p:txBody>
      </p:sp>
      <p:sp>
        <p:nvSpPr>
          <p:cNvPr id="6" name="Прямоугольник с двумя вырезанными противолежащими углами 5"/>
          <p:cNvSpPr/>
          <p:nvPr/>
        </p:nvSpPr>
        <p:spPr>
          <a:xfrm>
            <a:off x="1049464" y="2746039"/>
            <a:ext cx="2736304" cy="1368152"/>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intelligent,</a:t>
            </a:r>
          </a:p>
          <a:p>
            <a:pPr algn="ctr"/>
            <a:r>
              <a:rPr lang="en-US" sz="3600" b="1" dirty="0">
                <a:solidFill>
                  <a:schemeClr val="tx1"/>
                </a:solidFill>
              </a:rPr>
              <a:t>sage</a:t>
            </a:r>
            <a:endParaRPr lang="ru-RU" sz="3600" b="1" dirty="0">
              <a:solidFill>
                <a:schemeClr val="tx1"/>
              </a:solidFill>
            </a:endParaRPr>
          </a:p>
        </p:txBody>
      </p:sp>
      <p:sp>
        <p:nvSpPr>
          <p:cNvPr id="7" name="Прямоугольник с двумя вырезанными противолежащими углами 6"/>
          <p:cNvSpPr/>
          <p:nvPr/>
        </p:nvSpPr>
        <p:spPr>
          <a:xfrm>
            <a:off x="8921193" y="2746039"/>
            <a:ext cx="2887355" cy="1224136"/>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Arial" panose="020B0604020202020204" pitchFamily="34" charset="0"/>
                <a:cs typeface="Arial" panose="020B0604020202020204" pitchFamily="34" charset="0"/>
              </a:rPr>
              <a:t>dynamique</a:t>
            </a:r>
            <a:endParaRPr lang="ru-RU" sz="3600" b="1" dirty="0">
              <a:solidFill>
                <a:schemeClr val="tx1"/>
              </a:solidFill>
              <a:latin typeface="Arial" panose="020B0604020202020204" pitchFamily="34" charset="0"/>
              <a:cs typeface="Arial" panose="020B0604020202020204" pitchFamily="34" charset="0"/>
            </a:endParaRPr>
          </a:p>
        </p:txBody>
      </p:sp>
      <p:sp>
        <p:nvSpPr>
          <p:cNvPr id="8" name="Прямоугольник с двумя вырезанными противолежащими углами 7"/>
          <p:cNvSpPr/>
          <p:nvPr/>
        </p:nvSpPr>
        <p:spPr>
          <a:xfrm>
            <a:off x="1477512" y="4849484"/>
            <a:ext cx="2849559" cy="1224136"/>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Arial" panose="020B0604020202020204" pitchFamily="34" charset="0"/>
                <a:cs typeface="Arial" panose="020B0604020202020204" pitchFamily="34" charset="0"/>
              </a:rPr>
              <a:t>résponsable</a:t>
            </a:r>
            <a:endParaRPr lang="ru-RU" sz="3200" b="1" dirty="0">
              <a:solidFill>
                <a:schemeClr val="tx1"/>
              </a:solidFill>
              <a:latin typeface="Arial" panose="020B0604020202020204" pitchFamily="34" charset="0"/>
              <a:cs typeface="Arial" panose="020B0604020202020204" pitchFamily="34" charset="0"/>
            </a:endParaRPr>
          </a:p>
        </p:txBody>
      </p:sp>
      <p:sp>
        <p:nvSpPr>
          <p:cNvPr id="9" name="Прямоугольник с двумя вырезанными противолежащими углами 8"/>
          <p:cNvSpPr/>
          <p:nvPr/>
        </p:nvSpPr>
        <p:spPr>
          <a:xfrm>
            <a:off x="5461358" y="5389544"/>
            <a:ext cx="2448272" cy="1224136"/>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rPr>
              <a:t>inventif</a:t>
            </a:r>
            <a:endParaRPr lang="ru-RU" sz="3600" b="1" dirty="0">
              <a:solidFill>
                <a:schemeClr val="tx1"/>
              </a:solidFill>
            </a:endParaRPr>
          </a:p>
        </p:txBody>
      </p:sp>
      <p:sp>
        <p:nvSpPr>
          <p:cNvPr id="10" name="Прямоугольник с двумя вырезанными противолежащими углами 9"/>
          <p:cNvSpPr/>
          <p:nvPr/>
        </p:nvSpPr>
        <p:spPr>
          <a:xfrm>
            <a:off x="8921193" y="4705468"/>
            <a:ext cx="2664295" cy="1368152"/>
          </a:xfrm>
          <a:prstGeom prst="snip2Diag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 panose="020B0604020202020204" pitchFamily="34" charset="0"/>
                <a:cs typeface="Arial" panose="020B0604020202020204" pitchFamily="34" charset="0"/>
              </a:rPr>
              <a:t>capable</a:t>
            </a:r>
            <a:endParaRPr lang="ru-RU" sz="3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540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ppt_x</p:attrName>
                                        </p:attrNameLst>
                                      </p:cBhvr>
                                      <p:tavLst>
                                        <p:tav tm="0">
                                          <p:val>
                                            <p:strVal val="#ppt_x"/>
                                          </p:val>
                                        </p:tav>
                                        <p:tav tm="100000">
                                          <p:val>
                                            <p:strVal val="#ppt_x"/>
                                          </p:val>
                                        </p:tav>
                                      </p:tavLst>
                                    </p:anim>
                                    <p:anim calcmode="lin" valueType="num">
                                      <p:cBhvr>
                                        <p:cTn id="5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1000"/>
                                        <p:tgtEl>
                                          <p:spTgt spid="4"/>
                                        </p:tgtEl>
                                      </p:cBhvr>
                                    </p:animEffect>
                                    <p:anim calcmode="lin" valueType="num">
                                      <p:cBhvr>
                                        <p:cTn id="56" dur="1000" fill="hold"/>
                                        <p:tgtEl>
                                          <p:spTgt spid="4"/>
                                        </p:tgtEl>
                                        <p:attrNameLst>
                                          <p:attrName>ppt_x</p:attrName>
                                        </p:attrNameLst>
                                      </p:cBhvr>
                                      <p:tavLst>
                                        <p:tav tm="0">
                                          <p:val>
                                            <p:strVal val="#ppt_x"/>
                                          </p:val>
                                        </p:tav>
                                        <p:tav tm="100000">
                                          <p:val>
                                            <p:strVal val="#ppt_x"/>
                                          </p:val>
                                        </p:tav>
                                      </p:tavLst>
                                    </p:anim>
                                    <p:anim calcmode="lin" valueType="num">
                                      <p:cBhvr>
                                        <p:cTn id="5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1000"/>
                                        <p:tgtEl>
                                          <p:spTgt spid="5"/>
                                        </p:tgtEl>
                                      </p:cBhvr>
                                    </p:animEffect>
                                    <p:anim calcmode="lin" valueType="num">
                                      <p:cBhvr>
                                        <p:cTn id="63" dur="1000" fill="hold"/>
                                        <p:tgtEl>
                                          <p:spTgt spid="5"/>
                                        </p:tgtEl>
                                        <p:attrNameLst>
                                          <p:attrName>ppt_x</p:attrName>
                                        </p:attrNameLst>
                                      </p:cBhvr>
                                      <p:tavLst>
                                        <p:tav tm="0">
                                          <p:val>
                                            <p:strVal val="#ppt_x"/>
                                          </p:val>
                                        </p:tav>
                                        <p:tav tm="100000">
                                          <p:val>
                                            <p:strVal val="#ppt_x"/>
                                          </p:val>
                                        </p:tav>
                                      </p:tavLst>
                                    </p:anim>
                                    <p:anim calcmode="lin" valueType="num">
                                      <p:cBhvr>
                                        <p:cTn id="6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36" y="32399"/>
            <a:ext cx="1835696" cy="2303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36" y="2352825"/>
            <a:ext cx="1835697" cy="2208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136" y="4593526"/>
            <a:ext cx="1835696" cy="226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1630" y="62212"/>
            <a:ext cx="1997199" cy="213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9977" y="2121448"/>
            <a:ext cx="1997199" cy="225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1630" y="4378598"/>
            <a:ext cx="2088232" cy="2443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3654856824"/>
              </p:ext>
            </p:extLst>
          </p:nvPr>
        </p:nvGraphicFramePr>
        <p:xfrm>
          <a:off x="2182118" y="730389"/>
          <a:ext cx="2931220" cy="1647390"/>
        </p:xfrm>
        <a:graphic>
          <a:graphicData uri="http://schemas.openxmlformats.org/drawingml/2006/table">
            <a:tbl>
              <a:tblPr firstRow="1" firstCol="1" bandRow="1">
                <a:tableStyleId>{5C22544A-7EE6-4342-B048-85BDC9FD1C3A}</a:tableStyleId>
              </a:tblPr>
              <a:tblGrid>
                <a:gridCol w="2931220">
                  <a:extLst>
                    <a:ext uri="{9D8B030D-6E8A-4147-A177-3AD203B41FA5}">
                      <a16:colId xmlns:a16="http://schemas.microsoft.com/office/drawing/2014/main" val="20000"/>
                    </a:ext>
                  </a:extLst>
                </a:gridCol>
              </a:tblGrid>
              <a:tr h="665934">
                <a:tc>
                  <a:txBody>
                    <a:bodyPr/>
                    <a:lstStyle/>
                    <a:p>
                      <a:pPr>
                        <a:lnSpc>
                          <a:spcPct val="115000"/>
                        </a:lnSpc>
                        <a:spcAft>
                          <a:spcPts val="0"/>
                        </a:spcAft>
                      </a:pPr>
                      <a:r>
                        <a:rPr lang="en-US" sz="2800" dirty="0">
                          <a:effectLst/>
                        </a:rPr>
                        <a:t>Un </a:t>
                      </a:r>
                      <a:r>
                        <a:rPr lang="en-US" sz="2800" dirty="0" smtClean="0">
                          <a:effectLst/>
                        </a:rPr>
                        <a:t>homme </a:t>
                      </a:r>
                      <a:r>
                        <a:rPr lang="en-US" sz="2800" dirty="0" err="1">
                          <a:effectLst/>
                        </a:rPr>
                        <a:t>d’Etat</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en-US" sz="2800" dirty="0">
                          <a:effectLst/>
                        </a:rPr>
                        <a:t>V – </a:t>
                      </a:r>
                      <a:r>
                        <a:rPr lang="en-US" sz="2800" dirty="0" err="1">
                          <a:effectLst/>
                        </a:rPr>
                        <a:t>République</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en-US" sz="2800" dirty="0">
                          <a:effectLst/>
                        </a:rPr>
                        <a:t>La </a:t>
                      </a:r>
                      <a:r>
                        <a:rPr lang="en-US" sz="2800" dirty="0" err="1" smtClean="0">
                          <a:effectLst/>
                        </a:rPr>
                        <a:t>Victoire</a:t>
                      </a:r>
                      <a:r>
                        <a:rPr lang="en-US" sz="2800" baseline="0" dirty="0" smtClean="0">
                          <a:effectLst/>
                        </a:rPr>
                        <a:t> </a:t>
                      </a:r>
                      <a:r>
                        <a:rPr lang="fr-FR" sz="2800" b="1" dirty="0" smtClean="0">
                          <a:solidFill>
                            <a:schemeClr val="bg1"/>
                          </a:solidFill>
                          <a:latin typeface="Arial" panose="020B0604020202020204" pitchFamily="34" charset="0"/>
                          <a:cs typeface="Arial" panose="020B0604020202020204" pitchFamily="34" charset="0"/>
                        </a:rPr>
                        <a:t>«</a:t>
                      </a:r>
                      <a:r>
                        <a:rPr lang="en-US" sz="2800" baseline="0" dirty="0" smtClean="0">
                          <a:solidFill>
                            <a:schemeClr val="bg1"/>
                          </a:solidFill>
                          <a:effectLst/>
                          <a:latin typeface="Arial" panose="020B0604020202020204" pitchFamily="34" charset="0"/>
                          <a:cs typeface="Arial" panose="020B0604020202020204" pitchFamily="34" charset="0"/>
                        </a:rPr>
                        <a:t>V</a:t>
                      </a:r>
                      <a:r>
                        <a:rPr lang="fr-FR" sz="2800" b="1" dirty="0" smtClean="0">
                          <a:solidFill>
                            <a:schemeClr val="bg1"/>
                          </a:solidFill>
                          <a:latin typeface="Arial" panose="020B0604020202020204" pitchFamily="34" charset="0"/>
                          <a:cs typeface="Arial" panose="020B0604020202020204" pitchFamily="34" charset="0"/>
                        </a:rPr>
                        <a:t> »</a:t>
                      </a:r>
                      <a:endParaRPr lang="ru-RU" sz="1000" dirty="0">
                        <a:solidFill>
                          <a:schemeClr val="bg1"/>
                        </a:solidFill>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2442125554"/>
              </p:ext>
            </p:extLst>
          </p:nvPr>
        </p:nvGraphicFramePr>
        <p:xfrm>
          <a:off x="2182118" y="3040021"/>
          <a:ext cx="2931220" cy="1472184"/>
        </p:xfrm>
        <a:graphic>
          <a:graphicData uri="http://schemas.openxmlformats.org/drawingml/2006/table">
            <a:tbl>
              <a:tblPr firstRow="1" firstCol="1" bandRow="1">
                <a:tableStyleId>{5C22544A-7EE6-4342-B048-85BDC9FD1C3A}</a:tableStyleId>
              </a:tblPr>
              <a:tblGrid>
                <a:gridCol w="2931220">
                  <a:extLst>
                    <a:ext uri="{9D8B030D-6E8A-4147-A177-3AD203B41FA5}">
                      <a16:colId xmlns:a16="http://schemas.microsoft.com/office/drawing/2014/main" val="20000"/>
                    </a:ext>
                  </a:extLst>
                </a:gridCol>
              </a:tblGrid>
              <a:tr h="0">
                <a:tc>
                  <a:txBody>
                    <a:bodyPr/>
                    <a:lstStyle/>
                    <a:p>
                      <a:pPr>
                        <a:lnSpc>
                          <a:spcPct val="115000"/>
                        </a:lnSpc>
                        <a:spcAft>
                          <a:spcPts val="0"/>
                        </a:spcAft>
                      </a:pPr>
                      <a:r>
                        <a:rPr lang="en-US" sz="2800" dirty="0">
                          <a:effectLst/>
                        </a:rPr>
                        <a:t>Le </a:t>
                      </a:r>
                      <a:r>
                        <a:rPr lang="en-US" sz="2800" dirty="0" err="1">
                          <a:effectLst/>
                        </a:rPr>
                        <a:t>vaccin</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en-US" sz="2800" dirty="0" err="1">
                          <a:effectLst/>
                        </a:rPr>
                        <a:t>biologiste</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en-US" sz="2800" dirty="0">
                          <a:effectLst/>
                        </a:rPr>
                        <a:t>un </a:t>
                      </a:r>
                      <a:r>
                        <a:rPr lang="en-US" sz="2800" dirty="0" err="1" smtClean="0">
                          <a:effectLst/>
                        </a:rPr>
                        <a:t>jeune</a:t>
                      </a:r>
                      <a:r>
                        <a:rPr lang="en-US" sz="2800" baseline="0" dirty="0">
                          <a:effectLst/>
                        </a:rPr>
                        <a:t> </a:t>
                      </a:r>
                      <a:r>
                        <a:rPr lang="en-US" sz="2800" dirty="0" err="1" smtClean="0">
                          <a:effectLst/>
                        </a:rPr>
                        <a:t>berger</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3156722407"/>
              </p:ext>
            </p:extLst>
          </p:nvPr>
        </p:nvGraphicFramePr>
        <p:xfrm>
          <a:off x="8588829" y="775959"/>
          <a:ext cx="3603171" cy="1261872"/>
        </p:xfrm>
        <a:graphic>
          <a:graphicData uri="http://schemas.openxmlformats.org/drawingml/2006/table">
            <a:tbl>
              <a:tblPr firstRow="1" firstCol="1" bandRow="1">
                <a:tableStyleId>{5C22544A-7EE6-4342-B048-85BDC9FD1C3A}</a:tableStyleId>
              </a:tblPr>
              <a:tblGrid>
                <a:gridCol w="3603171">
                  <a:extLst>
                    <a:ext uri="{9D8B030D-6E8A-4147-A177-3AD203B41FA5}">
                      <a16:colId xmlns:a16="http://schemas.microsoft.com/office/drawing/2014/main" val="20000"/>
                    </a:ext>
                  </a:extLst>
                </a:gridCol>
              </a:tblGrid>
              <a:tr h="0">
                <a:tc>
                  <a:txBody>
                    <a:bodyPr/>
                    <a:lstStyle/>
                    <a:p>
                      <a:pPr>
                        <a:lnSpc>
                          <a:spcPct val="115000"/>
                        </a:lnSpc>
                        <a:spcAft>
                          <a:spcPts val="0"/>
                        </a:spcAft>
                      </a:pPr>
                      <a:r>
                        <a:rPr lang="en-US" sz="2400" dirty="0" err="1">
                          <a:effectLst/>
                        </a:rPr>
                        <a:t>écrivain</a:t>
                      </a:r>
                      <a:endParaRPr lang="ru-RU" sz="9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fr-FR" sz="2400" b="1" dirty="0" smtClean="0">
                          <a:solidFill>
                            <a:schemeClr val="bg1"/>
                          </a:solidFill>
                          <a:latin typeface="Arial" panose="020B0604020202020204" pitchFamily="34" charset="0"/>
                          <a:cs typeface="Arial" panose="020B0604020202020204" pitchFamily="34" charset="0"/>
                        </a:rPr>
                        <a:t>«</a:t>
                      </a:r>
                      <a:r>
                        <a:rPr lang="en-US" sz="2400" dirty="0" smtClean="0">
                          <a:effectLst/>
                        </a:rPr>
                        <a:t>Les </a:t>
                      </a:r>
                      <a:r>
                        <a:rPr lang="en-US" sz="2400" dirty="0" err="1">
                          <a:effectLst/>
                        </a:rPr>
                        <a:t>Trois</a:t>
                      </a:r>
                      <a:r>
                        <a:rPr lang="en-US" sz="2400" dirty="0">
                          <a:effectLst/>
                        </a:rPr>
                        <a:t> </a:t>
                      </a:r>
                      <a:r>
                        <a:rPr lang="en-US" sz="2400" dirty="0" smtClean="0">
                          <a:effectLst/>
                        </a:rPr>
                        <a:t>Mousquetaires</a:t>
                      </a:r>
                      <a:r>
                        <a:rPr lang="fr-FR" sz="2400" b="1" dirty="0" smtClean="0">
                          <a:solidFill>
                            <a:schemeClr val="bg1"/>
                          </a:solidFill>
                          <a:latin typeface="Arial" panose="020B0604020202020204" pitchFamily="34" charset="0"/>
                          <a:cs typeface="Arial" panose="020B0604020202020204" pitchFamily="34" charset="0"/>
                        </a:rPr>
                        <a:t>»</a:t>
                      </a:r>
                      <a:endParaRPr lang="ru-RU" sz="9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en-US" sz="2400" dirty="0" err="1">
                          <a:effectLst/>
                        </a:rPr>
                        <a:t>d’Artagnan</a:t>
                      </a:r>
                      <a:endParaRPr lang="ru-RU" sz="9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87563721"/>
              </p:ext>
            </p:extLst>
          </p:nvPr>
        </p:nvGraphicFramePr>
        <p:xfrm>
          <a:off x="8679862" y="5349775"/>
          <a:ext cx="3416188" cy="1472184"/>
        </p:xfrm>
        <a:graphic>
          <a:graphicData uri="http://schemas.openxmlformats.org/drawingml/2006/table">
            <a:tbl>
              <a:tblPr firstRow="1" firstCol="1" bandRow="1">
                <a:tableStyleId>{5C22544A-7EE6-4342-B048-85BDC9FD1C3A}</a:tableStyleId>
              </a:tblPr>
              <a:tblGrid>
                <a:gridCol w="3416188">
                  <a:extLst>
                    <a:ext uri="{9D8B030D-6E8A-4147-A177-3AD203B41FA5}">
                      <a16:colId xmlns:a16="http://schemas.microsoft.com/office/drawing/2014/main" val="20000"/>
                    </a:ext>
                  </a:extLst>
                </a:gridCol>
              </a:tblGrid>
              <a:tr h="0">
                <a:tc>
                  <a:txBody>
                    <a:bodyPr/>
                    <a:lstStyle/>
                    <a:p>
                      <a:pPr>
                        <a:lnSpc>
                          <a:spcPct val="115000"/>
                        </a:lnSpc>
                        <a:spcAft>
                          <a:spcPts val="0"/>
                        </a:spcAft>
                      </a:pPr>
                      <a:r>
                        <a:rPr lang="en-US" sz="2800" dirty="0">
                          <a:effectLst/>
                        </a:rPr>
                        <a:t> </a:t>
                      </a:r>
                      <a:r>
                        <a:rPr lang="en-US" sz="2800" dirty="0" err="1">
                          <a:effectLst/>
                        </a:rPr>
                        <a:t>ingénieur</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en-US" sz="2800" dirty="0">
                          <a:effectLst/>
                        </a:rPr>
                        <a:t>320 </a:t>
                      </a:r>
                      <a:r>
                        <a:rPr lang="en-US" sz="2800" dirty="0" err="1">
                          <a:effectLst/>
                        </a:rPr>
                        <a:t>mètres</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en-US" sz="2800" dirty="0">
                          <a:effectLst/>
                        </a:rPr>
                        <a:t>exposition </a:t>
                      </a:r>
                      <a:r>
                        <a:rPr lang="en-US" sz="2800" dirty="0" err="1">
                          <a:effectLst/>
                        </a:rPr>
                        <a:t>Universelle</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93127840"/>
              </p:ext>
            </p:extLst>
          </p:nvPr>
        </p:nvGraphicFramePr>
        <p:xfrm>
          <a:off x="8607176" y="2943653"/>
          <a:ext cx="3584824" cy="1472184"/>
        </p:xfrm>
        <a:graphic>
          <a:graphicData uri="http://schemas.openxmlformats.org/drawingml/2006/table">
            <a:tbl>
              <a:tblPr firstRow="1" firstCol="1" bandRow="1">
                <a:tableStyleId>{5C22544A-7EE6-4342-B048-85BDC9FD1C3A}</a:tableStyleId>
              </a:tblPr>
              <a:tblGrid>
                <a:gridCol w="3584824">
                  <a:extLst>
                    <a:ext uri="{9D8B030D-6E8A-4147-A177-3AD203B41FA5}">
                      <a16:colId xmlns:a16="http://schemas.microsoft.com/office/drawing/2014/main" val="20000"/>
                    </a:ext>
                  </a:extLst>
                </a:gridCol>
              </a:tblGrid>
              <a:tr h="0">
                <a:tc>
                  <a:txBody>
                    <a:bodyPr/>
                    <a:lstStyle/>
                    <a:p>
                      <a:pPr>
                        <a:lnSpc>
                          <a:spcPct val="115000"/>
                        </a:lnSpc>
                        <a:spcAft>
                          <a:spcPts val="0"/>
                        </a:spcAft>
                      </a:pPr>
                      <a:r>
                        <a:rPr lang="en-US" sz="2800" dirty="0" err="1">
                          <a:effectLst/>
                        </a:rPr>
                        <a:t>explorateur</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fr-FR" sz="2800" b="1" dirty="0" smtClean="0">
                          <a:solidFill>
                            <a:schemeClr val="bg1"/>
                          </a:solidFill>
                          <a:latin typeface="Arial" panose="020B0604020202020204" pitchFamily="34" charset="0"/>
                          <a:cs typeface="Arial" panose="020B0604020202020204" pitchFamily="34" charset="0"/>
                        </a:rPr>
                        <a:t>«</a:t>
                      </a:r>
                      <a:r>
                        <a:rPr lang="en-US" sz="2800" dirty="0" smtClean="0">
                          <a:effectLst/>
                        </a:rPr>
                        <a:t>Calypso</a:t>
                      </a:r>
                      <a:r>
                        <a:rPr lang="fr-FR" sz="2800" b="1" dirty="0" smtClean="0">
                          <a:solidFill>
                            <a:schemeClr val="bg1"/>
                          </a:solidFill>
                          <a:latin typeface="Arial" panose="020B0604020202020204" pitchFamily="34" charset="0"/>
                          <a:cs typeface="Arial" panose="020B0604020202020204" pitchFamily="34" charset="0"/>
                        </a:rPr>
                        <a:t>»</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en-US" sz="2800" dirty="0" err="1">
                          <a:effectLst/>
                        </a:rPr>
                        <a:t>scaphandres</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2358875504"/>
              </p:ext>
            </p:extLst>
          </p:nvPr>
        </p:nvGraphicFramePr>
        <p:xfrm>
          <a:off x="2182118" y="5232105"/>
          <a:ext cx="2825720" cy="1472184"/>
        </p:xfrm>
        <a:graphic>
          <a:graphicData uri="http://schemas.openxmlformats.org/drawingml/2006/table">
            <a:tbl>
              <a:tblPr firstRow="1" firstCol="1" bandRow="1">
                <a:tableStyleId>{5C22544A-7EE6-4342-B048-85BDC9FD1C3A}</a:tableStyleId>
              </a:tblPr>
              <a:tblGrid>
                <a:gridCol w="2825720">
                  <a:extLst>
                    <a:ext uri="{9D8B030D-6E8A-4147-A177-3AD203B41FA5}">
                      <a16:colId xmlns:a16="http://schemas.microsoft.com/office/drawing/2014/main" val="20000"/>
                    </a:ext>
                  </a:extLst>
                </a:gridCol>
              </a:tblGrid>
              <a:tr h="0">
                <a:tc>
                  <a:txBody>
                    <a:bodyPr/>
                    <a:lstStyle/>
                    <a:p>
                      <a:pPr>
                        <a:lnSpc>
                          <a:spcPct val="115000"/>
                        </a:lnSpc>
                        <a:spcAft>
                          <a:spcPts val="0"/>
                        </a:spcAft>
                      </a:pPr>
                      <a:r>
                        <a:rPr lang="fr-FR" sz="2800" b="1" dirty="0" smtClean="0">
                          <a:solidFill>
                            <a:schemeClr val="bg1"/>
                          </a:solidFill>
                          <a:latin typeface="Arial" panose="020B0604020202020204" pitchFamily="34" charset="0"/>
                          <a:cs typeface="Arial" panose="020B0604020202020204" pitchFamily="34" charset="0"/>
                        </a:rPr>
                        <a:t>«</a:t>
                      </a:r>
                      <a:r>
                        <a:rPr lang="en-US" sz="2800" dirty="0" err="1" smtClean="0">
                          <a:effectLst/>
                        </a:rPr>
                        <a:t>l’Etat</a:t>
                      </a:r>
                      <a:r>
                        <a:rPr lang="en-US" sz="2800" dirty="0" smtClean="0">
                          <a:effectLst/>
                        </a:rPr>
                        <a:t> </a:t>
                      </a:r>
                      <a:r>
                        <a:rPr lang="en-US" sz="2800" dirty="0" err="1">
                          <a:effectLst/>
                        </a:rPr>
                        <a:t>c’est</a:t>
                      </a:r>
                      <a:r>
                        <a:rPr lang="en-US" sz="2800" dirty="0">
                          <a:effectLst/>
                        </a:rPr>
                        <a:t> </a:t>
                      </a:r>
                      <a:r>
                        <a:rPr lang="en-US" sz="2800" dirty="0" err="1" smtClean="0">
                          <a:effectLst/>
                        </a:rPr>
                        <a:t>moi</a:t>
                      </a:r>
                      <a:r>
                        <a:rPr lang="fr-FR" sz="2800" b="1" dirty="0" smtClean="0">
                          <a:solidFill>
                            <a:schemeClr val="bg1"/>
                          </a:solidFill>
                          <a:latin typeface="Arial" panose="020B0604020202020204" pitchFamily="34" charset="0"/>
                          <a:cs typeface="Arial" panose="020B0604020202020204" pitchFamily="34" charset="0"/>
                        </a:rPr>
                        <a:t>»</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a:lnSpc>
                          <a:spcPct val="115000"/>
                        </a:lnSpc>
                        <a:spcAft>
                          <a:spcPts val="0"/>
                        </a:spcAft>
                      </a:pPr>
                      <a:r>
                        <a:rPr lang="en-US" sz="2800" dirty="0">
                          <a:effectLst/>
                        </a:rPr>
                        <a:t>le </a:t>
                      </a:r>
                      <a:r>
                        <a:rPr lang="en-US" sz="2800" dirty="0" err="1">
                          <a:effectLst/>
                        </a:rPr>
                        <a:t>Roi</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a:lnSpc>
                          <a:spcPct val="115000"/>
                        </a:lnSpc>
                        <a:spcAft>
                          <a:spcPts val="0"/>
                        </a:spcAft>
                      </a:pPr>
                      <a:r>
                        <a:rPr lang="en-US" sz="2800" dirty="0">
                          <a:effectLst/>
                        </a:rPr>
                        <a:t>Versailles</a:t>
                      </a:r>
                      <a:endParaRPr lang="ru-RU" sz="10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6671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2886" y="228599"/>
            <a:ext cx="6281210" cy="816429"/>
          </a:xfrm>
          <a:prstGeom prst="rect">
            <a:avLst/>
          </a:prstGeom>
          <a:solidFill>
            <a:schemeClr val="bg1"/>
          </a:solidFill>
          <a:ln>
            <a:noFill/>
          </a:ln>
          <a:effectLst/>
          <a:extLst/>
        </p:spPr>
      </p:pic>
    </p:spTree>
    <p:extLst>
      <p:ext uri="{BB962C8B-B14F-4D97-AF65-F5344CB8AC3E}">
        <p14:creationId xmlns:p14="http://schemas.microsoft.com/office/powerpoint/2010/main" val="1537221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352800" y="1831650"/>
            <a:ext cx="11274907" cy="2107305"/>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buFont typeface="+mj-lt"/>
              <a:buAutoNum type="arabicPeriod"/>
            </a:pPr>
            <a:r>
              <a:rPr lang="en-US" sz="4500" b="1" dirty="0" err="1" smtClean="0">
                <a:solidFill>
                  <a:srgbClr val="002060"/>
                </a:solidFill>
                <a:latin typeface="Arial" panose="020B0604020202020204" pitchFamily="34" charset="0"/>
                <a:cs typeface="Arial" panose="020B0604020202020204" pitchFamily="34" charset="0"/>
              </a:rPr>
              <a:t>Trouvez</a:t>
            </a:r>
            <a:r>
              <a:rPr lang="en-US" sz="4500" b="1" dirty="0" smtClean="0">
                <a:solidFill>
                  <a:srgbClr val="002060"/>
                </a:solidFill>
                <a:latin typeface="Arial" panose="020B0604020202020204" pitchFamily="34" charset="0"/>
                <a:cs typeface="Arial" panose="020B0604020202020204" pitchFamily="34" charset="0"/>
              </a:rPr>
              <a:t> des examples pour les monuments </a:t>
            </a:r>
            <a:r>
              <a:rPr lang="en-US" sz="4500" b="1" dirty="0" err="1" smtClean="0">
                <a:solidFill>
                  <a:srgbClr val="002060"/>
                </a:solidFill>
                <a:latin typeface="Arial" panose="020B0604020202020204" pitchFamily="34" charset="0"/>
                <a:cs typeface="Arial" panose="020B0604020202020204" pitchFamily="34" charset="0"/>
              </a:rPr>
              <a:t>historiques</a:t>
            </a:r>
            <a:r>
              <a:rPr lang="en-US" sz="4500" b="1" dirty="0" smtClean="0">
                <a:solidFill>
                  <a:srgbClr val="002060"/>
                </a:solidFill>
                <a:latin typeface="Arial" panose="020B0604020202020204" pitchFamily="34" charset="0"/>
                <a:cs typeface="Arial" panose="020B0604020202020204" pitchFamily="34" charset="0"/>
              </a:rPr>
              <a:t>.</a:t>
            </a:r>
            <a:endParaRPr lang="ru-RU" sz="4500" b="1" dirty="0">
              <a:solidFill>
                <a:srgbClr val="002060"/>
              </a:solidFill>
              <a:latin typeface="Arial" panose="020B0604020202020204" pitchFamily="34" charset="0"/>
              <a:cs typeface="Arial" panose="020B0604020202020204" pitchFamily="34" charset="0"/>
            </a:endParaRPr>
          </a:p>
          <a:p>
            <a:pPr algn="just"/>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0331" y="2564705"/>
            <a:ext cx="3277376" cy="400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788229" y="310243"/>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226227" y="1112271"/>
            <a:ext cx="4834149" cy="630942"/>
          </a:xfrm>
          <a:prstGeom prst="rect">
            <a:avLst/>
          </a:prstGeom>
          <a:noFill/>
        </p:spPr>
        <p:txBody>
          <a:bodyPr wrap="square" rtlCol="0">
            <a:spAutoFit/>
          </a:bodyPr>
          <a:lstStyle/>
          <a:p>
            <a:r>
              <a:rPr lang="fr-FR" sz="3500" b="1" i="1" dirty="0">
                <a:solidFill>
                  <a:srgbClr val="F33D68"/>
                </a:solidFill>
                <a:latin typeface="Arial" panose="020B0604020202020204" pitchFamily="34" charset="0"/>
                <a:cs typeface="Arial" panose="020B0604020202020204" pitchFamily="34" charset="0"/>
              </a:rPr>
              <a:t>v</a:t>
            </a:r>
            <a:r>
              <a:rPr lang="fr-FR" sz="3500" b="1" i="1" dirty="0" smtClean="0">
                <a:solidFill>
                  <a:srgbClr val="F33D68"/>
                </a:solidFill>
                <a:latin typeface="Arial" panose="020B0604020202020204" pitchFamily="34" charset="0"/>
                <a:cs typeface="Arial" panose="020B0604020202020204" pitchFamily="34" charset="0"/>
              </a:rPr>
              <a:t>érifier</a:t>
            </a:r>
            <a:r>
              <a:rPr lang="fr-FR" sz="3500" b="1" dirty="0" smtClean="0">
                <a:solidFill>
                  <a:srgbClr val="F33D68"/>
                </a:solidFill>
                <a:latin typeface="Arial" panose="020B0604020202020204" pitchFamily="34" charset="0"/>
                <a:cs typeface="Arial" panose="020B0604020202020204" pitchFamily="34" charset="0"/>
              </a:rPr>
              <a:t> vos devoirs </a:t>
            </a:r>
            <a:endParaRPr lang="ru-RU" sz="3500" dirty="0">
              <a:solidFill>
                <a:srgbClr val="F33D68"/>
              </a:solidFill>
            </a:endParaRPr>
          </a:p>
        </p:txBody>
      </p:sp>
      <p:sp>
        <p:nvSpPr>
          <p:cNvPr id="10" name="TextBox 9"/>
          <p:cNvSpPr txBox="1"/>
          <p:nvPr/>
        </p:nvSpPr>
        <p:spPr>
          <a:xfrm>
            <a:off x="6537876" y="2272498"/>
            <a:ext cx="5365653" cy="1200329"/>
          </a:xfrm>
          <a:prstGeom prst="rect">
            <a:avLst/>
          </a:prstGeom>
          <a:noFill/>
        </p:spPr>
        <p:txBody>
          <a:bodyPr wrap="square" rtlCol="0">
            <a:spAutoFit/>
          </a:bodyPr>
          <a:lstStyle/>
          <a:p>
            <a:r>
              <a:rPr lang="fr-FR" sz="3600" b="1" dirty="0">
                <a:solidFill>
                  <a:srgbClr val="F33D68"/>
                </a:solidFill>
                <a:latin typeface="Arial" panose="020B0604020202020204" pitchFamily="34" charset="0"/>
                <a:cs typeface="Arial" panose="020B0604020202020204" pitchFamily="34" charset="0"/>
              </a:rPr>
              <a:t>p</a:t>
            </a:r>
            <a:r>
              <a:rPr lang="fr-FR" sz="3600" b="1" dirty="0" smtClean="0">
                <a:solidFill>
                  <a:srgbClr val="F33D68"/>
                </a:solidFill>
                <a:latin typeface="Arial" panose="020B0604020202020204" pitchFamily="34" charset="0"/>
                <a:cs typeface="Arial" panose="020B0604020202020204" pitchFamily="34" charset="0"/>
              </a:rPr>
              <a:t>arler des hommes célèbres français</a:t>
            </a:r>
            <a:endParaRPr lang="ru-RU" sz="3600" dirty="0">
              <a:solidFill>
                <a:srgbClr val="F33D68"/>
              </a:solidFill>
            </a:endParaRPr>
          </a:p>
        </p:txBody>
      </p:sp>
      <p:cxnSp>
        <p:nvCxnSpPr>
          <p:cNvPr id="8" name="Прямая со стрелкой 7"/>
          <p:cNvCxnSpPr/>
          <p:nvPr/>
        </p:nvCxnSpPr>
        <p:spPr>
          <a:xfrm>
            <a:off x="6605876" y="157095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486725" y="2751730"/>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66205" y="3760764"/>
            <a:ext cx="4320519" cy="954107"/>
          </a:xfrm>
          <a:prstGeom prst="rect">
            <a:avLst/>
          </a:prstGeom>
        </p:spPr>
        <p:txBody>
          <a:bodyPr wrap="square">
            <a:spAutoFit/>
          </a:bodyPr>
          <a:lstStyle/>
          <a:p>
            <a:r>
              <a:rPr lang="fr-FR" sz="2800" b="1" dirty="0">
                <a:solidFill>
                  <a:srgbClr val="F33D68"/>
                </a:solidFill>
                <a:latin typeface="Arial" panose="020B0604020202020204" pitchFamily="34" charset="0"/>
                <a:cs typeface="Arial" panose="020B0604020202020204" pitchFamily="34" charset="0"/>
              </a:rPr>
              <a:t>a</a:t>
            </a:r>
            <a:r>
              <a:rPr lang="fr-FR" sz="2800" b="1" dirty="0" smtClean="0">
                <a:solidFill>
                  <a:srgbClr val="F33D68"/>
                </a:solidFill>
                <a:latin typeface="Arial" panose="020B0604020202020204" pitchFamily="34" charset="0"/>
                <a:cs typeface="Arial" panose="020B0604020202020204" pitchFamily="34" charset="0"/>
              </a:rPr>
              <a:t>pprendre l’adjectif indéfini</a:t>
            </a:r>
            <a:endParaRPr lang="ru-RU" sz="28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p:nvPr/>
        </p:nvCxnSpPr>
        <p:spPr>
          <a:xfrm flipV="1">
            <a:off x="4492712" y="4178189"/>
            <a:ext cx="1323532" cy="124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flipV="1">
            <a:off x="4509762" y="5898361"/>
            <a:ext cx="1306482" cy="138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270894" y="3824246"/>
            <a:ext cx="2932695" cy="707886"/>
          </a:xfrm>
          <a:prstGeom prst="rect">
            <a:avLst/>
          </a:prstGeom>
          <a:noFill/>
        </p:spPr>
        <p:txBody>
          <a:bodyPr wrap="square" rtlCol="0">
            <a:spAutoFit/>
          </a:bodyPr>
          <a:lstStyle/>
          <a:p>
            <a:r>
              <a:rPr lang="fr-FR" sz="4000" b="1" dirty="0" smtClean="0">
                <a:solidFill>
                  <a:schemeClr val="accent5">
                    <a:lumMod val="50000"/>
                  </a:schemeClr>
                </a:solidFill>
                <a:latin typeface="Arial" panose="020B0604020202020204" pitchFamily="34" charset="0"/>
                <a:cs typeface="Arial" panose="020B0604020202020204" pitchFamily="34" charset="0"/>
              </a:rPr>
              <a:t>« chaque »</a:t>
            </a:r>
            <a:endParaRPr lang="ru-RU" sz="4000" dirty="0">
              <a:solidFill>
                <a:schemeClr val="accent5">
                  <a:lumMod val="50000"/>
                </a:schemeClr>
              </a:solidFill>
            </a:endParaRPr>
          </a:p>
        </p:txBody>
      </p: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Napoléon et Charleville, c'est toute une histoire !"/>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355" t="2088" r="25886"/>
          <a:stretch/>
        </p:blipFill>
        <p:spPr bwMode="auto">
          <a:xfrm>
            <a:off x="1176613" y="1910982"/>
            <a:ext cx="1881708" cy="18248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e Panthéon sous l'Empire - napoleon.or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396" y="4752282"/>
            <a:ext cx="2883734" cy="192677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6758276" y="5469616"/>
            <a:ext cx="5535589" cy="584775"/>
          </a:xfrm>
          <a:prstGeom prst="rect">
            <a:avLst/>
          </a:prstGeom>
          <a:noFill/>
        </p:spPr>
        <p:txBody>
          <a:bodyPr wrap="square" rtlCol="0">
            <a:spAutoFit/>
          </a:bodyPr>
          <a:lstStyle/>
          <a:p>
            <a:r>
              <a:rPr lang="fr-FR" sz="3200" b="1" dirty="0">
                <a:solidFill>
                  <a:srgbClr val="F33D68"/>
                </a:solidFill>
                <a:latin typeface="Arial" panose="020B0604020202020204" pitchFamily="34" charset="0"/>
                <a:cs typeface="Arial" panose="020B0604020202020204" pitchFamily="34" charset="0"/>
              </a:rPr>
              <a:t>d</a:t>
            </a:r>
            <a:r>
              <a:rPr lang="fr-FR" sz="3200" b="1" dirty="0" smtClean="0">
                <a:solidFill>
                  <a:srgbClr val="F33D68"/>
                </a:solidFill>
                <a:latin typeface="Arial" panose="020B0604020202020204" pitchFamily="34" charset="0"/>
                <a:cs typeface="Arial" panose="020B0604020202020204" pitchFamily="34" charset="0"/>
              </a:rPr>
              <a:t>écouvrir </a:t>
            </a:r>
            <a:r>
              <a:rPr lang="fr-FR" sz="3200" b="1" dirty="0" smtClean="0">
                <a:solidFill>
                  <a:srgbClr val="F33D68"/>
                </a:solidFill>
                <a:latin typeface="Arial" panose="020B0604020202020204" pitchFamily="34" charset="0"/>
                <a:cs typeface="Arial" panose="020B0604020202020204" pitchFamily="34" charset="0"/>
              </a:rPr>
              <a:t>le Panthéon</a:t>
            </a:r>
            <a:endParaRPr lang="ru-RU" sz="3200" dirty="0">
              <a:solidFill>
                <a:srgbClr val="F33D68"/>
              </a:solidFill>
            </a:endParaRPr>
          </a:p>
        </p:txBody>
      </p:sp>
    </p:spTree>
    <p:extLst>
      <p:ext uri="{BB962C8B-B14F-4D97-AF65-F5344CB8AC3E}">
        <p14:creationId xmlns:p14="http://schemas.microsoft.com/office/powerpoint/2010/main" val="47783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26771" y="216535"/>
            <a:ext cx="8801100" cy="584775"/>
          </a:xfrm>
          <a:prstGeom prst="rect">
            <a:avLst/>
          </a:prstGeom>
          <a:solidFill>
            <a:schemeClr val="bg1"/>
          </a:solidFill>
        </p:spPr>
        <p:txBody>
          <a:bodyPr wrap="square" rtlCol="0">
            <a:spAutoFit/>
          </a:bodyPr>
          <a:lstStyle/>
          <a:p>
            <a:r>
              <a:rPr lang="fr-FR" sz="3200" b="1" dirty="0" smtClean="0">
                <a:latin typeface="Arial" panose="020B0604020202020204" pitchFamily="34" charset="0"/>
                <a:cs typeface="Arial" panose="020B0604020202020204" pitchFamily="34" charset="0"/>
              </a:rPr>
              <a:t>Donnez des synonymes du mot « célèbre »</a:t>
            </a:r>
            <a:endParaRPr lang="ru-RU" sz="3200" b="1" dirty="0">
              <a:latin typeface="Arial" panose="020B0604020202020204" pitchFamily="34" charset="0"/>
              <a:cs typeface="Arial" panose="020B0604020202020204" pitchFamily="34" charset="0"/>
            </a:endParaRPr>
          </a:p>
        </p:txBody>
      </p:sp>
      <p:cxnSp>
        <p:nvCxnSpPr>
          <p:cNvPr id="6" name="Соединительная линия уступом 5"/>
          <p:cNvCxnSpPr/>
          <p:nvPr/>
        </p:nvCxnSpPr>
        <p:spPr>
          <a:xfrm>
            <a:off x="1877784" y="1302878"/>
            <a:ext cx="1110345" cy="669473"/>
          </a:xfrm>
          <a:prstGeom prst="bentConnector3">
            <a:avLst/>
          </a:prstGeom>
          <a:ln w="5715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0" y="947057"/>
            <a:ext cx="2237015" cy="646331"/>
          </a:xfrm>
          <a:prstGeom prst="rect">
            <a:avLst/>
          </a:prstGeom>
          <a:noFill/>
        </p:spPr>
        <p:txBody>
          <a:bodyPr wrap="square" rtlCol="0">
            <a:spAutoFit/>
          </a:bodyPr>
          <a:lstStyle/>
          <a:p>
            <a:pPr algn="ctr"/>
            <a:r>
              <a:rPr lang="fr-FR" sz="3600" b="1" dirty="0" smtClean="0">
                <a:latin typeface="Arial" panose="020B0604020202020204" pitchFamily="34" charset="0"/>
                <a:cs typeface="Arial" panose="020B0604020202020204" pitchFamily="34" charset="0"/>
              </a:rPr>
              <a:t>connu</a:t>
            </a:r>
            <a:endParaRPr lang="ru-RU" sz="3600" b="1" dirty="0">
              <a:latin typeface="Arial" panose="020B0604020202020204" pitchFamily="34" charset="0"/>
              <a:cs typeface="Arial" panose="020B0604020202020204" pitchFamily="34" charset="0"/>
            </a:endParaRPr>
          </a:p>
        </p:txBody>
      </p:sp>
      <p:sp>
        <p:nvSpPr>
          <p:cNvPr id="9" name="TextBox 8"/>
          <p:cNvSpPr txBox="1"/>
          <p:nvPr/>
        </p:nvSpPr>
        <p:spPr>
          <a:xfrm>
            <a:off x="2857498" y="1637614"/>
            <a:ext cx="3069773" cy="646331"/>
          </a:xfrm>
          <a:prstGeom prst="rect">
            <a:avLst/>
          </a:prstGeom>
          <a:noFill/>
        </p:spPr>
        <p:txBody>
          <a:bodyPr wrap="square" rtlCol="0">
            <a:spAutoFit/>
          </a:bodyPr>
          <a:lstStyle/>
          <a:p>
            <a:pPr algn="ctr"/>
            <a:r>
              <a:rPr lang="fr-FR" sz="3600" b="1" dirty="0" smtClean="0">
                <a:latin typeface="Arial" panose="020B0604020202020204" pitchFamily="34" charset="0"/>
                <a:cs typeface="Arial" panose="020B0604020202020204" pitchFamily="34" charset="0"/>
              </a:rPr>
              <a:t>remarquable</a:t>
            </a:r>
            <a:endParaRPr lang="ru-RU" sz="3600" b="1" dirty="0">
              <a:latin typeface="Arial" panose="020B0604020202020204" pitchFamily="34" charset="0"/>
              <a:cs typeface="Arial" panose="020B0604020202020204" pitchFamily="34" charset="0"/>
            </a:endParaRPr>
          </a:p>
        </p:txBody>
      </p:sp>
      <p:cxnSp>
        <p:nvCxnSpPr>
          <p:cNvPr id="10" name="Соединительная линия уступом 9"/>
          <p:cNvCxnSpPr/>
          <p:nvPr/>
        </p:nvCxnSpPr>
        <p:spPr>
          <a:xfrm>
            <a:off x="5796640" y="1972351"/>
            <a:ext cx="1110345" cy="669473"/>
          </a:xfrm>
          <a:prstGeom prst="bentConnector3">
            <a:avLst/>
          </a:prstGeom>
          <a:ln w="57150"/>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760025" y="2283945"/>
            <a:ext cx="2645233" cy="646331"/>
          </a:xfrm>
          <a:prstGeom prst="rect">
            <a:avLst/>
          </a:prstGeom>
          <a:noFill/>
        </p:spPr>
        <p:txBody>
          <a:bodyPr wrap="square" rtlCol="0">
            <a:spAutoFit/>
          </a:bodyPr>
          <a:lstStyle/>
          <a:p>
            <a:pPr algn="ctr"/>
            <a:r>
              <a:rPr lang="fr-FR" sz="3600" b="1" dirty="0">
                <a:latin typeface="Arial" panose="020B0604020202020204" pitchFamily="34" charset="0"/>
                <a:cs typeface="Arial" panose="020B0604020202020204" pitchFamily="34" charset="0"/>
              </a:rPr>
              <a:t>f</a:t>
            </a:r>
            <a:r>
              <a:rPr lang="fr-FR" sz="3600" b="1" dirty="0" smtClean="0">
                <a:latin typeface="Arial" panose="020B0604020202020204" pitchFamily="34" charset="0"/>
                <a:cs typeface="Arial" panose="020B0604020202020204" pitchFamily="34" charset="0"/>
              </a:rPr>
              <a:t>ameu(se)</a:t>
            </a:r>
            <a:endParaRPr lang="ru-RU" sz="3600" b="1" dirty="0">
              <a:latin typeface="Arial" panose="020B0604020202020204" pitchFamily="34" charset="0"/>
              <a:cs typeface="Arial" panose="020B0604020202020204" pitchFamily="34" charset="0"/>
            </a:endParaRPr>
          </a:p>
        </p:txBody>
      </p:sp>
      <p:cxnSp>
        <p:nvCxnSpPr>
          <p:cNvPr id="12" name="Соединительная линия уступом 11"/>
          <p:cNvCxnSpPr/>
          <p:nvPr/>
        </p:nvCxnSpPr>
        <p:spPr>
          <a:xfrm rot="16200000" flipH="1">
            <a:off x="9068821" y="2847636"/>
            <a:ext cx="1179064" cy="767441"/>
          </a:xfrm>
          <a:prstGeom prst="bentConnector3">
            <a:avLst/>
          </a:prstGeom>
          <a:ln w="57150"/>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405258" y="3652280"/>
            <a:ext cx="2645233" cy="646331"/>
          </a:xfrm>
          <a:prstGeom prst="rect">
            <a:avLst/>
          </a:prstGeom>
          <a:noFill/>
        </p:spPr>
        <p:txBody>
          <a:bodyPr wrap="square" rtlCol="0">
            <a:spAutoFit/>
          </a:bodyPr>
          <a:lstStyle/>
          <a:p>
            <a:pPr algn="ctr"/>
            <a:r>
              <a:rPr lang="fr-FR" sz="3600" b="1" dirty="0" smtClean="0">
                <a:latin typeface="Arial" panose="020B0604020202020204" pitchFamily="34" charset="0"/>
                <a:cs typeface="Arial" panose="020B0604020202020204" pitchFamily="34" charset="0"/>
              </a:rPr>
              <a:t>populaire</a:t>
            </a:r>
            <a:endParaRPr lang="ru-RU" sz="3600" b="1" dirty="0">
              <a:latin typeface="Arial" panose="020B0604020202020204" pitchFamily="34" charset="0"/>
              <a:cs typeface="Arial" panose="020B0604020202020204" pitchFamily="34" charset="0"/>
            </a:endParaRPr>
          </a:p>
        </p:txBody>
      </p:sp>
      <p:cxnSp>
        <p:nvCxnSpPr>
          <p:cNvPr id="17" name="Соединительная линия уступом 16"/>
          <p:cNvCxnSpPr/>
          <p:nvPr/>
        </p:nvCxnSpPr>
        <p:spPr>
          <a:xfrm rot="5400000">
            <a:off x="9033421" y="4461419"/>
            <a:ext cx="1266195" cy="783772"/>
          </a:xfrm>
          <a:prstGeom prst="bentConnector3">
            <a:avLst/>
          </a:prstGeom>
          <a:ln w="57150"/>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760030" y="5169628"/>
            <a:ext cx="2645233" cy="646331"/>
          </a:xfrm>
          <a:prstGeom prst="rect">
            <a:avLst/>
          </a:prstGeom>
          <a:noFill/>
        </p:spPr>
        <p:txBody>
          <a:bodyPr wrap="square" rtlCol="0">
            <a:spAutoFit/>
          </a:bodyPr>
          <a:lstStyle/>
          <a:p>
            <a:pPr algn="ctr"/>
            <a:r>
              <a:rPr lang="fr-FR" sz="3600" b="1" dirty="0" smtClean="0">
                <a:latin typeface="Arial" panose="020B0604020202020204" pitchFamily="34" charset="0"/>
                <a:cs typeface="Arial" panose="020B0604020202020204" pitchFamily="34" charset="0"/>
              </a:rPr>
              <a:t>renommé</a:t>
            </a:r>
            <a:endParaRPr lang="ru-RU" sz="3600" b="1" dirty="0">
              <a:latin typeface="Arial" panose="020B0604020202020204" pitchFamily="34" charset="0"/>
              <a:cs typeface="Arial" panose="020B0604020202020204" pitchFamily="34" charset="0"/>
            </a:endParaRPr>
          </a:p>
        </p:txBody>
      </p:sp>
      <p:sp>
        <p:nvSpPr>
          <p:cNvPr id="20" name="TextBox 19"/>
          <p:cNvSpPr txBox="1"/>
          <p:nvPr/>
        </p:nvSpPr>
        <p:spPr>
          <a:xfrm>
            <a:off x="3567788" y="5927273"/>
            <a:ext cx="2645233" cy="646331"/>
          </a:xfrm>
          <a:prstGeom prst="rect">
            <a:avLst/>
          </a:prstGeom>
          <a:noFill/>
        </p:spPr>
        <p:txBody>
          <a:bodyPr wrap="square" rtlCol="0">
            <a:spAutoFit/>
          </a:bodyPr>
          <a:lstStyle/>
          <a:p>
            <a:pPr algn="ctr"/>
            <a:r>
              <a:rPr lang="fr-FR" sz="3600" b="1" dirty="0">
                <a:latin typeface="Arial" panose="020B0604020202020204" pitchFamily="34" charset="0"/>
                <a:cs typeface="Arial" panose="020B0604020202020204" pitchFamily="34" charset="0"/>
              </a:rPr>
              <a:t>g</a:t>
            </a:r>
            <a:r>
              <a:rPr lang="fr-FR" sz="3600" b="1" dirty="0" smtClean="0">
                <a:latin typeface="Arial" panose="020B0604020202020204" pitchFamily="34" charset="0"/>
                <a:cs typeface="Arial" panose="020B0604020202020204" pitchFamily="34" charset="0"/>
              </a:rPr>
              <a:t>rand(e)</a:t>
            </a:r>
            <a:endParaRPr lang="ru-RU" sz="3600" b="1" dirty="0">
              <a:latin typeface="Arial" panose="020B0604020202020204" pitchFamily="34" charset="0"/>
              <a:cs typeface="Arial" panose="020B0604020202020204" pitchFamily="34" charset="0"/>
            </a:endParaRPr>
          </a:p>
        </p:txBody>
      </p:sp>
      <p:cxnSp>
        <p:nvCxnSpPr>
          <p:cNvPr id="21" name="Соединительная линия уступом 20"/>
          <p:cNvCxnSpPr/>
          <p:nvPr/>
        </p:nvCxnSpPr>
        <p:spPr>
          <a:xfrm rot="10800000" flipV="1">
            <a:off x="5927272" y="5486403"/>
            <a:ext cx="1159331" cy="881739"/>
          </a:xfrm>
          <a:prstGeom prst="bentConnector3">
            <a:avLst/>
          </a:prstGeom>
          <a:ln w="57150"/>
        </p:spPr>
        <p:style>
          <a:lnRef idx="1">
            <a:schemeClr val="accent1"/>
          </a:lnRef>
          <a:fillRef idx="0">
            <a:schemeClr val="accent1"/>
          </a:fillRef>
          <a:effectRef idx="0">
            <a:schemeClr val="accent1"/>
          </a:effectRef>
          <a:fontRef idx="minor">
            <a:schemeClr val="tx1"/>
          </a:fontRef>
        </p:style>
      </p:cxnSp>
      <p:cxnSp>
        <p:nvCxnSpPr>
          <p:cNvPr id="25" name="Соединительная линия уступом 24"/>
          <p:cNvCxnSpPr/>
          <p:nvPr/>
        </p:nvCxnSpPr>
        <p:spPr>
          <a:xfrm rot="10800000">
            <a:off x="2547258" y="5615679"/>
            <a:ext cx="1306281" cy="636254"/>
          </a:xfrm>
          <a:prstGeom prst="bentConnector3">
            <a:avLst/>
          </a:prstGeom>
          <a:ln w="57150"/>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28598" y="5229257"/>
            <a:ext cx="2645233" cy="646331"/>
          </a:xfrm>
          <a:prstGeom prst="rect">
            <a:avLst/>
          </a:prstGeom>
          <a:noFill/>
        </p:spPr>
        <p:txBody>
          <a:bodyPr wrap="square" rtlCol="0">
            <a:spAutoFit/>
          </a:bodyPr>
          <a:lstStyle/>
          <a:p>
            <a:pPr algn="ctr"/>
            <a:r>
              <a:rPr lang="fr-FR" sz="3600" b="1" dirty="0" smtClean="0">
                <a:latin typeface="Arial" panose="020B0604020202020204" pitchFamily="34" charset="0"/>
                <a:cs typeface="Arial" panose="020B0604020202020204" pitchFamily="34" charset="0"/>
              </a:rPr>
              <a:t>illustre</a:t>
            </a:r>
            <a:endParaRPr lang="ru-RU" sz="3600" b="1" dirty="0">
              <a:latin typeface="Arial" panose="020B0604020202020204" pitchFamily="34" charset="0"/>
              <a:cs typeface="Arial" panose="020B0604020202020204" pitchFamily="34" charset="0"/>
            </a:endParaRPr>
          </a:p>
        </p:txBody>
      </p:sp>
      <p:pic>
        <p:nvPicPr>
          <p:cNvPr id="1026" name="Picture 2" descr="Napoléon et Charleville, c'est toute une histoire !"/>
          <p:cNvPicPr>
            <a:picLocks noChangeAspect="1" noChangeArrowheads="1"/>
          </p:cNvPicPr>
          <p:nvPr/>
        </p:nvPicPr>
        <p:blipFill rotWithShape="1">
          <a:blip r:embed="rId2">
            <a:extLst>
              <a:ext uri="{28A0092B-C50C-407E-A947-70E740481C1C}">
                <a14:useLocalDpi xmlns:a14="http://schemas.microsoft.com/office/drawing/2010/main" val="0"/>
              </a:ext>
            </a:extLst>
          </a:blip>
          <a:srcRect l="17355" t="2088" r="25886"/>
          <a:stretch/>
        </p:blipFill>
        <p:spPr bwMode="auto">
          <a:xfrm>
            <a:off x="2204357" y="2404495"/>
            <a:ext cx="2820267" cy="2735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5486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6" grpId="0"/>
      <p:bldP spid="19" grpId="0"/>
      <p:bldP spid="20"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3286" y="1051368"/>
            <a:ext cx="8425543" cy="5693866"/>
          </a:xfrm>
          <a:prstGeom prst="rect">
            <a:avLst/>
          </a:prstGeom>
        </p:spPr>
        <p:txBody>
          <a:bodyPr wrap="square">
            <a:spAutoFit/>
          </a:bodyPr>
          <a:lstStyle/>
          <a:p>
            <a:pPr marR="6400" algn="just"/>
            <a:r>
              <a:rPr lang="fr-FR" sz="2800" b="1" dirty="0">
                <a:solidFill>
                  <a:srgbClr val="002060"/>
                </a:solidFill>
                <a:latin typeface="Arial" panose="020B0604020202020204" pitchFamily="34" charset="0"/>
              </a:rPr>
              <a:t>Farkhod: Dans tous les pays, le peuple rend hommage </a:t>
            </a:r>
            <a:r>
              <a:rPr lang="fr-FR" sz="2800" b="1" dirty="0" smtClean="0">
                <a:solidFill>
                  <a:srgbClr val="002060"/>
                </a:solidFill>
                <a:latin typeface="Arial" panose="020B0604020202020204" pitchFamily="34" charset="0"/>
              </a:rPr>
              <a:t>à </a:t>
            </a:r>
            <a:r>
              <a:rPr lang="fr-FR" sz="2800" b="1" dirty="0">
                <a:solidFill>
                  <a:srgbClr val="002060"/>
                </a:solidFill>
                <a:latin typeface="Arial" panose="020B0604020202020204" pitchFamily="34" charset="0"/>
              </a:rPr>
              <a:t>des hommes illustres. Peux-tu me citer des exemples français? </a:t>
            </a:r>
          </a:p>
          <a:p>
            <a:pPr marR="6400" algn="just"/>
            <a:r>
              <a:rPr lang="fr-FR" sz="2800" b="1" dirty="0" smtClean="0">
                <a:solidFill>
                  <a:srgbClr val="0070C0"/>
                </a:solidFill>
                <a:latin typeface="Arial" panose="020B0604020202020204" pitchFamily="34" charset="0"/>
              </a:rPr>
              <a:t>Hélène</a:t>
            </a:r>
            <a:r>
              <a:rPr lang="fr-FR" sz="2800" b="1" dirty="0">
                <a:solidFill>
                  <a:srgbClr val="0070C0"/>
                </a:solidFill>
                <a:latin typeface="Arial" panose="020B0604020202020204" pitchFamily="34" charset="0"/>
              </a:rPr>
              <a:t>: </a:t>
            </a:r>
            <a:r>
              <a:rPr lang="fr-FR" sz="2800" b="1" dirty="0">
                <a:solidFill>
                  <a:srgbClr val="002060"/>
                </a:solidFill>
                <a:latin typeface="Arial" panose="020B0604020202020204" pitchFamily="34" charset="0"/>
              </a:rPr>
              <a:t>Oui, en France, les exemples sont nombreux. Par exemple, le Général Gharles de Gaulle, homme d’Etat, libérateur de la France, en 1944, devenu président de la République; Napoléon Bonaparte, empéreur des Français; Jeanne d’Arc, </a:t>
            </a:r>
            <a:r>
              <a:rPr lang="fr-FR" sz="2800" b="1" dirty="0" smtClean="0">
                <a:solidFill>
                  <a:srgbClr val="002060"/>
                </a:solidFill>
                <a:latin typeface="Arial" panose="020B0604020202020204" pitchFamily="34" charset="0"/>
              </a:rPr>
              <a:t>héroine </a:t>
            </a:r>
            <a:r>
              <a:rPr lang="fr-FR" sz="2800" b="1" dirty="0">
                <a:solidFill>
                  <a:srgbClr val="002060"/>
                </a:solidFill>
                <a:latin typeface="Arial" panose="020B0604020202020204" pitchFamily="34" charset="0"/>
              </a:rPr>
              <a:t>de la guerre de 100 ans. </a:t>
            </a:r>
          </a:p>
          <a:p>
            <a:pPr marR="6400" algn="just"/>
            <a:r>
              <a:rPr lang="fr-FR" sz="2800" b="1" dirty="0">
                <a:solidFill>
                  <a:srgbClr val="002060"/>
                </a:solidFill>
                <a:latin typeface="Arial" panose="020B0604020202020204" pitchFamily="34" charset="0"/>
              </a:rPr>
              <a:t>Farkhod: Moi, dans le domaine de la médecine, je connais Louis Pasteur. C’est un chimiste, biologiste français qui a découvert le vaccin contre la rage. </a:t>
            </a:r>
            <a:endParaRPr lang="ru-RU" sz="2800" b="1" dirty="0">
              <a:solidFill>
                <a:srgbClr val="002060"/>
              </a:solidFill>
            </a:endParaRPr>
          </a:p>
        </p:txBody>
      </p:sp>
      <p:pic>
        <p:nvPicPr>
          <p:cNvPr id="4" name="Рисунок 3"/>
          <p:cNvPicPr>
            <a:picLocks noChangeAspect="1"/>
          </p:cNvPicPr>
          <p:nvPr/>
        </p:nvPicPr>
        <p:blipFill>
          <a:blip r:embed="rId2"/>
          <a:stretch>
            <a:fillRect/>
          </a:stretch>
        </p:blipFill>
        <p:spPr>
          <a:xfrm>
            <a:off x="8872255" y="1051367"/>
            <a:ext cx="1659673" cy="2427795"/>
          </a:xfrm>
          <a:prstGeom prst="rect">
            <a:avLst/>
          </a:prstGeom>
          <a:ln w="38100">
            <a:solidFill>
              <a:srgbClr val="00B0F0"/>
            </a:solidFill>
          </a:ln>
        </p:spPr>
      </p:pic>
      <p:pic>
        <p:nvPicPr>
          <p:cNvPr id="5" name="Рисунок 4"/>
          <p:cNvPicPr>
            <a:picLocks noChangeAspect="1"/>
          </p:cNvPicPr>
          <p:nvPr/>
        </p:nvPicPr>
        <p:blipFill>
          <a:blip r:embed="rId3"/>
          <a:stretch>
            <a:fillRect/>
          </a:stretch>
        </p:blipFill>
        <p:spPr>
          <a:xfrm>
            <a:off x="10202184" y="2646653"/>
            <a:ext cx="1849943" cy="2545833"/>
          </a:xfrm>
          <a:prstGeom prst="rect">
            <a:avLst/>
          </a:prstGeom>
          <a:ln w="38100">
            <a:solidFill>
              <a:srgbClr val="EB45B4"/>
            </a:solidFill>
          </a:ln>
        </p:spPr>
      </p:pic>
      <p:pic>
        <p:nvPicPr>
          <p:cNvPr id="6" name="Рисунок 5"/>
          <p:cNvPicPr>
            <a:picLocks noChangeAspect="1"/>
          </p:cNvPicPr>
          <p:nvPr/>
        </p:nvPicPr>
        <p:blipFill>
          <a:blip r:embed="rId4"/>
          <a:stretch>
            <a:fillRect/>
          </a:stretch>
        </p:blipFill>
        <p:spPr>
          <a:xfrm>
            <a:off x="8880555" y="4431583"/>
            <a:ext cx="1740331" cy="2264666"/>
          </a:xfrm>
          <a:prstGeom prst="rect">
            <a:avLst/>
          </a:prstGeom>
          <a:ln w="38100">
            <a:solidFill>
              <a:srgbClr val="0070C0"/>
            </a:solidFill>
          </a:ln>
        </p:spPr>
      </p:pic>
      <p:sp>
        <p:nvSpPr>
          <p:cNvPr id="7" name="TextBox 6"/>
          <p:cNvSpPr txBox="1"/>
          <p:nvPr/>
        </p:nvSpPr>
        <p:spPr>
          <a:xfrm>
            <a:off x="4180114" y="261258"/>
            <a:ext cx="4082143" cy="584775"/>
          </a:xfrm>
          <a:prstGeom prst="rect">
            <a:avLst/>
          </a:prstGeom>
          <a:solidFill>
            <a:schemeClr val="bg1"/>
          </a:solidFill>
        </p:spPr>
        <p:txBody>
          <a:bodyPr wrap="square" rtlCol="0">
            <a:spAutoFit/>
          </a:bodyPr>
          <a:lstStyle/>
          <a:p>
            <a:r>
              <a:rPr lang="fr-FR" sz="3200" b="1" dirty="0" smtClean="0">
                <a:latin typeface="Arial" panose="020B0604020202020204" pitchFamily="34" charset="0"/>
                <a:cs typeface="Arial" panose="020B0604020202020204" pitchFamily="34" charset="0"/>
              </a:rPr>
              <a:t>Lisons le dialogue</a:t>
            </a:r>
            <a:endParaRPr lang="ru-R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05454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8471" y="919566"/>
            <a:ext cx="7908472" cy="5509200"/>
          </a:xfrm>
          <a:prstGeom prst="rect">
            <a:avLst/>
          </a:prstGeom>
        </p:spPr>
        <p:txBody>
          <a:bodyPr wrap="square">
            <a:spAutoFit/>
          </a:bodyPr>
          <a:lstStyle/>
          <a:p>
            <a:pPr marR="6400" algn="just"/>
            <a:r>
              <a:rPr lang="fr-FR" sz="3200" b="1" dirty="0" smtClean="0">
                <a:solidFill>
                  <a:srgbClr val="0070C0"/>
                </a:solidFill>
                <a:latin typeface="Arial" panose="020B0604020202020204" pitchFamily="34" charset="0"/>
              </a:rPr>
              <a:t>Hélène</a:t>
            </a:r>
            <a:r>
              <a:rPr lang="fr-FR" sz="3200" b="1" dirty="0">
                <a:solidFill>
                  <a:srgbClr val="0070C0"/>
                </a:solidFill>
                <a:latin typeface="Arial" panose="020B0604020202020204" pitchFamily="34" charset="0"/>
              </a:rPr>
              <a:t>:</a:t>
            </a:r>
            <a:r>
              <a:rPr lang="fr-FR" sz="3200" b="1" dirty="0">
                <a:solidFill>
                  <a:srgbClr val="002060"/>
                </a:solidFill>
                <a:latin typeface="Arial" panose="020B0604020202020204" pitchFamily="34" charset="0"/>
              </a:rPr>
              <a:t> Et parmi les écrivains et </a:t>
            </a:r>
            <a:r>
              <a:rPr lang="fr-FR" sz="3200" b="1" dirty="0" smtClean="0">
                <a:solidFill>
                  <a:srgbClr val="002060"/>
                </a:solidFill>
                <a:latin typeface="Arial" panose="020B0604020202020204" pitchFamily="34" charset="0"/>
              </a:rPr>
              <a:t>poètes célèbres</a:t>
            </a:r>
            <a:r>
              <a:rPr lang="fr-FR" sz="3200" b="1" dirty="0">
                <a:solidFill>
                  <a:srgbClr val="002060"/>
                </a:solidFill>
                <a:latin typeface="Arial" panose="020B0604020202020204" pitchFamily="34" charset="0"/>
              </a:rPr>
              <a:t>, est-ce que tu connais Victor Hugo, Guy de Maupassant, Alexandre Dumas et d’autres? </a:t>
            </a:r>
          </a:p>
          <a:p>
            <a:pPr marR="6400" algn="just"/>
            <a:r>
              <a:rPr lang="fr-FR" sz="3200" b="1" dirty="0">
                <a:solidFill>
                  <a:srgbClr val="002060"/>
                </a:solidFill>
                <a:latin typeface="Arial" panose="020B0604020202020204" pitchFamily="34" charset="0"/>
              </a:rPr>
              <a:t>Farkhod: Oui, Victor Hugo! Guy de Maupassant! Alexandre Dumas! Et j’en connais d’autres encore. J’ai lu quelques oeuvres de ces écrivaints et j’ai surtout aimé les livres d’Alexandre Dumas. Et toi? Tu les as lus? Que pense-tu des Trois Mousquetaires? </a:t>
            </a:r>
            <a:endParaRPr lang="ru-RU" sz="3200" b="1" dirty="0">
              <a:solidFill>
                <a:srgbClr val="002060"/>
              </a:solidFill>
            </a:endParaRPr>
          </a:p>
        </p:txBody>
      </p:sp>
      <p:pic>
        <p:nvPicPr>
          <p:cNvPr id="5" name="Рисунок 4"/>
          <p:cNvPicPr>
            <a:picLocks noChangeAspect="1"/>
          </p:cNvPicPr>
          <p:nvPr/>
        </p:nvPicPr>
        <p:blipFill>
          <a:blip r:embed="rId2"/>
          <a:stretch>
            <a:fillRect/>
          </a:stretch>
        </p:blipFill>
        <p:spPr>
          <a:xfrm>
            <a:off x="8605588" y="1271015"/>
            <a:ext cx="3167311" cy="4806301"/>
          </a:xfrm>
          <a:prstGeom prst="rect">
            <a:avLst/>
          </a:prstGeom>
          <a:ln w="38100">
            <a:solidFill>
              <a:srgbClr val="0070C0"/>
            </a:solidFill>
          </a:ln>
        </p:spPr>
      </p:pic>
    </p:spTree>
    <p:extLst>
      <p:ext uri="{BB962C8B-B14F-4D97-AF65-F5344CB8AC3E}">
        <p14:creationId xmlns:p14="http://schemas.microsoft.com/office/powerpoint/2010/main" val="466799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3574" y="940085"/>
            <a:ext cx="11578311" cy="2677656"/>
          </a:xfrm>
          <a:prstGeom prst="rect">
            <a:avLst/>
          </a:prstGeom>
        </p:spPr>
        <p:txBody>
          <a:bodyPr wrap="square">
            <a:spAutoFit/>
          </a:bodyPr>
          <a:lstStyle/>
          <a:p>
            <a:r>
              <a:rPr lang="fr-FR" sz="2400" b="1" dirty="0" smtClean="0">
                <a:solidFill>
                  <a:srgbClr val="002060"/>
                </a:solidFill>
                <a:latin typeface="Arial" panose="020B0604020202020204" pitchFamily="34" charset="0"/>
                <a:cs typeface="Arial" panose="020B0604020202020204" pitchFamily="34" charset="0"/>
              </a:rPr>
              <a:t>Ecrivain </a:t>
            </a:r>
            <a:r>
              <a:rPr lang="fr-FR" sz="2400" b="1" dirty="0">
                <a:solidFill>
                  <a:srgbClr val="002060"/>
                </a:solidFill>
                <a:latin typeface="Arial" panose="020B0604020202020204" pitchFamily="34" charset="0"/>
                <a:cs typeface="Arial" panose="020B0604020202020204" pitchFamily="34" charset="0"/>
              </a:rPr>
              <a:t>français. Il écrivit d’abord pour le théâtre. En 1884 avec « Le Compte de Monte-Cristo » il connut un grand succès populaire. Son roman « Les Trois Mousquetaires » a assuré son triomphe et son immortalité. Toutes les télévisions du monde ont adapté les  romans et tous les enfants du monde connaissent Portos, Aramis et </a:t>
            </a:r>
            <a:r>
              <a:rPr lang="fr-FR" sz="2400" b="1" dirty="0" smtClean="0">
                <a:solidFill>
                  <a:srgbClr val="002060"/>
                </a:solidFill>
                <a:latin typeface="Arial" panose="020B0604020202020204" pitchFamily="34" charset="0"/>
                <a:cs typeface="Arial" panose="020B0604020202020204" pitchFamily="34" charset="0"/>
              </a:rPr>
              <a:t>d’Artagnan</a:t>
            </a:r>
            <a:r>
              <a:rPr lang="fr-FR" sz="2400" b="1" dirty="0">
                <a:solidFill>
                  <a:srgbClr val="002060"/>
                </a:solidFill>
                <a:latin typeface="Arial" panose="020B0604020202020204" pitchFamily="34" charset="0"/>
                <a:cs typeface="Arial" panose="020B0604020202020204" pitchFamily="34" charset="0"/>
              </a:rPr>
              <a:t>.</a:t>
            </a:r>
          </a:p>
          <a:p>
            <a:endParaRPr lang="fr-FR" sz="2400" b="1" dirty="0">
              <a:solidFill>
                <a:srgbClr val="002060"/>
              </a:solidFill>
              <a:latin typeface="Arial" panose="020B0604020202020204" pitchFamily="34" charset="0"/>
              <a:cs typeface="Arial" panose="020B0604020202020204" pitchFamily="34" charset="0"/>
            </a:endParaRPr>
          </a:p>
          <a:p>
            <a:pPr algn="ctr"/>
            <a:r>
              <a:rPr lang="fr-FR" sz="2400" b="1" dirty="0">
                <a:solidFill>
                  <a:srgbClr val="002060"/>
                </a:solidFill>
                <a:latin typeface="Arial" panose="020B0604020202020204" pitchFamily="34" charset="0"/>
                <a:cs typeface="Arial" panose="020B0604020202020204" pitchFamily="34" charset="0"/>
              </a:rPr>
              <a:t>Qui est-ce? – C’est Alexanre Dumas – père.</a:t>
            </a:r>
            <a:endParaRPr lang="ru-RU" sz="2000" b="1" dirty="0">
              <a:solidFill>
                <a:srgbClr val="002060"/>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4597" y="3547923"/>
            <a:ext cx="4190798" cy="3310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72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wipe(down)">
                                      <p:cBhvr>
                                        <p:cTn id="1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268" y="965718"/>
            <a:ext cx="11751231" cy="2308324"/>
          </a:xfrm>
          <a:prstGeom prst="rect">
            <a:avLst/>
          </a:prstGeom>
        </p:spPr>
        <p:txBody>
          <a:bodyPr wrap="square">
            <a:spAutoFit/>
          </a:bodyPr>
          <a:lstStyle/>
          <a:p>
            <a:r>
              <a:rPr lang="fr-FR" dirty="0"/>
              <a:t> </a:t>
            </a:r>
            <a:r>
              <a:rPr lang="fr-FR" sz="2400" b="1" dirty="0">
                <a:solidFill>
                  <a:srgbClr val="002060"/>
                </a:solidFill>
                <a:latin typeface="Arial" panose="020B0604020202020204" pitchFamily="34" charset="0"/>
                <a:cs typeface="Arial" panose="020B0604020202020204" pitchFamily="34" charset="0"/>
              </a:rPr>
              <a:t>Elle est née vers 1412 à Domrémy  et morte sur lebûcher le 30 mai 1431 à Rouen,  est une héroïne de l'histoire de France, chef de guerre et sainte de l'Église catholique, surnommée depuis le XVIe siècle « la Pucelle d'Orléans » et, depuis le XIXe siècle, « mère de la nation française ».</a:t>
            </a:r>
          </a:p>
          <a:p>
            <a:endParaRPr lang="fr-FR" sz="2400" b="1" dirty="0">
              <a:solidFill>
                <a:srgbClr val="002060"/>
              </a:solidFill>
              <a:latin typeface="Arial" panose="020B0604020202020204" pitchFamily="34" charset="0"/>
              <a:cs typeface="Arial" panose="020B0604020202020204" pitchFamily="34" charset="0"/>
            </a:endParaRPr>
          </a:p>
          <a:p>
            <a:pPr algn="ctr"/>
            <a:r>
              <a:rPr lang="fr-FR" sz="2400" b="1" dirty="0">
                <a:solidFill>
                  <a:srgbClr val="002060"/>
                </a:solidFill>
                <a:latin typeface="Arial" panose="020B0604020202020204" pitchFamily="34" charset="0"/>
                <a:cs typeface="Arial" panose="020B0604020202020204" pitchFamily="34" charset="0"/>
              </a:rPr>
              <a:t>Qui est-ce? – C’est Jeanne d’Arc</a:t>
            </a:r>
            <a:endParaRPr lang="ru-RU" sz="2400" b="1" dirty="0">
              <a:solidFill>
                <a:srgbClr val="002060"/>
              </a:solidFill>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3461" y="3456327"/>
            <a:ext cx="4833482" cy="322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332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992" y="974347"/>
            <a:ext cx="11918708" cy="2677656"/>
          </a:xfrm>
          <a:prstGeom prst="rect">
            <a:avLst/>
          </a:prstGeom>
        </p:spPr>
        <p:txBody>
          <a:bodyPr wrap="square">
            <a:spAutoFit/>
          </a:bodyPr>
          <a:lstStyle/>
          <a:p>
            <a:r>
              <a:rPr lang="fr-FR" sz="2400" b="1" dirty="0">
                <a:solidFill>
                  <a:srgbClr val="002060"/>
                </a:solidFill>
                <a:latin typeface="Arial" panose="020B0604020202020204" pitchFamily="34" charset="0"/>
                <a:cs typeface="Arial" panose="020B0604020202020204" pitchFamily="34" charset="0"/>
              </a:rPr>
              <a:t>Il est né le 26 Février 1802 à Besancon en France. Poète, romancier et dramaturge, sans conteste l'un des géants de la littérature française. Les romans les plus connus  sont </a:t>
            </a:r>
            <a:r>
              <a:rPr lang="fr-FR" sz="2400" b="1" dirty="0" smtClean="0">
                <a:solidFill>
                  <a:srgbClr val="002060"/>
                </a:solidFill>
                <a:latin typeface="Arial" panose="020B0604020202020204" pitchFamily="34" charset="0"/>
                <a:cs typeface="Arial" panose="020B0604020202020204" pitchFamily="34" charset="0"/>
              </a:rPr>
              <a:t>« Notre-Dame </a:t>
            </a:r>
            <a:r>
              <a:rPr lang="fr-FR" sz="2400" b="1" dirty="0">
                <a:solidFill>
                  <a:srgbClr val="002060"/>
                </a:solidFill>
                <a:latin typeface="Arial" panose="020B0604020202020204" pitchFamily="34" charset="0"/>
                <a:cs typeface="Arial" panose="020B0604020202020204" pitchFamily="34" charset="0"/>
              </a:rPr>
              <a:t>de </a:t>
            </a:r>
            <a:r>
              <a:rPr lang="fr-FR" sz="2400" b="1" dirty="0" smtClean="0">
                <a:solidFill>
                  <a:srgbClr val="002060"/>
                </a:solidFill>
                <a:latin typeface="Arial" panose="020B0604020202020204" pitchFamily="34" charset="0"/>
                <a:cs typeface="Arial" panose="020B0604020202020204" pitchFamily="34" charset="0"/>
              </a:rPr>
              <a:t>Paris » </a:t>
            </a:r>
            <a:r>
              <a:rPr lang="fr-FR" sz="2400" b="1" dirty="0">
                <a:solidFill>
                  <a:srgbClr val="002060"/>
                </a:solidFill>
                <a:latin typeface="Arial" panose="020B0604020202020204" pitchFamily="34" charset="0"/>
                <a:cs typeface="Arial" panose="020B0604020202020204" pitchFamily="34" charset="0"/>
              </a:rPr>
              <a:t>(1831) </a:t>
            </a:r>
            <a:r>
              <a:rPr lang="fr-FR" sz="2400" b="1" dirty="0" smtClean="0">
                <a:solidFill>
                  <a:srgbClr val="002060"/>
                </a:solidFill>
                <a:latin typeface="Arial" panose="020B0604020202020204" pitchFamily="34" charset="0"/>
                <a:cs typeface="Arial" panose="020B0604020202020204" pitchFamily="34" charset="0"/>
              </a:rPr>
              <a:t>et «Les Miserables» </a:t>
            </a:r>
            <a:r>
              <a:rPr lang="fr-FR" sz="2400" b="1" dirty="0">
                <a:solidFill>
                  <a:srgbClr val="002060"/>
                </a:solidFill>
                <a:latin typeface="Arial" panose="020B0604020202020204" pitchFamily="34" charset="0"/>
                <a:cs typeface="Arial" panose="020B0604020202020204" pitchFamily="34" charset="0"/>
              </a:rPr>
              <a:t>(1862). Il est mort à Paris le 23 May 1885 à 83 ans. Plus de 3 millions de personnes ont assisté à ses funérailles.</a:t>
            </a:r>
          </a:p>
          <a:p>
            <a:endParaRPr lang="fr-FR" sz="2400" b="1" dirty="0">
              <a:solidFill>
                <a:srgbClr val="002060"/>
              </a:solidFill>
              <a:latin typeface="Arial" panose="020B0604020202020204" pitchFamily="34" charset="0"/>
              <a:cs typeface="Arial" panose="020B0604020202020204" pitchFamily="34" charset="0"/>
            </a:endParaRPr>
          </a:p>
          <a:p>
            <a:pPr algn="ctr"/>
            <a:r>
              <a:rPr lang="fr-FR" sz="2400" b="1" dirty="0">
                <a:solidFill>
                  <a:srgbClr val="002060"/>
                </a:solidFill>
                <a:latin typeface="Arial" panose="020B0604020202020204" pitchFamily="34" charset="0"/>
                <a:cs typeface="Arial" panose="020B0604020202020204" pitchFamily="34" charset="0"/>
              </a:rPr>
              <a:t>Qui est-ce? – C’est Victor Hugo</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720" y="3674352"/>
            <a:ext cx="4115037" cy="318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971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 calcmode="lin" valueType="num">
                                      <p:cBhvr>
                                        <p:cTn id="14" dur="1000" fill="hold"/>
                                        <p:tgtEl>
                                          <p:spTgt spid="3074"/>
                                        </p:tgtEl>
                                        <p:attrNameLst>
                                          <p:attrName>ppt_w</p:attrName>
                                        </p:attrNameLst>
                                      </p:cBhvr>
                                      <p:tavLst>
                                        <p:tav tm="0">
                                          <p:val>
                                            <p:fltVal val="0"/>
                                          </p:val>
                                        </p:tav>
                                        <p:tav tm="100000">
                                          <p:val>
                                            <p:strVal val="#ppt_w"/>
                                          </p:val>
                                        </p:tav>
                                      </p:tavLst>
                                    </p:anim>
                                    <p:anim calcmode="lin" valueType="num">
                                      <p:cBhvr>
                                        <p:cTn id="15" dur="1000" fill="hold"/>
                                        <p:tgtEl>
                                          <p:spTgt spid="3074"/>
                                        </p:tgtEl>
                                        <p:attrNameLst>
                                          <p:attrName>ppt_h</p:attrName>
                                        </p:attrNameLst>
                                      </p:cBhvr>
                                      <p:tavLst>
                                        <p:tav tm="0">
                                          <p:val>
                                            <p:fltVal val="0"/>
                                          </p:val>
                                        </p:tav>
                                        <p:tav tm="100000">
                                          <p:val>
                                            <p:strVal val="#ppt_h"/>
                                          </p:val>
                                        </p:tav>
                                      </p:tavLst>
                                    </p:anim>
                                    <p:anim calcmode="lin" valueType="num">
                                      <p:cBhvr>
                                        <p:cTn id="16" dur="1000" fill="hold"/>
                                        <p:tgtEl>
                                          <p:spTgt spid="3074"/>
                                        </p:tgtEl>
                                        <p:attrNameLst>
                                          <p:attrName>style.rotation</p:attrName>
                                        </p:attrNameLst>
                                      </p:cBhvr>
                                      <p:tavLst>
                                        <p:tav tm="0">
                                          <p:val>
                                            <p:fltVal val="90"/>
                                          </p:val>
                                        </p:tav>
                                        <p:tav tm="100000">
                                          <p:val>
                                            <p:fltVal val="0"/>
                                          </p:val>
                                        </p:tav>
                                      </p:tavLst>
                                    </p:anim>
                                    <p:animEffect transition="in" filter="fade">
                                      <p:cBhvr>
                                        <p:cTn id="1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013" y="573832"/>
            <a:ext cx="12009987" cy="2677656"/>
          </a:xfrm>
          <a:prstGeom prst="rect">
            <a:avLst/>
          </a:prstGeom>
          <a:solidFill>
            <a:schemeClr val="bg1"/>
          </a:solidFill>
        </p:spPr>
        <p:txBody>
          <a:bodyPr wrap="square">
            <a:spAutoFit/>
          </a:bodyPr>
          <a:lstStyle/>
          <a:p>
            <a:r>
              <a:rPr lang="fr-FR" dirty="0"/>
              <a:t> </a:t>
            </a:r>
            <a:r>
              <a:rPr lang="fr-FR" sz="2400" b="1" dirty="0">
                <a:solidFill>
                  <a:srgbClr val="002060"/>
                </a:solidFill>
                <a:latin typeface="Arial" panose="020B0604020202020204" pitchFamily="34" charset="0"/>
                <a:cs typeface="Arial" panose="020B0604020202020204" pitchFamily="34" charset="0"/>
              </a:rPr>
              <a:t>Né sur une île, mort sur une île. Il est né en Corse le 15 août 1769. Avec son immense armée il a remporté des victoires glorieuses contre les Anglais, les Prussiens, les Autrichiens et d’autres nations européennes. En 1804 il deviant Empereur des Français. Plus tard il perd la grande bataille de Waterloo. Il est déporté à l’île Sainte-Hélène où il mourut en 1821.</a:t>
            </a:r>
          </a:p>
          <a:p>
            <a:endParaRPr lang="fr-FR" sz="2400" b="1" dirty="0">
              <a:solidFill>
                <a:srgbClr val="002060"/>
              </a:solidFill>
              <a:latin typeface="Arial" panose="020B0604020202020204" pitchFamily="34" charset="0"/>
              <a:cs typeface="Arial" panose="020B0604020202020204" pitchFamily="34" charset="0"/>
            </a:endParaRPr>
          </a:p>
          <a:p>
            <a:pPr algn="ctr"/>
            <a:r>
              <a:rPr lang="fr-FR" sz="2400" b="1" dirty="0">
                <a:solidFill>
                  <a:srgbClr val="002060"/>
                </a:solidFill>
                <a:latin typeface="Arial" panose="020B0604020202020204" pitchFamily="34" charset="0"/>
                <a:cs typeface="Arial" panose="020B0604020202020204" pitchFamily="34" charset="0"/>
              </a:rPr>
              <a:t>Qui est-ce? _C’est Napoléon Bonapard_</a:t>
            </a:r>
            <a:endParaRPr lang="ru-RU" sz="2400" b="1" dirty="0">
              <a:solidFill>
                <a:srgbClr val="002060"/>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9167" y="3487579"/>
            <a:ext cx="3824876" cy="3248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97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753</TotalTime>
  <Words>560</Words>
  <Application>Microsoft Office PowerPoint</Application>
  <PresentationFormat>Широкоэкранный</PresentationFormat>
  <Paragraphs>71</Paragraphs>
  <Slides>14</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67</cp:revision>
  <dcterms:created xsi:type="dcterms:W3CDTF">2020-09-27T12:11:07Z</dcterms:created>
  <dcterms:modified xsi:type="dcterms:W3CDTF">2020-10-30T11:39:28Z</dcterms:modified>
</cp:coreProperties>
</file>