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6" r:id="rId3"/>
    <p:sldId id="279" r:id="rId4"/>
    <p:sldId id="257" r:id="rId5"/>
    <p:sldId id="266" r:id="rId6"/>
    <p:sldId id="277" r:id="rId7"/>
    <p:sldId id="280" r:id="rId8"/>
    <p:sldId id="281" r:id="rId9"/>
    <p:sldId id="278" r:id="rId10"/>
    <p:sldId id="271" r:id="rId11"/>
    <p:sldId id="260" r:id="rId12"/>
    <p:sldId id="265" r:id="rId13"/>
    <p:sldId id="282" r:id="rId14"/>
    <p:sldId id="283" r:id="rId15"/>
    <p:sldId id="267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9" autoAdjust="0"/>
    <p:restoredTop sz="85819" autoAdjust="0"/>
  </p:normalViewPr>
  <p:slideViewPr>
    <p:cSldViewPr snapToGrid="0">
      <p:cViewPr varScale="1">
        <p:scale>
          <a:sx n="63" d="100"/>
          <a:sy n="63" d="100"/>
        </p:scale>
        <p:origin x="130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0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2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62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405367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25086" y="1815740"/>
            <a:ext cx="11199274" cy="261513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lang="en-US" sz="6000" b="1" dirty="0" err="1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un acteur crée son rôle?</a:t>
            </a:r>
          </a:p>
          <a:p>
            <a:r>
              <a:rPr lang="fr-FR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futur dans le passé.</a:t>
            </a:r>
            <a:r>
              <a:rPr lang="fr-FR" dirty="0"/>
              <a:t>	</a:t>
            </a: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13699" y="395892"/>
            <a:ext cx="1276313" cy="58787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600" b="1" spc="21" dirty="0" smtClean="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fr-FR" sz="3600" b="1" dirty="0" smtClean="0">
                <a:solidFill>
                  <a:schemeClr val="bg1"/>
                </a:solidFill>
                <a:latin typeface="Arial"/>
                <a:cs typeface="Arial"/>
              </a:rPr>
              <a:t>sinf</a:t>
            </a:r>
            <a:endParaRPr lang="ru-RU" sz="3600" b="1" spc="2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593627" y="336369"/>
            <a:ext cx="6946613" cy="95314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Fransuz tili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82880" y="1815740"/>
            <a:ext cx="505046" cy="24819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026" name="Picture 2" descr="Le métier d'acteur sous toutes ses formes - Octobrerouge.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66" y="4084320"/>
            <a:ext cx="4004334" cy="26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457" t="41457" r="29502" b="43959"/>
          <a:stretch/>
        </p:blipFill>
        <p:spPr>
          <a:xfrm>
            <a:off x="3291840" y="1036320"/>
            <a:ext cx="5730240" cy="1066800"/>
          </a:xfrm>
          <a:prstGeom prst="rect">
            <a:avLst/>
          </a:prstGeom>
        </p:spPr>
      </p:pic>
      <p:pic>
        <p:nvPicPr>
          <p:cNvPr id="5122" name="Picture 2" descr="Temps qui passe : Futur / passé - Buy this stock illustration and explore  similar illustrations at Adobe Stock | Adobe 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"/>
          <a:stretch/>
        </p:blipFill>
        <p:spPr bwMode="auto">
          <a:xfrm>
            <a:off x="2938723" y="2103120"/>
            <a:ext cx="6436474" cy="45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874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1538" t="28333" r="53747" b="31459"/>
          <a:stretch/>
        </p:blipFill>
        <p:spPr>
          <a:xfrm>
            <a:off x="380999" y="871640"/>
            <a:ext cx="4175761" cy="3819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48478" t="41876" r="24583" b="30208"/>
          <a:stretch/>
        </p:blipFill>
        <p:spPr>
          <a:xfrm>
            <a:off x="4709159" y="2209799"/>
            <a:ext cx="4632961" cy="2699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666534"/>
            <a:ext cx="512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Formes verbales = futur simple</a:t>
            </a:r>
            <a:endParaRPr lang="ru-RU" sz="2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5287767"/>
            <a:ext cx="512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2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hangements orthographiques</a:t>
            </a:r>
            <a:endParaRPr lang="ru-RU" sz="2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6071656"/>
            <a:ext cx="512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2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ormes irrégulières</a:t>
            </a:r>
            <a:endParaRPr lang="ru-RU" sz="2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448300" y="5533989"/>
            <a:ext cx="929640" cy="2898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448300" y="6000073"/>
            <a:ext cx="929640" cy="317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63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069" t="29167" r="34539" b="12499"/>
          <a:stretch/>
        </p:blipFill>
        <p:spPr>
          <a:xfrm>
            <a:off x="1082040" y="944880"/>
            <a:ext cx="9768840" cy="591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7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/>
          <p:nvPr/>
        </p:nvCxnSpPr>
        <p:spPr>
          <a:xfrm>
            <a:off x="487680" y="2575560"/>
            <a:ext cx="11262360" cy="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927080" y="2164080"/>
            <a:ext cx="0" cy="85344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747760" y="2164080"/>
            <a:ext cx="0" cy="8534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699760" y="2164080"/>
            <a:ext cx="0" cy="85344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209800" y="2164080"/>
            <a:ext cx="0" cy="85344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71760" y="1671637"/>
            <a:ext cx="161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résent</a:t>
            </a:r>
            <a:endParaRPr lang="ru-RU" sz="2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4280" y="1671637"/>
            <a:ext cx="269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utur du passé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0100" y="1671637"/>
            <a:ext cx="269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passé composé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060" y="1661934"/>
            <a:ext cx="269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plus-que-parfait</a:t>
            </a:r>
            <a:endParaRPr lang="ru-RU" sz="24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4421" y="2955906"/>
            <a:ext cx="168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imparfait</a:t>
            </a:r>
            <a:endParaRPr lang="ru-RU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373880" y="2575560"/>
            <a:ext cx="2697480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1259" t="34583" r="52336" b="56964"/>
          <a:stretch/>
        </p:blipFill>
        <p:spPr>
          <a:xfrm>
            <a:off x="2727961" y="1024760"/>
            <a:ext cx="3136812" cy="63062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519" t="34062" r="36062" b="56885"/>
          <a:stretch/>
        </p:blipFill>
        <p:spPr>
          <a:xfrm>
            <a:off x="5888158" y="993227"/>
            <a:ext cx="3216523" cy="67841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718" t="55065" r="26574" b="7435"/>
          <a:stretch/>
        </p:blipFill>
        <p:spPr>
          <a:xfrm>
            <a:off x="1465667" y="3421118"/>
            <a:ext cx="8986345" cy="343688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640039"/>
            <a:ext cx="2461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Emplois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40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415" t="15624" r="16032" b="8513"/>
          <a:stretch/>
        </p:blipFill>
        <p:spPr>
          <a:xfrm>
            <a:off x="1481959" y="500504"/>
            <a:ext cx="9616965" cy="62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6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599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>
          <a:xfrm>
            <a:off x="635430" y="1853515"/>
            <a:ext cx="11449889" cy="3236645"/>
          </a:xfrm>
        </p:spPr>
        <p:txBody>
          <a:bodyPr>
            <a:noAutofit/>
          </a:bodyPr>
          <a:lstStyle/>
          <a:p>
            <a:r>
              <a:rPr lang="fr-FR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Faire l’activité 2 à la page 13.</a:t>
            </a:r>
          </a:p>
          <a:p>
            <a:r>
              <a:rPr lang="fr-FR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Imitez </a:t>
            </a:r>
            <a:r>
              <a:rPr lang="fr-F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</a:t>
            </a:r>
            <a:r>
              <a:rPr lang="fr-F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suivant. </a:t>
            </a:r>
            <a:endParaRPr lang="fr-FR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Exemple: Il dit qu’il participera </a:t>
            </a:r>
            <a:r>
              <a:rPr lang="fr-FR" sz="4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spectacle. </a:t>
            </a:r>
            <a:endParaRPr lang="fr-FR" sz="4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dit qu’il participerait </a:t>
            </a:r>
            <a:r>
              <a:rPr lang="fr-FR" sz="4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spectacle. 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5400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2" name="Picture 4" descr="FEMMES ACTIVES ET FOYER - Union Nationale : Les devoirs à la maison... sans  s'énerver!">
            <a:extLst>
              <a:ext uri="{FF2B5EF4-FFF2-40B4-BE49-F238E27FC236}">
                <a16:creationId xmlns:a16="http://schemas.microsoft.com/office/drawing/2014/main" id="{876D283A-756B-46E0-9591-CBD8479B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35" y="2462524"/>
            <a:ext cx="1900984" cy="23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79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426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42039" y="794574"/>
            <a:ext cx="4999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16405" y="836561"/>
            <a:ext cx="3813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7121" y="457436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6520" y="1424133"/>
            <a:ext cx="38945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i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Vérifier</a:t>
            </a:r>
            <a:r>
              <a:rPr lang="fr-FR" sz="35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vos devoirs </a:t>
            </a:r>
            <a:endParaRPr lang="ru-RU" sz="3500" dirty="0">
              <a:solidFill>
                <a:srgbClr val="EB45B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405" y="2942470"/>
            <a:ext cx="44045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Parler comment les acteurs créent leurs rôles?</a:t>
            </a:r>
            <a:endParaRPr lang="ru-RU" sz="2600" dirty="0">
              <a:solidFill>
                <a:srgbClr val="EB45B4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513840" y="1995053"/>
            <a:ext cx="1330037" cy="138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6261263" y="3668218"/>
            <a:ext cx="1306482" cy="138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06520" y="5043982"/>
            <a:ext cx="36164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Apprendre l’emploi du futur dans le passé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2" name="Picture 4" descr="FEMMES ACTIVES ET FOYER - Union Nationale : Les devoirs à la maison... sans  s'énerver!">
            <a:extLst>
              <a:ext uri="{FF2B5EF4-FFF2-40B4-BE49-F238E27FC236}">
                <a16:creationId xmlns:a16="http://schemas.microsoft.com/office/drawing/2014/main" id="{876D283A-756B-46E0-9591-CBD8479B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70" y="1005527"/>
            <a:ext cx="2059735" cy="229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4479419" y="5638800"/>
            <a:ext cx="135750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evenir Comédien ou Acteur - Fiche métier - Studyr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2" y="2801352"/>
            <a:ext cx="5246038" cy="19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mps qui passe : Futur / passé - Buy this stock illustration and explore  similar illustrations at Adobe Stock | Adobe 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8747" r="8227" b="7199"/>
          <a:stretch/>
        </p:blipFill>
        <p:spPr bwMode="auto">
          <a:xfrm>
            <a:off x="7264617" y="4384585"/>
            <a:ext cx="3327183" cy="247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25880"/>
            <a:ext cx="29260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Vérifions vos devoirs!</a:t>
            </a:r>
          </a:p>
          <a:p>
            <a:pPr algn="ctr"/>
            <a:endParaRPr lang="fr-FR" sz="4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Racontez le sujet du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film.</a:t>
            </a: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7086" t="13958" r="17673" b="8333"/>
          <a:stretch/>
        </p:blipFill>
        <p:spPr>
          <a:xfrm>
            <a:off x="2926078" y="629603"/>
            <a:ext cx="9125901" cy="6111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5440" y="2758440"/>
            <a:ext cx="2956559" cy="49244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sujet est sur ...</a:t>
            </a:r>
            <a:endParaRPr lang="ru-RU" sz="2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Дуга 7"/>
          <p:cNvSpPr/>
          <p:nvPr/>
        </p:nvSpPr>
        <p:spPr>
          <a:xfrm>
            <a:off x="10561320" y="2164080"/>
            <a:ext cx="655320" cy="746760"/>
          </a:xfrm>
          <a:prstGeom prst="arc">
            <a:avLst>
              <a:gd name="adj1" fmla="val 12956527"/>
              <a:gd name="adj2" fmla="val 2388334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816684" y="4709594"/>
            <a:ext cx="2651760" cy="89255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personnage principal est ...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Дуга 10"/>
          <p:cNvSpPr/>
          <p:nvPr/>
        </p:nvSpPr>
        <p:spPr>
          <a:xfrm rot="17666019">
            <a:off x="8863636" y="4399222"/>
            <a:ext cx="538337" cy="449850"/>
          </a:xfrm>
          <a:prstGeom prst="arc">
            <a:avLst>
              <a:gd name="adj1" fmla="val 12956527"/>
              <a:gd name="adj2" fmla="val 2388334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806440" y="6248400"/>
            <a:ext cx="3429000" cy="49244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l’histoire se passe ...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Дуга 12"/>
          <p:cNvSpPr/>
          <p:nvPr/>
        </p:nvSpPr>
        <p:spPr>
          <a:xfrm rot="10547592">
            <a:off x="2789924" y="5862541"/>
            <a:ext cx="894940" cy="614003"/>
          </a:xfrm>
          <a:prstGeom prst="arc">
            <a:avLst>
              <a:gd name="adj1" fmla="val 13919784"/>
              <a:gd name="adj2" fmla="val 3659007"/>
            </a:avLst>
          </a:prstGeom>
          <a:ln w="57150">
            <a:solidFill>
              <a:srgbClr val="EB4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55520" y="4992727"/>
            <a:ext cx="2697480" cy="892552"/>
          </a:xfrm>
          <a:prstGeom prst="rect">
            <a:avLst/>
          </a:prstGeom>
          <a:noFill/>
          <a:ln w="38100">
            <a:solidFill>
              <a:srgbClr val="EB45B4"/>
            </a:solidFill>
          </a:ln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fr-FR" sz="26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2020 </a:t>
            </a:r>
            <a:r>
              <a:rPr lang="fr-FR" sz="2600" b="1" i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fr-FR" sz="2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Xvième s.</a:t>
            </a:r>
          </a:p>
        </p:txBody>
      </p:sp>
      <p:sp>
        <p:nvSpPr>
          <p:cNvPr id="15" name="Дуга 14"/>
          <p:cNvSpPr/>
          <p:nvPr/>
        </p:nvSpPr>
        <p:spPr>
          <a:xfrm rot="6254411">
            <a:off x="9223272" y="6349851"/>
            <a:ext cx="486867" cy="468416"/>
          </a:xfrm>
          <a:prstGeom prst="arc">
            <a:avLst>
              <a:gd name="adj1" fmla="val 13919784"/>
              <a:gd name="adj2" fmla="val 2388334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569720" y="3185160"/>
            <a:ext cx="4236720" cy="49244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début..., puis, à la fin</a:t>
            </a:r>
            <a:endParaRPr lang="ru-RU" sz="2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Дуга 16"/>
          <p:cNvSpPr/>
          <p:nvPr/>
        </p:nvSpPr>
        <p:spPr>
          <a:xfrm rot="11033705">
            <a:off x="2685312" y="3637131"/>
            <a:ext cx="486867" cy="468416"/>
          </a:xfrm>
          <a:prstGeom prst="arc">
            <a:avLst>
              <a:gd name="adj1" fmla="val 13919784"/>
              <a:gd name="adj2" fmla="val 2388334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182192" y="2116236"/>
            <a:ext cx="1892727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nfos générales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35480" y="943424"/>
            <a:ext cx="3368039" cy="4924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titre, les acteurs...</a:t>
            </a:r>
            <a:endParaRPr lang="ru-RU" sz="2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Дуга 19"/>
          <p:cNvSpPr/>
          <p:nvPr/>
        </p:nvSpPr>
        <p:spPr>
          <a:xfrm rot="12237987">
            <a:off x="3916680" y="1325880"/>
            <a:ext cx="655320" cy="746760"/>
          </a:xfrm>
          <a:prstGeom prst="arc">
            <a:avLst>
              <a:gd name="adj1" fmla="val 15425552"/>
              <a:gd name="adj2" fmla="val 144891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549640" y="1219200"/>
            <a:ext cx="2377439" cy="492443"/>
          </a:xfrm>
          <a:prstGeom prst="rect">
            <a:avLst/>
          </a:prstGeom>
          <a:noFill/>
          <a:ln w="38100">
            <a:solidFill>
              <a:srgbClr val="F33D68"/>
            </a:solidFill>
          </a:ln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j’aime bien...</a:t>
            </a:r>
            <a:endParaRPr lang="ru-RU" sz="2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Дуга 21"/>
          <p:cNvSpPr/>
          <p:nvPr/>
        </p:nvSpPr>
        <p:spPr>
          <a:xfrm>
            <a:off x="8412480" y="777240"/>
            <a:ext cx="655320" cy="548640"/>
          </a:xfrm>
          <a:prstGeom prst="arc">
            <a:avLst>
              <a:gd name="adj1" fmla="val 12283081"/>
              <a:gd name="adj2" fmla="val 2388331"/>
            </a:avLst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536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6280" y="1066800"/>
            <a:ext cx="11079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</a:rPr>
              <a:t>Lisez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la charade et devinez de quoi s’agit-il?</a:t>
            </a:r>
            <a:endParaRPr lang="fr-FR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endParaRPr lang="fr-FR" sz="4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just"/>
            <a:r>
              <a:rPr lang="fr-FR" sz="4000" dirty="0" smtClean="0">
                <a:solidFill>
                  <a:srgbClr val="0070C0"/>
                </a:solidFill>
                <a:latin typeface="Arial" panose="020B0604020202020204" pitchFamily="34" charset="0"/>
              </a:rPr>
              <a:t>Mon </a:t>
            </a:r>
            <a:r>
              <a:rPr lang="fr-FR" sz="4000" dirty="0">
                <a:solidFill>
                  <a:srgbClr val="0070C0"/>
                </a:solidFill>
                <a:latin typeface="Arial" panose="020B0604020202020204" pitchFamily="34" charset="0"/>
              </a:rPr>
              <a:t>1er sert à</a:t>
            </a:r>
            <a:r>
              <a:rPr lang="fr-FR" sz="4000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70C0"/>
                </a:solidFill>
                <a:latin typeface="Arial" panose="020B0604020202020204" pitchFamily="34" charset="0"/>
              </a:rPr>
              <a:t>couper le bois, </a:t>
            </a:r>
          </a:p>
          <a:p>
            <a:pPr algn="just"/>
            <a:r>
              <a:rPr lang="fr-FR" sz="4000" dirty="0">
                <a:solidFill>
                  <a:srgbClr val="0070C0"/>
                </a:solidFill>
                <a:latin typeface="Arial" panose="020B0604020202020204" pitchFamily="34" charset="0"/>
              </a:rPr>
              <a:t>Mon </a:t>
            </a:r>
            <a:r>
              <a:rPr lang="fr-FR" sz="4000" dirty="0" smtClean="0">
                <a:solidFill>
                  <a:srgbClr val="0070C0"/>
                </a:solidFill>
                <a:latin typeface="Arial" panose="020B0604020202020204" pitchFamily="34" charset="0"/>
              </a:rPr>
              <a:t>2ème </a:t>
            </a:r>
            <a:r>
              <a:rPr lang="fr-FR" sz="4000" dirty="0">
                <a:solidFill>
                  <a:srgbClr val="0070C0"/>
                </a:solidFill>
                <a:latin typeface="Arial" panose="020B0604020202020204" pitchFamily="34" charset="0"/>
              </a:rPr>
              <a:t>est au milieu de la figure, </a:t>
            </a:r>
          </a:p>
          <a:p>
            <a:pPr algn="just"/>
            <a:r>
              <a:rPr lang="fr-FR" sz="4000" dirty="0">
                <a:solidFill>
                  <a:srgbClr val="0070C0"/>
                </a:solidFill>
                <a:latin typeface="Arial" panose="020B0604020202020204" pitchFamily="34" charset="0"/>
              </a:rPr>
              <a:t>Mon </a:t>
            </a:r>
            <a:r>
              <a:rPr lang="fr-FR" sz="4000" dirty="0" smtClean="0">
                <a:solidFill>
                  <a:srgbClr val="0070C0"/>
                </a:solidFill>
                <a:latin typeface="Arial" panose="020B0604020202020204" pitchFamily="34" charset="0"/>
              </a:rPr>
              <a:t>3ème </a:t>
            </a:r>
            <a:r>
              <a:rPr lang="fr-FR" sz="4000" dirty="0">
                <a:solidFill>
                  <a:srgbClr val="0070C0"/>
                </a:solidFill>
                <a:latin typeface="Arial" panose="020B0604020202020204" pitchFamily="34" charset="0"/>
              </a:rPr>
              <a:t>est sur un bateau. </a:t>
            </a:r>
          </a:p>
          <a:p>
            <a:pPr algn="just"/>
            <a:r>
              <a:rPr lang="fr-FR" sz="4000" dirty="0">
                <a:solidFill>
                  <a:srgbClr val="0070C0"/>
                </a:solidFill>
                <a:latin typeface="Arial" panose="020B0604020202020204" pitchFamily="34" charset="0"/>
              </a:rPr>
              <a:t>Mon tout est une activité de loisirs. 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5240" y="2282220"/>
            <a:ext cx="128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solidFill>
                  <a:srgbClr val="002060"/>
                </a:solidFill>
                <a:latin typeface="Arial" panose="020B0604020202020204" pitchFamily="34" charset="0"/>
              </a:rPr>
              <a:t>scie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61120" y="2889930"/>
            <a:ext cx="128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solidFill>
                  <a:srgbClr val="002060"/>
                </a:solidFill>
                <a:latin typeface="Arial" panose="020B0604020202020204" pitchFamily="34" charset="0"/>
              </a:rPr>
              <a:t>nez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5240" y="3497640"/>
            <a:ext cx="128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solidFill>
                  <a:srgbClr val="002060"/>
                </a:solidFill>
                <a:latin typeface="Arial" panose="020B0604020202020204" pitchFamily="34" charset="0"/>
              </a:rPr>
              <a:t>mât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6800" y="4105350"/>
            <a:ext cx="207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4000" b="1" i="1" dirty="0">
                <a:solidFill>
                  <a:srgbClr val="F33D68"/>
                </a:solidFill>
                <a:latin typeface="Arial" panose="020B0604020202020204" pitchFamily="34" charset="0"/>
              </a:rPr>
              <a:t>Cinéma</a:t>
            </a:r>
            <a:endParaRPr lang="ru-RU" sz="4000" dirty="0">
              <a:solidFill>
                <a:srgbClr val="F33D68"/>
              </a:solidFill>
            </a:endParaRPr>
          </a:p>
        </p:txBody>
      </p:sp>
      <p:pic>
        <p:nvPicPr>
          <p:cNvPr id="3076" name="Picture 4" descr="HUSQVARNA Scie à chaîne à essence 18&quot;, 2 cycles, 45,7 CC 965084001 | RO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24733" r="1627" b="23874"/>
          <a:stretch/>
        </p:blipFill>
        <p:spPr bwMode="auto">
          <a:xfrm>
            <a:off x="464820" y="4694380"/>
            <a:ext cx="3718560" cy="19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ygiène nasale : 4 gestes pour prendre soin de son nez tous les jours - Top  Sant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40" y="4694380"/>
            <a:ext cx="3111619" cy="207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chier:Civadière Hermione Brest 2016-07-14.jpg — Wikipé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20" y="4694380"/>
            <a:ext cx="3108960" cy="211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58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" y="1005840"/>
            <a:ext cx="1135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un acteur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 </a:t>
            </a:r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</a:t>
            </a:r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1632942"/>
            <a:ext cx="117348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un acteur crée-t-il son rôle au théâtre, au cinéma? 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créer un rôle sur la scène du théâtre ou au cinéma, l’acteur doit donner vie à un personnage qui n’existe que sur le papier, se glisser dans la peau du personnage.</a:t>
            </a:r>
          </a:p>
          <a:p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faut lui préter une physionomie, des gestes, une voix et surtout montrer le caractère imaginé par l’acteur. </a:t>
            </a:r>
          </a:p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L’acteur lit plusieurs fois et très attentivement son rôle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l’étudie profondément. Il a même des moments de doute où il ne croit pas pouvoir jouer ce rôle.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671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" y="496351"/>
            <a:ext cx="118262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suite...</a:t>
            </a:r>
          </a:p>
          <a:p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de l’hésitation et de l’incertitude passe, l’acteur cesse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d’être lui-même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Il devient un autre, il vit avec celui-ci. L’acteur s’empare du ton et du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caractère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 rôle.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Chez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acteurs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célèbres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doués cela représente un travail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gigantèsque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en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même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temps, mystérieux. </a:t>
            </a:r>
          </a:p>
          <a:p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c’est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vous, spectateurs, de juger du résultat. </a:t>
            </a:r>
            <a:endParaRPr lang="fr-FR" sz="4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Beau Geste D'applaudissement De La Main Féminine. Isolé Sur Fond Blanc  Banque D'Images Et Photos Libres De Droits. Image 83739999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t="9295" r="2795" b="3365"/>
          <a:stretch/>
        </p:blipFill>
        <p:spPr bwMode="auto">
          <a:xfrm>
            <a:off x="9466731" y="4827657"/>
            <a:ext cx="2496669" cy="19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913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" y="1005840"/>
            <a:ext cx="1135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un acteur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 </a:t>
            </a:r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</a:t>
            </a:r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1632942"/>
            <a:ext cx="117348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un acteur crée-t-il son rôle au théâtre, au cinéma? 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créer un rôle sur la scène du théâtre ou au cinéma, l’acteur doit donner vie à un personnage qui n’existe que sur le papier, se glisser dans la peau du personnage.</a:t>
            </a:r>
          </a:p>
          <a:p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faut lui préter une physionomie, des gestes, une voix et surtout montrer le caractère imaginé par l’acteur. </a:t>
            </a:r>
          </a:p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L’acteur lit plusieurs fois et très attentivement son rôle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l’étudie profondément. Il a même des moments de doute où il ne croit pas pouvoir jouer ce rôle.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02080" y="3093720"/>
            <a:ext cx="234696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743200" y="3581400"/>
            <a:ext cx="230124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976360" y="3581400"/>
            <a:ext cx="230124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880360" y="4069080"/>
            <a:ext cx="198120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240280" y="4587240"/>
            <a:ext cx="100584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149840" y="6004560"/>
            <a:ext cx="99060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91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" y="496351"/>
            <a:ext cx="118262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suite...</a:t>
            </a:r>
          </a:p>
          <a:p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de l’hésitation et de l’incertitude passe, l’acteur cesse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d’être lui-même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Il devient un autre, il vit avec celui-ci. L’acteur s’empare du ton et du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caractère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 rôle.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Chez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acteurs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célèbres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doués cela représente un travail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gigantèsque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en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même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temps, mystérieux. </a:t>
            </a:r>
          </a:p>
          <a:p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c’est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vous, spectateurs, de juger du résultat. </a:t>
            </a:r>
            <a:endParaRPr lang="fr-FR" sz="4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Beau Geste D'applaudissement De La Main Féminine. Isolé Sur Fond Blanc  Banque D'Images Et Photos Libres De Droits. Image 83739999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t="9295" r="2795" b="3365"/>
          <a:stretch/>
        </p:blipFill>
        <p:spPr bwMode="auto">
          <a:xfrm>
            <a:off x="9466731" y="4827657"/>
            <a:ext cx="2496669" cy="19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941320" y="1600200"/>
            <a:ext cx="246888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751320" y="1600200"/>
            <a:ext cx="252984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760720" y="2688810"/>
            <a:ext cx="1981200" cy="1524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269480" y="3840480"/>
            <a:ext cx="2773680" cy="0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7101840" y="4944466"/>
            <a:ext cx="1112520" cy="1"/>
          </a:xfrm>
          <a:prstGeom prst="line">
            <a:avLst/>
          </a:prstGeom>
          <a:ln w="28575">
            <a:solidFill>
              <a:srgbClr val="F33D6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376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1840" y="89916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Regardez et écoutez!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playback (3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9680" y="1467804"/>
            <a:ext cx="9555480" cy="537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42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594</TotalTime>
  <Words>549</Words>
  <Application>Microsoft Office PowerPoint</Application>
  <PresentationFormat>Широкоэкранный</PresentationFormat>
  <Paragraphs>65</Paragraphs>
  <Slides>16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Devoir: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Шахиста</cp:lastModifiedBy>
  <cp:revision>53</cp:revision>
  <dcterms:created xsi:type="dcterms:W3CDTF">2020-09-15T17:34:26Z</dcterms:created>
  <dcterms:modified xsi:type="dcterms:W3CDTF">2020-09-21T04:58:27Z</dcterms:modified>
</cp:coreProperties>
</file>