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83" r:id="rId3"/>
    <p:sldId id="265" r:id="rId4"/>
    <p:sldId id="269" r:id="rId5"/>
    <p:sldId id="257" r:id="rId6"/>
    <p:sldId id="284" r:id="rId7"/>
    <p:sldId id="285" r:id="rId8"/>
    <p:sldId id="263" r:id="rId9"/>
    <p:sldId id="279" r:id="rId10"/>
    <p:sldId id="262" r:id="rId11"/>
    <p:sldId id="271" r:id="rId12"/>
    <p:sldId id="274" r:id="rId13"/>
    <p:sldId id="275" r:id="rId14"/>
    <p:sldId id="288" r:id="rId15"/>
    <p:sldId id="280" r:id="rId16"/>
    <p:sldId id="286" r:id="rId17"/>
    <p:sldId id="287" r:id="rId18"/>
    <p:sldId id="273" r:id="rId19"/>
    <p:sldId id="270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3D68"/>
    <a:srgbClr val="EB45B4"/>
    <a:srgbClr val="02BE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84" autoAdjust="0"/>
    <p:restoredTop sz="85819" autoAdjust="0"/>
  </p:normalViewPr>
  <p:slideViewPr>
    <p:cSldViewPr snapToGrid="0">
      <p:cViewPr varScale="1">
        <p:scale>
          <a:sx n="56" d="100"/>
          <a:sy n="56" d="100"/>
        </p:scale>
        <p:origin x="1296" y="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1EB4A-7CAA-48DF-AE27-60C412795D77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00BBF-5946-4209-978B-0B8435A71D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097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00BBF-5946-4209-978B-0B8435A71D8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26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00BBF-5946-4209-978B-0B8435A71D8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377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690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24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189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05456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072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481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7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30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312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908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766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941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F6427-7211-444C-B0E9-9D7623CC965E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047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8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9.wdp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9173" y="163244"/>
            <a:ext cx="1405367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778806" y="1923545"/>
            <a:ext cx="10342607" cy="1045476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918">
              <a:spcBef>
                <a:spcPts val="233"/>
              </a:spcBef>
            </a:pPr>
            <a:r>
              <a:rPr lang="en-US" sz="6600" b="1" dirty="0" err="1">
                <a:solidFill>
                  <a:srgbClr val="2365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Thème</a:t>
            </a:r>
            <a:r>
              <a:rPr lang="en-US" sz="6600" b="1" dirty="0">
                <a:solidFill>
                  <a:srgbClr val="2365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6000" b="1" dirty="0">
                <a:solidFill>
                  <a:srgbClr val="2365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VIVE LA MUSIQUE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" b="9706"/>
          <a:stretch/>
        </p:blipFill>
        <p:spPr bwMode="auto">
          <a:xfrm>
            <a:off x="3136432" y="3234690"/>
            <a:ext cx="5599353" cy="3465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CC2501-9629-407A-B1AD-6C96E1D5D02D}"/>
              </a:ext>
            </a:extLst>
          </p:cNvPr>
          <p:cNvSpPr txBox="1"/>
          <p:nvPr/>
        </p:nvSpPr>
        <p:spPr>
          <a:xfrm>
            <a:off x="2237975" y="152145"/>
            <a:ext cx="74242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en-US" sz="6600" b="1" dirty="0" smtClean="0">
                <a:solidFill>
                  <a:schemeClr val="bg1"/>
                </a:solidFill>
              </a:rPr>
              <a:t>LE FRAN</a:t>
            </a:r>
            <a:r>
              <a:rPr lang="fr-FR" sz="6600" b="1" dirty="0" smtClean="0">
                <a:solidFill>
                  <a:schemeClr val="bg1"/>
                </a:solidFill>
              </a:rPr>
              <a:t>ÇAIS</a:t>
            </a:r>
            <a:endParaRPr lang="fr-FR" sz="44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A5AB31-7365-402E-B152-86E02D43A082}"/>
              </a:ext>
            </a:extLst>
          </p:cNvPr>
          <p:cNvSpPr txBox="1"/>
          <p:nvPr/>
        </p:nvSpPr>
        <p:spPr>
          <a:xfrm>
            <a:off x="9840762" y="413755"/>
            <a:ext cx="1622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65"/>
              </a:spcBef>
            </a:pPr>
            <a:r>
              <a:rPr lang="ru-RU" sz="3200" b="1" spc="21" dirty="0" smtClean="0">
                <a:solidFill>
                  <a:schemeClr val="bg1"/>
                </a:solidFill>
                <a:cs typeface="Arial"/>
              </a:rPr>
              <a:t>8</a:t>
            </a:r>
            <a:r>
              <a:rPr lang="en-US" sz="3200" b="1" spc="21" dirty="0" smtClean="0">
                <a:solidFill>
                  <a:schemeClr val="bg1"/>
                </a:solidFill>
                <a:cs typeface="Arial"/>
              </a:rPr>
              <a:t>-</a:t>
            </a:r>
            <a:r>
              <a:rPr lang="fr-FR" sz="3200" b="1" spc="21" dirty="0" smtClean="0">
                <a:solidFill>
                  <a:schemeClr val="bg1"/>
                </a:solidFill>
                <a:cs typeface="Arial"/>
              </a:rPr>
              <a:t>classe</a:t>
            </a:r>
            <a:endParaRPr lang="ru-RU" sz="3200" b="1" spc="2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3914" y="163244"/>
            <a:ext cx="1730829" cy="1276313"/>
          </a:xfrm>
          <a:prstGeom prst="rect">
            <a:avLst/>
          </a:prstGeom>
          <a:solidFill>
            <a:srgbClr val="0070C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27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721" t="35492" r="43893" b="19866"/>
          <a:stretch/>
        </p:blipFill>
        <p:spPr>
          <a:xfrm>
            <a:off x="375557" y="964219"/>
            <a:ext cx="3582578" cy="26150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3102" t="32589" r="46151" b="20982"/>
          <a:stretch/>
        </p:blipFill>
        <p:spPr>
          <a:xfrm>
            <a:off x="4668815" y="964219"/>
            <a:ext cx="3018624" cy="25627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345" t="32813" r="45524" b="18303"/>
          <a:stretch/>
        </p:blipFill>
        <p:spPr>
          <a:xfrm>
            <a:off x="8469727" y="947471"/>
            <a:ext cx="3172543" cy="26317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596" t="32813" r="45649" b="18750"/>
          <a:stretch/>
        </p:blipFill>
        <p:spPr>
          <a:xfrm>
            <a:off x="2261833" y="3748945"/>
            <a:ext cx="3249386" cy="30732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977" t="31250" r="47281" b="17188"/>
          <a:stretch/>
        </p:blipFill>
        <p:spPr>
          <a:xfrm>
            <a:off x="7040043" y="3784756"/>
            <a:ext cx="3312271" cy="303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1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2227"/>
          <a:stretch/>
        </p:blipFill>
        <p:spPr>
          <a:xfrm>
            <a:off x="989239" y="568049"/>
            <a:ext cx="10228489" cy="588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4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153"/>
          <a:stretch/>
        </p:blipFill>
        <p:spPr>
          <a:xfrm flipH="1">
            <a:off x="142581" y="1045584"/>
            <a:ext cx="3645648" cy="25363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56718" y="1335030"/>
            <a:ext cx="4782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Quelle musique déteste-elle?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56718" y="1852103"/>
            <a:ext cx="5158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 déteste la musique classique.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9869" r="11597"/>
          <a:stretch/>
        </p:blipFill>
        <p:spPr>
          <a:xfrm>
            <a:off x="8811632" y="2557242"/>
            <a:ext cx="3355204" cy="24020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75664" y="3231803"/>
            <a:ext cx="4935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Qui est son musicien préféré?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92567" y="3661800"/>
            <a:ext cx="5006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musicien préféré est Mozart.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1717"/>
          <a:stretch/>
        </p:blipFill>
        <p:spPr>
          <a:xfrm>
            <a:off x="142581" y="4104896"/>
            <a:ext cx="3645648" cy="25363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32860" y="4997252"/>
            <a:ext cx="4902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Qui est son chanteur préféré?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32860" y="5534833"/>
            <a:ext cx="5144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chanteur préféré est Black M.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23013" y="313416"/>
            <a:ext cx="364127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Activité à faire:</a:t>
            </a: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17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0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350" t="39286" r="26824" b="29018"/>
          <a:stretch/>
        </p:blipFill>
        <p:spPr>
          <a:xfrm>
            <a:off x="2547256" y="1502229"/>
            <a:ext cx="7004957" cy="2318658"/>
          </a:xfrm>
          <a:prstGeom prst="rect">
            <a:avLst/>
          </a:prstGeom>
        </p:spPr>
      </p:pic>
      <p:pic>
        <p:nvPicPr>
          <p:cNvPr id="3" name="Picture 4" descr="que parfait - Cabinet de recrutement en santé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50" y="2825794"/>
            <a:ext cx="10294205" cy="243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47256" y="4963887"/>
            <a:ext cx="8427299" cy="5225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115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0467" t="28125" r="29335" b="20536"/>
          <a:stretch/>
        </p:blipFill>
        <p:spPr>
          <a:xfrm>
            <a:off x="977584" y="934405"/>
            <a:ext cx="10387102" cy="592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7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0090" t="28348" r="27452" b="12053"/>
          <a:stretch/>
        </p:blipFill>
        <p:spPr>
          <a:xfrm>
            <a:off x="1045028" y="963384"/>
            <a:ext cx="9829801" cy="6038955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1502229" y="3396343"/>
            <a:ext cx="1094014" cy="0"/>
          </a:xfrm>
          <a:prstGeom prst="line">
            <a:avLst/>
          </a:prstGeom>
          <a:ln w="28575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6928758" y="3396343"/>
            <a:ext cx="1094014" cy="0"/>
          </a:xfrm>
          <a:prstGeom prst="line">
            <a:avLst/>
          </a:prstGeom>
          <a:ln w="28575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8779330" y="3396343"/>
            <a:ext cx="544285" cy="10886"/>
          </a:xfrm>
          <a:prstGeom prst="line">
            <a:avLst/>
          </a:prstGeom>
          <a:ln w="28575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0009415" y="5377543"/>
            <a:ext cx="620485" cy="10886"/>
          </a:xfrm>
          <a:prstGeom prst="line">
            <a:avLst/>
          </a:prstGeom>
          <a:ln w="28575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291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20216" t="26340" r="23186" b="7143"/>
          <a:stretch/>
        </p:blipFill>
        <p:spPr>
          <a:xfrm>
            <a:off x="448090" y="114302"/>
            <a:ext cx="11254304" cy="67436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847" y="5159828"/>
            <a:ext cx="808264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Mon ordinateur est tombé en panne, parce qu’il avait attrapé un virus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755571" y="5688510"/>
            <a:ext cx="2008415" cy="10161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661557" y="6229525"/>
            <a:ext cx="2596243" cy="0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27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8960" t="29241" r="25444" b="7143"/>
          <a:stretch/>
        </p:blipFill>
        <p:spPr>
          <a:xfrm>
            <a:off x="572846" y="81642"/>
            <a:ext cx="11053097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3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352801" y="1831650"/>
            <a:ext cx="8627913" cy="3800076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4800" b="1" dirty="0">
                <a:solidFill>
                  <a:srgbClr val="002060"/>
                </a:solidFill>
                <a:cs typeface="Arial" panose="020B0604020202020204" pitchFamily="34" charset="0"/>
              </a:rPr>
              <a:t>1. </a:t>
            </a:r>
            <a:r>
              <a:rPr lang="fr-FR" sz="5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Dites quel instrument de musique tu joues.</a:t>
            </a:r>
            <a:endParaRPr lang="fr-FR" sz="5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5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5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5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Faire l’activité </a:t>
            </a:r>
            <a:r>
              <a:rPr lang="fr-FR" sz="5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et 2 </a:t>
            </a:r>
            <a:r>
              <a:rPr lang="fr-FR" sz="5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la page 21</a:t>
            </a:r>
            <a:r>
              <a:rPr lang="ru-RU" sz="5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sz="4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615" y="2103310"/>
            <a:ext cx="2663321" cy="3256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22914" y="457200"/>
            <a:ext cx="3380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DEVOIR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04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25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868" y="248989"/>
            <a:ext cx="499983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Aujourd’hui... 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75859" y="248989"/>
            <a:ext cx="381320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avec vous...</a:t>
            </a:r>
          </a:p>
        </p:txBody>
      </p:sp>
      <p:sp>
        <p:nvSpPr>
          <p:cNvPr id="9" name="Google Shape;956;p38"/>
          <p:cNvSpPr/>
          <p:nvPr/>
        </p:nvSpPr>
        <p:spPr>
          <a:xfrm rot="17495056">
            <a:off x="209285" y="135811"/>
            <a:ext cx="523028" cy="844945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641519" y="1154369"/>
            <a:ext cx="389452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500" b="1" i="1" dirty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fr-FR" sz="3500" b="1" i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érifier</a:t>
            </a:r>
            <a:r>
              <a:rPr lang="fr-FR" sz="35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vos devoirs </a:t>
            </a:r>
            <a:endParaRPr lang="ru-RU" sz="3500" dirty="0">
              <a:solidFill>
                <a:srgbClr val="F33D68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7876" y="3182385"/>
            <a:ext cx="4878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sz="36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arler de la musique</a:t>
            </a:r>
            <a:endParaRPr lang="ru-RU" sz="3600" dirty="0">
              <a:solidFill>
                <a:srgbClr val="F33D68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3758662" y="1708162"/>
            <a:ext cx="1330037" cy="1385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 flipV="1">
            <a:off x="4904745" y="3390980"/>
            <a:ext cx="1306482" cy="1382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88869" y="4458040"/>
            <a:ext cx="3485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fr-FR" sz="28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pprendre l’emploi de Plus-que-parfait</a:t>
            </a:r>
            <a:endParaRPr lang="ru-RU" sz="2800" b="1" dirty="0">
              <a:solidFill>
                <a:srgbClr val="F33D68"/>
              </a:solidFill>
            </a:endParaRPr>
          </a:p>
        </p:txBody>
      </p:sp>
      <p:pic>
        <p:nvPicPr>
          <p:cNvPr id="12" name="Picture 4" descr="FEMMES ACTIVES ET FOYER - Union Nationale : Les devoirs à la maison... sans  s'énerver!">
            <a:extLst>
              <a:ext uri="{FF2B5EF4-FFF2-40B4-BE49-F238E27FC236}">
                <a16:creationId xmlns:a16="http://schemas.microsoft.com/office/drawing/2014/main" id="{876D283A-756B-46E0-9591-CBD8479B7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010" y="927320"/>
            <a:ext cx="2059735" cy="190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Прямая со стрелкой 13"/>
          <p:cNvCxnSpPr/>
          <p:nvPr/>
        </p:nvCxnSpPr>
        <p:spPr>
          <a:xfrm flipV="1">
            <a:off x="3690257" y="4935093"/>
            <a:ext cx="1340860" cy="1246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MUSIQUE - Sticker musique rap et casque de musi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" t="52958" r="3633" b="8501"/>
          <a:stretch/>
        </p:blipFill>
        <p:spPr bwMode="auto">
          <a:xfrm>
            <a:off x="470799" y="2398086"/>
            <a:ext cx="4433946" cy="198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que parfait - Cabinet de recrutement en santé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337" y="3822787"/>
            <a:ext cx="6115509" cy="144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Прямая со стрелкой 19"/>
          <p:cNvCxnSpPr/>
          <p:nvPr/>
        </p:nvCxnSpPr>
        <p:spPr>
          <a:xfrm flipH="1" flipV="1">
            <a:off x="5017936" y="6204975"/>
            <a:ext cx="1306482" cy="1382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449581" y="5680193"/>
            <a:ext cx="55355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exprimer sa déception et son admiration</a:t>
            </a:r>
            <a:endParaRPr lang="ru-RU" sz="3200" dirty="0">
              <a:solidFill>
                <a:srgbClr val="F33D68"/>
              </a:solidFill>
            </a:endParaRPr>
          </a:p>
        </p:txBody>
      </p:sp>
      <p:pic>
        <p:nvPicPr>
          <p:cNvPr id="2054" name="Picture 6" descr="Pin em Seb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99" y="5311558"/>
            <a:ext cx="1445853" cy="144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moji #staremoji #stareyes #emojiface #emojis #🤩 - Heart Eyes Emoji Ios  13, HD Png Download , Transparent Png Image - PNGite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2" t="9669" r="24358" b="11495"/>
          <a:stretch/>
        </p:blipFill>
        <p:spPr bwMode="auto">
          <a:xfrm>
            <a:off x="2298582" y="5412147"/>
            <a:ext cx="1401290" cy="128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56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8704" y="1802137"/>
            <a:ext cx="7028496" cy="3785652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fr-F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Qui n’aime pas la musique ne mérite  pas  le nom d’homme, qui l’aime est une moitié d’homme, qui la pratique est un homme complet. </a:t>
            </a:r>
            <a:r>
              <a:rPr lang="fr-FR" sz="4000" b="1" dirty="0">
                <a:solidFill>
                  <a:srgbClr val="F33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(Goëthe)</a:t>
            </a:r>
            <a:endParaRPr lang="ru-RU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12" b="100000" l="0" r="100000">
                        <a14:foregroundMark x1="23333" y1="60116" x2="0" y2="86127"/>
                        <a14:foregroundMark x1="23667" y1="56069" x2="36333" y2="75434"/>
                        <a14:foregroundMark x1="29333" y1="72254" x2="667" y2="95087"/>
                        <a14:foregroundMark x1="74000" y1="66185" x2="95333" y2="96821"/>
                        <a14:backgroundMark x1="23667" y1="39017" x2="0" y2="76012"/>
                        <a14:backgroundMark x1="80667" y1="30636" x2="77000" y2="51445"/>
                        <a14:backgroundMark x1="94667" y1="69942" x2="95000" y2="88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172" y="1267336"/>
            <a:ext cx="4209757" cy="48552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9949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2" b="100000" l="0" r="100000">
                        <a14:backgroundMark x1="35066" y1="5340" x2="35841" y2="27652"/>
                        <a14:backgroundMark x1="54720" y1="5340" x2="56544" y2="2721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79"/>
          <a:stretch/>
        </p:blipFill>
        <p:spPr bwMode="auto">
          <a:xfrm>
            <a:off x="8147957" y="2383892"/>
            <a:ext cx="3880755" cy="34740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1726800" y="80202"/>
            <a:ext cx="9547826" cy="154459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Michel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journaliste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interviewe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M.	 Gilbert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Legrand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9" name="Текст 18"/>
          <p:cNvSpPr>
            <a:spLocks noGrp="1"/>
          </p:cNvSpPr>
          <p:nvPr>
            <p:ph type="body" idx="1"/>
          </p:nvPr>
        </p:nvSpPr>
        <p:spPr>
          <a:xfrm>
            <a:off x="259492" y="1624796"/>
            <a:ext cx="7888465" cy="52332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fr-FR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Michel</a:t>
            </a:r>
            <a:r>
              <a:rPr lang="fr-FR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Monsieur  Gilbert  Legrand,  pensez-vous  que tout enfant soit musicien?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fr-FR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Legrand:  </a:t>
            </a:r>
            <a:r>
              <a:rPr lang="fr-FR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J’en  suis  persuadé.  A  mon  avis,  tous  les  enfants  peuvent  jouer  d’un  instrument,  à quelques rares exceptions près.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fr-FR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Michel:</a:t>
            </a:r>
            <a:r>
              <a:rPr lang="fr-FR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D’après  vous,  qu’est-ce  que  la musique  apporte  à  l’enfant?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fr-FR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Legrand: </a:t>
            </a:r>
            <a:r>
              <a:rPr lang="fr-FR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musique pour moi est une  chose miraculeuse. Je connais des enfants qui travaillaient  mal  à  l’école  et  qui  travaillent  mieux  depuis  qu’ils  font  de  la  musique.  Elle  développe  l’attention,  l’assiduité,  la  patience  et  elle  apporte la joie et le plaisir.</a:t>
            </a:r>
            <a:endParaRPr lang="ru-RU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39" y="74484"/>
            <a:ext cx="1248361" cy="1411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936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87103"/>
            <a:ext cx="8304330" cy="64940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fr-FR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Michel:</a:t>
            </a:r>
            <a:r>
              <a:rPr lang="fr-FR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  quel  âge  conseillez-vous  de  commencer  l’étude  d’un  instrument?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fr-FR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Legrand:  </a:t>
            </a:r>
            <a:r>
              <a:rPr lang="fr-FR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 général,  vers  cinq  ans  c’est  déjà  possible.  Plus  on  commence  tôt,  plus  on  a  de  chances  de  ne  pas  s’interrompre  au  moment  des  études  secondaires.  Il  faut  bien  le  dire:  pourquoi  abandonne-t-on? C’est  parce  qu’on  joue mal. Quand  on  joue  bien,  on  n’a  pas  envie  d’arrêter. Moi,  j’ai  commencé  à  jouer  du  violon  très  tôt.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fr-FR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Michel:</a:t>
            </a:r>
            <a:r>
              <a:rPr lang="fr-FR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 votre  avis,  faut-il  attendre  qu’un  enfant  exprime  le  désir  d’étudier  un  instrument  ou  faut-il  l’y  pousser?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fr-FR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Legrand:  </a:t>
            </a:r>
            <a:r>
              <a:rPr lang="fr-FR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S’il  hésite,  il  faut  l’y  encourager.  S’il  a  une  idée précise, il ne faut pas le décourager.</a:t>
            </a:r>
            <a:endParaRPr lang="ru-RU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Enlevez la tablette à vos enfants et donnez-leurs un instrument de musiq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8" r="2933"/>
          <a:stretch/>
        </p:blipFill>
        <p:spPr bwMode="auto">
          <a:xfrm>
            <a:off x="8277870" y="1968734"/>
            <a:ext cx="3914130" cy="353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45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2" b="100000" l="0" r="100000">
                        <a14:backgroundMark x1="35066" y1="5340" x2="35841" y2="27652"/>
                        <a14:backgroundMark x1="54720" y1="5340" x2="56544" y2="2721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79"/>
          <a:stretch/>
        </p:blipFill>
        <p:spPr bwMode="auto">
          <a:xfrm>
            <a:off x="8147957" y="2383892"/>
            <a:ext cx="3880755" cy="34740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1726800" y="80202"/>
            <a:ext cx="9547826" cy="154459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Michel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journaliste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interviewe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M.	 Gilbert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Legrand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9" name="Текст 18"/>
          <p:cNvSpPr>
            <a:spLocks noGrp="1"/>
          </p:cNvSpPr>
          <p:nvPr>
            <p:ph type="body" idx="1"/>
          </p:nvPr>
        </p:nvSpPr>
        <p:spPr>
          <a:xfrm>
            <a:off x="259492" y="1624796"/>
            <a:ext cx="7888465" cy="52332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fr-FR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Michel</a:t>
            </a:r>
            <a:r>
              <a:rPr lang="fr-FR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Monsieur  Gilbert  Legrand,  pensez-vous  que tout enfant soit musicien?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fr-FR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Legrand:  </a:t>
            </a:r>
            <a:r>
              <a:rPr lang="fr-FR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J’en  suis  persuadé.  A  mon  avis,  tous  les  enfants  peuvent  jouer  d’un  instrument,  à quelques rares exceptions près.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fr-FR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Michel:</a:t>
            </a:r>
            <a:r>
              <a:rPr lang="fr-FR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D’après  vous,  qu’est-ce  que  la musique  apporte  à  l’enfant?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fr-FR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Legrand: </a:t>
            </a:r>
            <a:r>
              <a:rPr lang="fr-FR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musique pour moi est une  chose miraculeuse. Je connais des enfants qui travaillaient  mal  à  l’école  et  qui  travaillent  mieux  depuis  qu’ils  font  de  la  musique.  Elle  développe  l’attention,  l’assiduité,  la  patience  et  elle  apporte la joie et le plaisir.</a:t>
            </a:r>
            <a:endParaRPr lang="ru-RU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39" y="74484"/>
            <a:ext cx="1248361" cy="1411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3461657" y="2808514"/>
            <a:ext cx="2416629" cy="0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5557157" y="3216729"/>
            <a:ext cx="1774372" cy="5442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320778" y="3630386"/>
            <a:ext cx="1774372" cy="5442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1403907" y="5180422"/>
            <a:ext cx="1914346" cy="24254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073729" y="6384471"/>
            <a:ext cx="1632857" cy="12328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4014106" y="6396799"/>
            <a:ext cx="1632857" cy="12328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5954483" y="6396799"/>
            <a:ext cx="1736274" cy="12328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2903766" y="6781928"/>
            <a:ext cx="917123" cy="7495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4203724" y="6781928"/>
            <a:ext cx="1443239" cy="0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71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87103"/>
            <a:ext cx="8304330" cy="64940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fr-FR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Michel:</a:t>
            </a:r>
            <a:r>
              <a:rPr lang="fr-FR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  quel  âge  conseillez-vous  de  commencer  l’étude  d’un  instrument?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fr-FR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Legrand:  </a:t>
            </a:r>
            <a:r>
              <a:rPr lang="fr-FR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 général,  vers  cinq  ans  c’est  déjà  possible.  Plus  on  commence  tôt,  plus  on  a  de  chances  de  ne  pas  s’interrompre  au  moment  des  études  secondaires.  Il  faut  bien  le  dire:  pourquoi  abandonne-t-on? C’est  parce  qu’on  joue mal. Quand  on  joue  bien,  on  n’a  pas  envie  d’arrêter. Moi,  j’ai  commencé  à  jouer  du  violon  très  tôt.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fr-FR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Michel:</a:t>
            </a:r>
            <a:r>
              <a:rPr lang="fr-FR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 votre  avis,  faut-il  attendre  qu’un  enfant  exprime  le  désir  d’étudier  un  instrument  ou  faut-il  l’y  pousser?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fr-FR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Legrand:  </a:t>
            </a:r>
            <a:r>
              <a:rPr lang="fr-FR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S’il  hésite,  il  faut  l’y  encourager.  S’il  a  une  idée précise, il ne faut pas le décourager.</a:t>
            </a:r>
            <a:endParaRPr lang="ru-RU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Enlevez la tablette à vos enfants et donnez-leurs un instrument de musiq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8" r="2933"/>
          <a:stretch/>
        </p:blipFill>
        <p:spPr bwMode="auto">
          <a:xfrm>
            <a:off x="8277870" y="1968734"/>
            <a:ext cx="3914130" cy="353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5442857" y="2487385"/>
            <a:ext cx="2133600" cy="10886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3521529" y="3260270"/>
            <a:ext cx="1719942" cy="5444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266468" y="5666013"/>
            <a:ext cx="1719942" cy="5444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6286500" y="6057901"/>
            <a:ext cx="1698171" cy="0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576943" y="6858000"/>
            <a:ext cx="1758043" cy="0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41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81843" y="1371601"/>
            <a:ext cx="9160328" cy="36317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500" dirty="0" smtClean="0">
                <a:solidFill>
                  <a:srgbClr val="F33D68"/>
                </a:solidFill>
                <a:latin typeface="Brush Script MT" panose="03060802040406070304" pitchFamily="66" charset="0"/>
              </a:rPr>
              <a:t>Les instruments de la musique</a:t>
            </a:r>
            <a:endParaRPr lang="ru-RU" sz="11500" dirty="0">
              <a:solidFill>
                <a:srgbClr val="F33D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99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7244" t="33930" r="50041" b="18749"/>
          <a:stretch/>
        </p:blipFill>
        <p:spPr>
          <a:xfrm>
            <a:off x="114302" y="454760"/>
            <a:ext cx="2628900" cy="30791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599" t="30580" r="46277" b="17634"/>
          <a:stretch/>
        </p:blipFill>
        <p:spPr>
          <a:xfrm>
            <a:off x="146961" y="3700530"/>
            <a:ext cx="2596241" cy="30732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859" t="31250" r="50544" b="18527"/>
          <a:stretch/>
        </p:blipFill>
        <p:spPr>
          <a:xfrm>
            <a:off x="4658659" y="454760"/>
            <a:ext cx="2682285" cy="30791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92" t="31250" r="44394" b="19643"/>
          <a:stretch/>
        </p:blipFill>
        <p:spPr>
          <a:xfrm>
            <a:off x="9099244" y="3533914"/>
            <a:ext cx="3076427" cy="32398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223" t="34152" r="44521" b="18527"/>
          <a:stretch/>
        </p:blipFill>
        <p:spPr>
          <a:xfrm>
            <a:off x="4515061" y="3700530"/>
            <a:ext cx="3841553" cy="30732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482" t="32813" r="48662" b="18973"/>
          <a:stretch/>
        </p:blipFill>
        <p:spPr>
          <a:xfrm>
            <a:off x="8918624" y="454760"/>
            <a:ext cx="3050644" cy="307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7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hablon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Shablon</Template>
  <TotalTime>549</TotalTime>
  <Words>630</Words>
  <Application>Microsoft Office PowerPoint</Application>
  <PresentationFormat>Широкоэкранный</PresentationFormat>
  <Paragraphs>42</Paragraphs>
  <Slides>19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Brush Script MT</vt:lpstr>
      <vt:lpstr>Calibri</vt:lpstr>
      <vt:lpstr>Calibri Light</vt:lpstr>
      <vt:lpstr>Wingdings</vt:lpstr>
      <vt:lpstr>Shablon</vt:lpstr>
      <vt:lpstr>Презентация PowerPoint</vt:lpstr>
      <vt:lpstr>Презентация PowerPoint</vt:lpstr>
      <vt:lpstr>Презентация PowerPoint</vt:lpstr>
      <vt:lpstr>Michel, journaliste, interviewe M.  Gilbert Legrand.</vt:lpstr>
      <vt:lpstr>Презентация PowerPoint</vt:lpstr>
      <vt:lpstr>Michel, journaliste, interviewe M.  Gilbert Legrand.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Документы</dc:creator>
  <cp:lastModifiedBy>Пользователь</cp:lastModifiedBy>
  <cp:revision>46</cp:revision>
  <dcterms:created xsi:type="dcterms:W3CDTF">2020-09-27T12:11:07Z</dcterms:created>
  <dcterms:modified xsi:type="dcterms:W3CDTF">2020-10-16T06:44:19Z</dcterms:modified>
</cp:coreProperties>
</file>