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8"/>
  </p:notesMasterIdLst>
  <p:sldIdLst>
    <p:sldId id="270" r:id="rId4"/>
    <p:sldId id="1829" r:id="rId5"/>
    <p:sldId id="1846" r:id="rId6"/>
    <p:sldId id="1856" r:id="rId7"/>
    <p:sldId id="1848" r:id="rId8"/>
    <p:sldId id="1857" r:id="rId9"/>
    <p:sldId id="1849" r:id="rId10"/>
    <p:sldId id="1852" r:id="rId11"/>
    <p:sldId id="1858" r:id="rId12"/>
    <p:sldId id="1859" r:id="rId13"/>
    <p:sldId id="1860" r:id="rId14"/>
    <p:sldId id="1861" r:id="rId15"/>
    <p:sldId id="1862" r:id="rId16"/>
    <p:sldId id="178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C769"/>
    <a:srgbClr val="A7E4DC"/>
    <a:srgbClr val="AADBE0"/>
    <a:srgbClr val="70D2C2"/>
    <a:srgbClr val="6C9C90"/>
    <a:srgbClr val="D64646"/>
    <a:srgbClr val="D02023"/>
    <a:srgbClr val="D94D4C"/>
    <a:srgbClr val="D84A49"/>
    <a:srgbClr val="990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84" autoAdjust="0"/>
  </p:normalViewPr>
  <p:slideViewPr>
    <p:cSldViewPr snapToGrid="0">
      <p:cViewPr varScale="1">
        <p:scale>
          <a:sx n="65" d="100"/>
          <a:sy n="65" d="100"/>
        </p:scale>
        <p:origin x="8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D5D1B-9368-4D72-B7B4-E9D468FFC46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660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D5D1B-9368-4D72-B7B4-E9D468FFC46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855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xmlns="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xmlns="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60423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xmlns="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xmlns="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ru-RU" sz="4543" b="1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0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4E418E96-8D0E-4CF2-BB71-0FCCC8070997}"/>
              </a:ext>
            </a:extLst>
          </p:cNvPr>
          <p:cNvSpPr/>
          <p:nvPr/>
        </p:nvSpPr>
        <p:spPr>
          <a:xfrm>
            <a:off x="169293" y="2147833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xmlns="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00" y="75849"/>
            <a:ext cx="1539329" cy="1626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object 5">
            <a:extLst>
              <a:ext uri="{FF2B5EF4-FFF2-40B4-BE49-F238E27FC236}">
                <a16:creationId xmlns:a16="http://schemas.microsoft.com/office/drawing/2014/main" xmlns="" id="{4E418E96-8D0E-4CF2-BB71-0FCCC8070997}"/>
              </a:ext>
            </a:extLst>
          </p:cNvPr>
          <p:cNvSpPr/>
          <p:nvPr/>
        </p:nvSpPr>
        <p:spPr>
          <a:xfrm>
            <a:off x="169292" y="4295666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" name="AutoShape 2" descr="Электронный микроскоп Атом, Электрон с, электрон, микроскоп, область png | 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072" y="2424003"/>
            <a:ext cx="5715000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666421" y="1309201"/>
            <a:ext cx="10452849" cy="1989138"/>
            <a:chOff x="1371" y="1320"/>
            <a:chExt cx="5432" cy="1253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64" y="1320"/>
              <a:ext cx="5239" cy="125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71" y="1712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 Box 6"/>
                <p:cNvSpPr txBox="1">
                  <a:spLocks noChangeArrowheads="1"/>
                </p:cNvSpPr>
                <p:nvPr/>
              </p:nvSpPr>
              <p:spPr bwMode="gray">
                <a:xfrm>
                  <a:off x="1790" y="1352"/>
                  <a:ext cx="4845" cy="1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Proton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induksiyasi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20 </m:t>
                      </m:r>
                      <m:r>
                        <a:rPr lang="en-US" sz="3000" i="1" dirty="0" err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𝑚𝑇</m:t>
                      </m:r>
                      <m:r>
                        <a:rPr lang="en-US" sz="3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a14:m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bo‘lgan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bir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jinsli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magnit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maydonda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kuch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chiziqlariga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tik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holda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0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3⦁10</m:t>
                          </m:r>
                        </m:e>
                        <m:sup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sup>
                      </m:sSup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𝑚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/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𝑠</m:t>
                      </m:r>
                    </m:oMath>
                  </a14:m>
                  <a:r>
                    <a:rPr lang="en-US" sz="3000" b="1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tezlik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bilan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uchib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kirgan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bo‘lsa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,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unga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qanday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kuch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ta’sir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qiladi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?</a:t>
                  </a:r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22" name="Text 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90" y="1352"/>
                  <a:ext cx="4845" cy="1221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570" t="-4088" r="-1504" b="-8805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66" y="1729"/>
              <a:ext cx="22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</p:grp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6467117" y="3912468"/>
            <a:ext cx="4652153" cy="706438"/>
            <a:chOff x="1349" y="2397"/>
            <a:chExt cx="2472" cy="445"/>
          </a:xfrm>
        </p:grpSpPr>
        <p:sp>
          <p:nvSpPr>
            <p:cNvPr id="30" name="AutoShape 15"/>
            <p:cNvSpPr>
              <a:spLocks noChangeArrowheads="1"/>
            </p:cNvSpPr>
            <p:nvPr/>
          </p:nvSpPr>
          <p:spPr bwMode="gray">
            <a:xfrm>
              <a:off x="1515" y="2414"/>
              <a:ext cx="2306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 Box 17"/>
                <p:cNvSpPr txBox="1">
                  <a:spLocks noChangeArrowheads="1"/>
                </p:cNvSpPr>
                <p:nvPr/>
              </p:nvSpPr>
              <p:spPr bwMode="gray">
                <a:xfrm>
                  <a:off x="1707" y="2397"/>
                  <a:ext cx="2114" cy="3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9,6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sup>
                      </m:sSup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</m:oMath>
                  </a14:m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32" name="Text 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07" y="2397"/>
                  <a:ext cx="2114" cy="34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Text Box 18"/>
            <p:cNvSpPr txBox="1">
              <a:spLocks noChangeArrowheads="1"/>
            </p:cNvSpPr>
            <p:nvPr/>
          </p:nvSpPr>
          <p:spPr bwMode="gray">
            <a:xfrm>
              <a:off x="1414" y="2435"/>
              <a:ext cx="26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39" name="Group 31"/>
          <p:cNvGrpSpPr>
            <a:grpSpLocks/>
          </p:cNvGrpSpPr>
          <p:nvPr/>
        </p:nvGrpSpPr>
        <p:grpSpPr bwMode="auto">
          <a:xfrm>
            <a:off x="1030115" y="3886232"/>
            <a:ext cx="4669985" cy="672887"/>
            <a:chOff x="1324" y="1978"/>
            <a:chExt cx="2797" cy="436"/>
          </a:xfrm>
        </p:grpSpPr>
        <p:sp>
          <p:nvSpPr>
            <p:cNvPr id="40" name="AutoShape 10"/>
            <p:cNvSpPr>
              <a:spLocks noChangeArrowheads="1"/>
            </p:cNvSpPr>
            <p:nvPr/>
          </p:nvSpPr>
          <p:spPr bwMode="gray">
            <a:xfrm>
              <a:off x="1536" y="1989"/>
              <a:ext cx="2585" cy="41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AutoShape 11"/>
            <p:cNvSpPr>
              <a:spLocks noChangeArrowheads="1"/>
            </p:cNvSpPr>
            <p:nvPr/>
          </p:nvSpPr>
          <p:spPr bwMode="gray">
            <a:xfrm>
              <a:off x="1324" y="1978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 Box 12"/>
                <p:cNvSpPr txBox="1">
                  <a:spLocks noChangeArrowheads="1"/>
                </p:cNvSpPr>
                <p:nvPr/>
              </p:nvSpPr>
              <p:spPr bwMode="gray">
                <a:xfrm>
                  <a:off x="1728" y="1997"/>
                  <a:ext cx="2211" cy="35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,2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−16</m:t>
                          </m:r>
                        </m:sup>
                      </m:sSup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</m:oMath>
                  </a14:m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42" name="Text 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28" y="1997"/>
                  <a:ext cx="2211" cy="35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Text Box 13"/>
            <p:cNvSpPr txBox="1">
              <a:spLocks noChangeArrowheads="1"/>
            </p:cNvSpPr>
            <p:nvPr/>
          </p:nvSpPr>
          <p:spPr bwMode="gray">
            <a:xfrm>
              <a:off x="1393" y="1995"/>
              <a:ext cx="295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24" name="Group 31"/>
          <p:cNvGrpSpPr>
            <a:grpSpLocks/>
          </p:cNvGrpSpPr>
          <p:nvPr/>
        </p:nvGrpSpPr>
        <p:grpSpPr bwMode="auto">
          <a:xfrm>
            <a:off x="6467117" y="5308750"/>
            <a:ext cx="4591728" cy="685800"/>
            <a:chOff x="1331" y="1852"/>
            <a:chExt cx="2539" cy="432"/>
          </a:xfrm>
        </p:grpSpPr>
        <p:sp>
          <p:nvSpPr>
            <p:cNvPr id="25" name="AutoShape 10"/>
            <p:cNvSpPr>
              <a:spLocks noChangeArrowheads="1"/>
            </p:cNvSpPr>
            <p:nvPr/>
          </p:nvSpPr>
          <p:spPr bwMode="gray">
            <a:xfrm>
              <a:off x="1536" y="1872"/>
              <a:ext cx="2334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AutoShape 11"/>
            <p:cNvSpPr>
              <a:spLocks noChangeArrowheads="1"/>
            </p:cNvSpPr>
            <p:nvPr/>
          </p:nvSpPr>
          <p:spPr bwMode="gray">
            <a:xfrm>
              <a:off x="1331" y="1852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 Box 12"/>
                <p:cNvSpPr txBox="1">
                  <a:spLocks noChangeArrowheads="1"/>
                </p:cNvSpPr>
                <p:nvPr/>
              </p:nvSpPr>
              <p:spPr bwMode="gray">
                <a:xfrm>
                  <a:off x="1668" y="1874"/>
                  <a:ext cx="2202" cy="3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6,4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sup>
                      </m:sSup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</m:oMath>
                  </a14:m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27" name="Text 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668" y="1874"/>
                  <a:ext cx="2202" cy="34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Text Box 13"/>
            <p:cNvSpPr txBox="1">
              <a:spLocks noChangeArrowheads="1"/>
            </p:cNvSpPr>
            <p:nvPr/>
          </p:nvSpPr>
          <p:spPr bwMode="gray">
            <a:xfrm>
              <a:off x="1392" y="1869"/>
              <a:ext cx="28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1103405" y="5320656"/>
            <a:ext cx="4596695" cy="685800"/>
            <a:chOff x="1345" y="2874"/>
            <a:chExt cx="2477" cy="432"/>
          </a:xfrm>
        </p:grpSpPr>
        <p:sp>
          <p:nvSpPr>
            <p:cNvPr id="35" name="AutoShape 20"/>
            <p:cNvSpPr>
              <a:spLocks noChangeArrowheads="1"/>
            </p:cNvSpPr>
            <p:nvPr/>
          </p:nvSpPr>
          <p:spPr bwMode="gray">
            <a:xfrm>
              <a:off x="1523" y="2880"/>
              <a:ext cx="2299" cy="41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AutoShape 21"/>
            <p:cNvSpPr>
              <a:spLocks noChangeArrowheads="1"/>
            </p:cNvSpPr>
            <p:nvPr/>
          </p:nvSpPr>
          <p:spPr bwMode="gray">
            <a:xfrm>
              <a:off x="1345" y="2874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 Box 22"/>
                <p:cNvSpPr txBox="1">
                  <a:spLocks noChangeArrowheads="1"/>
                </p:cNvSpPr>
                <p:nvPr/>
              </p:nvSpPr>
              <p:spPr bwMode="gray">
                <a:xfrm>
                  <a:off x="1737" y="2898"/>
                  <a:ext cx="2085" cy="3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4,8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sup>
                      </m:sSup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</m:oMath>
                  </a14:m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37" name="Text 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37" y="2898"/>
                  <a:ext cx="2085" cy="34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Text Box 23"/>
            <p:cNvSpPr txBox="1">
              <a:spLocks noChangeArrowheads="1"/>
            </p:cNvSpPr>
            <p:nvPr/>
          </p:nvSpPr>
          <p:spPr bwMode="gray">
            <a:xfrm>
              <a:off x="1393" y="2879"/>
              <a:ext cx="27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C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827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4692" y="2091253"/>
                <a:ext cx="3553989" cy="3825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𝐵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20 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𝑚𝑇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3000" b="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mbria Math" panose="02040503050406030204" pitchFamily="18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sz="3000" b="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𝑣</m:t>
                    </m:r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3000" b="0" i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r>
                      <a:rPr lang="ru-RU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•</m:t>
                    </m:r>
                    <m:sSup>
                      <m:sSupPr>
                        <m:ctrlPr>
                          <a:rPr lang="ru-RU" sz="30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0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000" b="0" i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 panose="02040503050406030204" pitchFamily="18" charset="0"/>
                  </a:rPr>
                  <a:t>m/s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𝑞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,6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0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3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𝐹</m:t>
                      </m:r>
                      <m:r>
                        <a:rPr lang="en-US" sz="30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=?</m:t>
                      </m:r>
                    </m:oMath>
                  </m:oMathPara>
                </a14:m>
                <a:endParaRPr lang="en-US" sz="3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92" y="2091253"/>
                <a:ext cx="3553989" cy="3825150"/>
              </a:xfrm>
              <a:prstGeom prst="rect">
                <a:avLst/>
              </a:prstGeom>
              <a:blipFill rotWithShape="0">
                <a:blip r:embed="rId2"/>
                <a:stretch>
                  <a:fillRect l="-3945" t="-2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3204368" y="2132856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55410" y="4678911"/>
            <a:ext cx="3148958" cy="17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204368" y="2116238"/>
            <a:ext cx="2501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480914" y="2088727"/>
            <a:ext cx="0" cy="420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130119" y="2127212"/>
            <a:ext cx="22663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130119" y="5527962"/>
                <a:ext cx="5128539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=9,6</m:t>
                    </m:r>
                    <m:r>
                      <a:rPr lang="ru-RU" sz="30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•</m:t>
                    </m:r>
                    <m:sSup>
                      <m:sSupPr>
                        <m:ctrlPr>
                          <a:rPr lang="ru-RU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0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−14</m:t>
                        </m:r>
                      </m:sup>
                    </m:sSup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00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ru-RU" sz="30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119" y="5527962"/>
                <a:ext cx="5128539" cy="553998"/>
              </a:xfrm>
              <a:prstGeom prst="rect">
                <a:avLst/>
              </a:prstGeom>
              <a:blipFill rotWithShape="0">
                <a:blip r:embed="rId3"/>
                <a:stretch>
                  <a:fillRect l="-2854" t="-15385" b="-31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480914" y="2969076"/>
                <a:ext cx="6711086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itchFamily="34" charset="0"/>
                        </a:rPr>
                        <m:t>1</m:t>
                      </m:r>
                      <m:r>
                        <a:rPr lang="en-US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,6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−19</m:t>
                          </m:r>
                        </m:sup>
                      </m:sSup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ru-RU" sz="300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•</m:t>
                          </m:r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0914" y="2969076"/>
                <a:ext cx="6711086" cy="5539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276376" y="2961375"/>
                <a:ext cx="1819144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𝑞𝑣𝐵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376" y="2961375"/>
                <a:ext cx="1819144" cy="55399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5674976" y="3720560"/>
                <a:ext cx="3413606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000" b="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1,6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4976" y="3720560"/>
                <a:ext cx="3413606" cy="55399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479376" y="1447036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8-savol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 rot="19514818">
            <a:off x="7324913" y="3146483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 rot="19514818">
            <a:off x="8897971" y="3160338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rot="19514818">
            <a:off x="10491241" y="3215753"/>
            <a:ext cx="936104" cy="810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8836457" y="3720560"/>
                <a:ext cx="2911636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=9,6</m:t>
                      </m:r>
                      <m:r>
                        <a:rPr lang="ru-RU" sz="3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•</m:t>
                      </m:r>
                      <m:sSup>
                        <m:sSupPr>
                          <m:ctrlPr>
                            <a:rPr lang="ru-RU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0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  <m:r>
                            <a:rPr lang="en-US" sz="3000" b="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0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ru-RU" sz="30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6457" y="3720560"/>
                <a:ext cx="2911636" cy="55399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8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6" grpId="0"/>
      <p:bldP spid="22" grpId="0"/>
      <p:bldP spid="23" grpId="0"/>
      <p:bldP spid="24" grpId="0"/>
      <p:bldP spid="26" grpId="0"/>
      <p:bldP spid="17" grpId="0"/>
      <p:bldP spid="19" grpId="0" animBg="1"/>
      <p:bldP spid="21" grpId="0" animBg="1"/>
      <p:bldP spid="18" grpId="0" animBg="1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666421" y="1309201"/>
            <a:ext cx="10452849" cy="1989138"/>
            <a:chOff x="1371" y="1320"/>
            <a:chExt cx="5432" cy="1253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64" y="1320"/>
              <a:ext cx="5239" cy="125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71" y="1712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 Box 6"/>
                <p:cNvSpPr txBox="1">
                  <a:spLocks noChangeArrowheads="1"/>
                </p:cNvSpPr>
                <p:nvPr/>
              </p:nvSpPr>
              <p:spPr bwMode="gray">
                <a:xfrm>
                  <a:off x="1790" y="1352"/>
                  <a:ext cx="4845" cy="122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Proton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induksiyasi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20 </m:t>
                      </m:r>
                      <m:r>
                        <a:rPr lang="en-US" sz="3000" i="1" dirty="0" err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𝑚𝑇</m:t>
                      </m:r>
                      <m:r>
                        <a:rPr lang="en-US" sz="3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a14:m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bo‘lgan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birjinsli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magnit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maydonda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kuch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chiziqlariga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tik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latin typeface="Arial" pitchFamily="34" charset="0"/>
                      <a:cs typeface="Arial" pitchFamily="34" charset="0"/>
                    </a:rPr>
                    <a:t>holda</a:t>
                  </a:r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00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3⦁10</m:t>
                          </m:r>
                        </m:e>
                        <m:sup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sup>
                      </m:sSup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𝑚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/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𝑠</m:t>
                      </m:r>
                    </m:oMath>
                  </a14:m>
                  <a:r>
                    <a:rPr lang="en-US" sz="3000" b="1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tezlik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bilan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uchib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kirgan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bo‘lsa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,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unga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qanday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kuch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ta’sir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dirty="0" err="1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qiladi</a:t>
                  </a:r>
                  <a:r>
                    <a:rPr lang="en-US" sz="3000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rPr>
                    <a:t>?</a:t>
                  </a:r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22" name="Text 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90" y="1352"/>
                  <a:ext cx="4845" cy="1221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570" t="-4088" r="-1504" b="-8805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66" y="1729"/>
              <a:ext cx="22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8</a:t>
              </a:r>
            </a:p>
          </p:txBody>
        </p:sp>
      </p:grp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6467117" y="3912468"/>
            <a:ext cx="4652153" cy="706438"/>
            <a:chOff x="1349" y="2397"/>
            <a:chExt cx="2472" cy="445"/>
          </a:xfrm>
        </p:grpSpPr>
        <p:sp>
          <p:nvSpPr>
            <p:cNvPr id="30" name="AutoShape 15"/>
            <p:cNvSpPr>
              <a:spLocks noChangeArrowheads="1"/>
            </p:cNvSpPr>
            <p:nvPr/>
          </p:nvSpPr>
          <p:spPr bwMode="gray">
            <a:xfrm>
              <a:off x="1515" y="2414"/>
              <a:ext cx="2306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 Box 17"/>
                <p:cNvSpPr txBox="1">
                  <a:spLocks noChangeArrowheads="1"/>
                </p:cNvSpPr>
                <p:nvPr/>
              </p:nvSpPr>
              <p:spPr bwMode="gray">
                <a:xfrm>
                  <a:off x="1707" y="2397"/>
                  <a:ext cx="2114" cy="3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9,6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sup>
                      </m:sSup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</m:oMath>
                  </a14:m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32" name="Text 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07" y="2397"/>
                  <a:ext cx="2114" cy="34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Text Box 18"/>
            <p:cNvSpPr txBox="1">
              <a:spLocks noChangeArrowheads="1"/>
            </p:cNvSpPr>
            <p:nvPr/>
          </p:nvSpPr>
          <p:spPr bwMode="gray">
            <a:xfrm>
              <a:off x="1414" y="2435"/>
              <a:ext cx="26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39" name="Group 31"/>
          <p:cNvGrpSpPr>
            <a:grpSpLocks/>
          </p:cNvGrpSpPr>
          <p:nvPr/>
        </p:nvGrpSpPr>
        <p:grpSpPr bwMode="auto">
          <a:xfrm>
            <a:off x="1030115" y="3886232"/>
            <a:ext cx="4669985" cy="672887"/>
            <a:chOff x="1324" y="1978"/>
            <a:chExt cx="2797" cy="436"/>
          </a:xfrm>
        </p:grpSpPr>
        <p:sp>
          <p:nvSpPr>
            <p:cNvPr id="40" name="AutoShape 10"/>
            <p:cNvSpPr>
              <a:spLocks noChangeArrowheads="1"/>
            </p:cNvSpPr>
            <p:nvPr/>
          </p:nvSpPr>
          <p:spPr bwMode="gray">
            <a:xfrm>
              <a:off x="1536" y="1989"/>
              <a:ext cx="2585" cy="41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AutoShape 11"/>
            <p:cNvSpPr>
              <a:spLocks noChangeArrowheads="1"/>
            </p:cNvSpPr>
            <p:nvPr/>
          </p:nvSpPr>
          <p:spPr bwMode="gray">
            <a:xfrm>
              <a:off x="1324" y="1978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 Box 12"/>
                <p:cNvSpPr txBox="1">
                  <a:spLocks noChangeArrowheads="1"/>
                </p:cNvSpPr>
                <p:nvPr/>
              </p:nvSpPr>
              <p:spPr bwMode="gray">
                <a:xfrm>
                  <a:off x="1728" y="1997"/>
                  <a:ext cx="2211" cy="35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,2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−16</m:t>
                          </m:r>
                        </m:sup>
                      </m:sSup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</m:oMath>
                  </a14:m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42" name="Text 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28" y="1997"/>
                  <a:ext cx="2211" cy="35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Text Box 13"/>
            <p:cNvSpPr txBox="1">
              <a:spLocks noChangeArrowheads="1"/>
            </p:cNvSpPr>
            <p:nvPr/>
          </p:nvSpPr>
          <p:spPr bwMode="gray">
            <a:xfrm>
              <a:off x="1393" y="1995"/>
              <a:ext cx="295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24" name="Group 31"/>
          <p:cNvGrpSpPr>
            <a:grpSpLocks/>
          </p:cNvGrpSpPr>
          <p:nvPr/>
        </p:nvGrpSpPr>
        <p:grpSpPr bwMode="auto">
          <a:xfrm>
            <a:off x="6467117" y="5308750"/>
            <a:ext cx="4591728" cy="685800"/>
            <a:chOff x="1331" y="1852"/>
            <a:chExt cx="2539" cy="432"/>
          </a:xfrm>
        </p:grpSpPr>
        <p:sp>
          <p:nvSpPr>
            <p:cNvPr id="25" name="AutoShape 10"/>
            <p:cNvSpPr>
              <a:spLocks noChangeArrowheads="1"/>
            </p:cNvSpPr>
            <p:nvPr/>
          </p:nvSpPr>
          <p:spPr bwMode="gray">
            <a:xfrm>
              <a:off x="1536" y="1872"/>
              <a:ext cx="2334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AutoShape 11"/>
            <p:cNvSpPr>
              <a:spLocks noChangeArrowheads="1"/>
            </p:cNvSpPr>
            <p:nvPr/>
          </p:nvSpPr>
          <p:spPr bwMode="gray">
            <a:xfrm>
              <a:off x="1331" y="1852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 Box 12"/>
                <p:cNvSpPr txBox="1">
                  <a:spLocks noChangeArrowheads="1"/>
                </p:cNvSpPr>
                <p:nvPr/>
              </p:nvSpPr>
              <p:spPr bwMode="gray">
                <a:xfrm>
                  <a:off x="1668" y="1874"/>
                  <a:ext cx="2202" cy="3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6,4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sup>
                      </m:sSup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</m:oMath>
                  </a14:m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27" name="Text 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668" y="1874"/>
                  <a:ext cx="2202" cy="34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Text Box 13"/>
            <p:cNvSpPr txBox="1">
              <a:spLocks noChangeArrowheads="1"/>
            </p:cNvSpPr>
            <p:nvPr/>
          </p:nvSpPr>
          <p:spPr bwMode="gray">
            <a:xfrm>
              <a:off x="1392" y="1869"/>
              <a:ext cx="28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1103405" y="5320656"/>
            <a:ext cx="4596695" cy="685800"/>
            <a:chOff x="1345" y="2874"/>
            <a:chExt cx="2477" cy="432"/>
          </a:xfrm>
        </p:grpSpPr>
        <p:sp>
          <p:nvSpPr>
            <p:cNvPr id="35" name="AutoShape 20"/>
            <p:cNvSpPr>
              <a:spLocks noChangeArrowheads="1"/>
            </p:cNvSpPr>
            <p:nvPr/>
          </p:nvSpPr>
          <p:spPr bwMode="gray">
            <a:xfrm>
              <a:off x="1523" y="2880"/>
              <a:ext cx="2299" cy="41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AutoShape 21"/>
            <p:cNvSpPr>
              <a:spLocks noChangeArrowheads="1"/>
            </p:cNvSpPr>
            <p:nvPr/>
          </p:nvSpPr>
          <p:spPr bwMode="gray">
            <a:xfrm>
              <a:off x="1345" y="2874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 Box 22"/>
                <p:cNvSpPr txBox="1">
                  <a:spLocks noChangeArrowheads="1"/>
                </p:cNvSpPr>
                <p:nvPr/>
              </p:nvSpPr>
              <p:spPr bwMode="gray">
                <a:xfrm>
                  <a:off x="1737" y="2898"/>
                  <a:ext cx="2085" cy="3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4,8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⦁10</m:t>
                          </m:r>
                        </m:e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−1</m:t>
                          </m:r>
                          <m:r>
                            <a:rPr lang="en-US" sz="30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sup>
                      </m:sSup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3000" i="1">
                          <a:latin typeface="Cambria Math" panose="02040503050406030204" pitchFamily="18" charset="0"/>
                          <a:cs typeface="Arial" pitchFamily="34" charset="0"/>
                        </a:rPr>
                        <m:t>𝑁</m:t>
                      </m:r>
                    </m:oMath>
                  </a14:m>
                  <a:endParaRPr lang="en-US" sz="30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37" name="Text 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737" y="2898"/>
                  <a:ext cx="2085" cy="34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Text Box 23"/>
            <p:cNvSpPr txBox="1">
              <a:spLocks noChangeArrowheads="1"/>
            </p:cNvSpPr>
            <p:nvPr/>
          </p:nvSpPr>
          <p:spPr bwMode="gray">
            <a:xfrm>
              <a:off x="1393" y="2879"/>
              <a:ext cx="27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C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68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BOB YUZASIDAN MUHIM XULOSALAR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736520"/>
              </p:ext>
            </p:extLst>
          </p:nvPr>
        </p:nvGraphicFramePr>
        <p:xfrm>
          <a:off x="546678" y="1246124"/>
          <a:ext cx="10938740" cy="4849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1250"/>
                <a:gridCol w="3447490"/>
              </a:tblGrid>
              <a:tr h="1195150">
                <a:tc>
                  <a:txBody>
                    <a:bodyPr/>
                    <a:lstStyle/>
                    <a:p>
                      <a:pPr algn="just"/>
                      <a:r>
                        <a:rPr lang="en-US" sz="2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endParaRPr lang="ru-RU" sz="2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576539">
                <a:tc>
                  <a:txBody>
                    <a:bodyPr/>
                    <a:lstStyle/>
                    <a:p>
                      <a:endParaRPr lang="ru-RU" sz="2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078187">
                <a:tc>
                  <a:txBody>
                    <a:bodyPr/>
                    <a:lstStyle/>
                    <a:p>
                      <a:endParaRPr lang="ru-RU" sz="2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44" name="Text Box 12"/>
          <p:cNvSpPr txBox="1">
            <a:spLocks noChangeArrowheads="1"/>
          </p:cNvSpPr>
          <p:nvPr/>
        </p:nvSpPr>
        <p:spPr bwMode="gray">
          <a:xfrm>
            <a:off x="845668" y="1356966"/>
            <a:ext cx="695863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xususiyatini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yo‘qotmaydigan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jismlar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– ?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gray">
          <a:xfrm>
            <a:off x="845666" y="2493046"/>
            <a:ext cx="695863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magnitlangan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jismlar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o‘tayotgan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o‘tkazgich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atrofida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 Box 12"/>
          <p:cNvSpPr txBox="1">
            <a:spLocks noChangeArrowheads="1"/>
          </p:cNvSpPr>
          <p:nvPr/>
        </p:nvSpPr>
        <p:spPr bwMode="gray">
          <a:xfrm>
            <a:off x="651704" y="4135180"/>
            <a:ext cx="695863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75</a:t>
            </a:r>
            <a:r>
              <a:rPr lang="ru-RU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shimoliy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kenglik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99</a:t>
            </a:r>
            <a:r>
              <a:rPr lang="ru-RU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g‘arbiy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yaqinida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sharining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shimoliy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geografik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qutbidan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taxminan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2100 km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uzoqlikda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2800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 Box 12"/>
          <p:cNvSpPr txBox="1">
            <a:spLocks noChangeArrowheads="1"/>
          </p:cNvSpPr>
          <p:nvPr/>
        </p:nvSpPr>
        <p:spPr bwMode="gray">
          <a:xfrm>
            <a:off x="8181450" y="1539955"/>
            <a:ext cx="30898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magnitlar</a:t>
            </a:r>
            <a:endParaRPr lang="ru-RU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 Box 12"/>
          <p:cNvSpPr txBox="1">
            <a:spLocks noChangeArrowheads="1"/>
          </p:cNvSpPr>
          <p:nvPr/>
        </p:nvSpPr>
        <p:spPr bwMode="gray">
          <a:xfrm>
            <a:off x="8034147" y="2840499"/>
            <a:ext cx="3384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endParaRPr lang="ru-RU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 Box 12"/>
          <p:cNvSpPr txBox="1">
            <a:spLocks noChangeArrowheads="1"/>
          </p:cNvSpPr>
          <p:nvPr/>
        </p:nvSpPr>
        <p:spPr bwMode="gray">
          <a:xfrm>
            <a:off x="8113230" y="4481040"/>
            <a:ext cx="338442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Yerning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janubiy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qutbi</a:t>
            </a:r>
            <a:endParaRPr lang="ru-RU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837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9" grpId="0"/>
      <p:bldP spid="51" grpId="0"/>
      <p:bldP spid="52" grpId="0"/>
      <p:bldP spid="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861C33E-62E9-428D-8457-B5629F020F12}"/>
              </a:ext>
            </a:extLst>
          </p:cNvPr>
          <p:cNvSpPr txBox="1"/>
          <p:nvPr/>
        </p:nvSpPr>
        <p:spPr>
          <a:xfrm>
            <a:off x="1399226" y="1661987"/>
            <a:ext cx="982429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1.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O‘tilgan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mavzularni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takrorlash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571500" indent="-571500" algn="just">
              <a:buAutoNum type="romanUcPeriod"/>
            </a:pPr>
            <a:endParaRPr lang="en-US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topshiriqlarining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9-10-11-testlarini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endParaRPr lang="en-US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60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60423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3" name="object 4"/>
          <p:cNvSpPr txBox="1">
            <a:spLocks noChangeArrowheads="1"/>
          </p:cNvSpPr>
          <p:nvPr/>
        </p:nvSpPr>
        <p:spPr bwMode="auto">
          <a:xfrm>
            <a:off x="2618505" y="2373689"/>
            <a:ext cx="7369022" cy="2060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en-US" sz="4400" b="1" dirty="0" smtClean="0">
                <a:solidFill>
                  <a:srgbClr val="002060"/>
                </a:solidFill>
                <a:cs typeface="Arial" pitchFamily="34" charset="0"/>
              </a:rPr>
              <a:t>: V BOBNI TAKRORLASH UCHUN TEST TOPSHIRIQLARI</a:t>
            </a:r>
          </a:p>
        </p:txBody>
      </p:sp>
      <p:sp>
        <p:nvSpPr>
          <p:cNvPr id="2" name="AutoShape 2" descr="Mavzu: Jismlarning elektrlanishi Elektrning tur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xmlns="" id="{4E418E96-8D0E-4CF2-BB71-0FCCC8070997}"/>
              </a:ext>
            </a:extLst>
          </p:cNvPr>
          <p:cNvSpPr/>
          <p:nvPr/>
        </p:nvSpPr>
        <p:spPr>
          <a:xfrm>
            <a:off x="626493" y="2457549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xmlns="" id="{4E418E96-8D0E-4CF2-BB71-0FCCC8070997}"/>
              </a:ext>
            </a:extLst>
          </p:cNvPr>
          <p:cNvSpPr/>
          <p:nvPr/>
        </p:nvSpPr>
        <p:spPr>
          <a:xfrm>
            <a:off x="616661" y="4586233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338" y="4343909"/>
            <a:ext cx="4815321" cy="235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68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666421" y="1309200"/>
            <a:ext cx="10452849" cy="1095375"/>
            <a:chOff x="1371" y="1320"/>
            <a:chExt cx="5432" cy="690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64" y="1320"/>
              <a:ext cx="5239" cy="69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71" y="1443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725" y="1352"/>
              <a:ext cx="4910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Elektr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tokining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magnit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ta’siri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tok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qaysi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muhitlardan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o‘tganida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kuzatiladi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51" y="1460"/>
              <a:ext cx="26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6467117" y="3178177"/>
            <a:ext cx="4652153" cy="706438"/>
            <a:chOff x="1349" y="2397"/>
            <a:chExt cx="2472" cy="445"/>
          </a:xfrm>
        </p:grpSpPr>
        <p:sp>
          <p:nvSpPr>
            <p:cNvPr id="30" name="AutoShape 15"/>
            <p:cNvSpPr>
              <a:spLocks noChangeArrowheads="1"/>
            </p:cNvSpPr>
            <p:nvPr/>
          </p:nvSpPr>
          <p:spPr bwMode="gray">
            <a:xfrm>
              <a:off x="1515" y="2414"/>
              <a:ext cx="2306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gray">
            <a:xfrm>
              <a:off x="1707" y="2397"/>
              <a:ext cx="2114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Metallardan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18"/>
            <p:cNvSpPr txBox="1">
              <a:spLocks noChangeArrowheads="1"/>
            </p:cNvSpPr>
            <p:nvPr/>
          </p:nvSpPr>
          <p:spPr bwMode="gray">
            <a:xfrm>
              <a:off x="1414" y="2435"/>
              <a:ext cx="26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39" name="Group 31"/>
          <p:cNvGrpSpPr>
            <a:grpSpLocks/>
          </p:cNvGrpSpPr>
          <p:nvPr/>
        </p:nvGrpSpPr>
        <p:grpSpPr bwMode="auto">
          <a:xfrm>
            <a:off x="1030115" y="3151941"/>
            <a:ext cx="4669985" cy="672887"/>
            <a:chOff x="1324" y="1978"/>
            <a:chExt cx="2797" cy="436"/>
          </a:xfrm>
        </p:grpSpPr>
        <p:sp>
          <p:nvSpPr>
            <p:cNvPr id="40" name="AutoShape 10"/>
            <p:cNvSpPr>
              <a:spLocks noChangeArrowheads="1"/>
            </p:cNvSpPr>
            <p:nvPr/>
          </p:nvSpPr>
          <p:spPr bwMode="gray">
            <a:xfrm>
              <a:off x="1536" y="1989"/>
              <a:ext cx="2585" cy="41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AutoShape 11"/>
            <p:cNvSpPr>
              <a:spLocks noChangeArrowheads="1"/>
            </p:cNvSpPr>
            <p:nvPr/>
          </p:nvSpPr>
          <p:spPr bwMode="gray">
            <a:xfrm>
              <a:off x="1324" y="1978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gray">
            <a:xfrm>
              <a:off x="1728" y="1997"/>
              <a:ext cx="2211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Elektrolitlardan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13"/>
            <p:cNvSpPr txBox="1">
              <a:spLocks noChangeArrowheads="1"/>
            </p:cNvSpPr>
            <p:nvPr/>
          </p:nvSpPr>
          <p:spPr bwMode="gray">
            <a:xfrm>
              <a:off x="1393" y="1995"/>
              <a:ext cx="295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24" name="Group 31"/>
          <p:cNvGrpSpPr>
            <a:grpSpLocks/>
          </p:cNvGrpSpPr>
          <p:nvPr/>
        </p:nvGrpSpPr>
        <p:grpSpPr bwMode="auto">
          <a:xfrm>
            <a:off x="6467117" y="4574459"/>
            <a:ext cx="4591728" cy="685800"/>
            <a:chOff x="1331" y="1852"/>
            <a:chExt cx="2539" cy="432"/>
          </a:xfrm>
        </p:grpSpPr>
        <p:sp>
          <p:nvSpPr>
            <p:cNvPr id="25" name="AutoShape 10"/>
            <p:cNvSpPr>
              <a:spLocks noChangeArrowheads="1"/>
            </p:cNvSpPr>
            <p:nvPr/>
          </p:nvSpPr>
          <p:spPr bwMode="gray">
            <a:xfrm>
              <a:off x="1536" y="1872"/>
              <a:ext cx="2334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AutoShape 11"/>
            <p:cNvSpPr>
              <a:spLocks noChangeArrowheads="1"/>
            </p:cNvSpPr>
            <p:nvPr/>
          </p:nvSpPr>
          <p:spPr bwMode="gray">
            <a:xfrm>
              <a:off x="1331" y="1852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 Box 12"/>
            <p:cNvSpPr txBox="1">
              <a:spLocks noChangeArrowheads="1"/>
            </p:cNvSpPr>
            <p:nvPr/>
          </p:nvSpPr>
          <p:spPr bwMode="gray">
            <a:xfrm>
              <a:off x="1668" y="1874"/>
              <a:ext cx="220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Istalgan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jismdan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 Box 13"/>
            <p:cNvSpPr txBox="1">
              <a:spLocks noChangeArrowheads="1"/>
            </p:cNvSpPr>
            <p:nvPr/>
          </p:nvSpPr>
          <p:spPr bwMode="gray">
            <a:xfrm>
              <a:off x="1392" y="1869"/>
              <a:ext cx="28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1103405" y="4586365"/>
            <a:ext cx="4596695" cy="685800"/>
            <a:chOff x="1345" y="2874"/>
            <a:chExt cx="2477" cy="432"/>
          </a:xfrm>
        </p:grpSpPr>
        <p:sp>
          <p:nvSpPr>
            <p:cNvPr id="35" name="AutoShape 20"/>
            <p:cNvSpPr>
              <a:spLocks noChangeArrowheads="1"/>
            </p:cNvSpPr>
            <p:nvPr/>
          </p:nvSpPr>
          <p:spPr bwMode="gray">
            <a:xfrm>
              <a:off x="1523" y="2880"/>
              <a:ext cx="2299" cy="41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AutoShape 21"/>
            <p:cNvSpPr>
              <a:spLocks noChangeArrowheads="1"/>
            </p:cNvSpPr>
            <p:nvPr/>
          </p:nvSpPr>
          <p:spPr bwMode="gray">
            <a:xfrm>
              <a:off x="1345" y="2874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22"/>
            <p:cNvSpPr txBox="1">
              <a:spLocks noChangeArrowheads="1"/>
            </p:cNvSpPr>
            <p:nvPr/>
          </p:nvSpPr>
          <p:spPr bwMode="gray">
            <a:xfrm>
              <a:off x="1737" y="2898"/>
              <a:ext cx="2085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Vakuumdan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 Box 23"/>
            <p:cNvSpPr txBox="1">
              <a:spLocks noChangeArrowheads="1"/>
            </p:cNvSpPr>
            <p:nvPr/>
          </p:nvSpPr>
          <p:spPr bwMode="gray">
            <a:xfrm>
              <a:off x="1393" y="2879"/>
              <a:ext cx="27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C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1515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666421" y="1198360"/>
            <a:ext cx="10452849" cy="1095375"/>
            <a:chOff x="1371" y="1320"/>
            <a:chExt cx="5432" cy="690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64" y="1320"/>
              <a:ext cx="5239" cy="69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71" y="1443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725" y="1352"/>
              <a:ext cx="4910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>
                  <a:latin typeface="Arial" pitchFamily="34" charset="0"/>
                  <a:cs typeface="Arial" pitchFamily="34" charset="0"/>
                </a:rPr>
                <a:t>O‘tkazgichdan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>
                  <a:latin typeface="Arial" pitchFamily="34" charset="0"/>
                  <a:cs typeface="Arial" pitchFamily="34" charset="0"/>
                </a:rPr>
                <a:t>o‘zgarmas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>
                  <a:latin typeface="Arial" pitchFamily="34" charset="0"/>
                  <a:cs typeface="Arial" pitchFamily="34" charset="0"/>
                </a:rPr>
                <a:t>tok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o‘tganda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uning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atrofida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qanday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maydon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hosil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bo‘ladi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66" y="1460"/>
              <a:ext cx="22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</p:grp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2040187" y="3893669"/>
            <a:ext cx="5068062" cy="706438"/>
            <a:chOff x="1349" y="2397"/>
            <a:chExt cx="2693" cy="445"/>
          </a:xfrm>
        </p:grpSpPr>
        <p:sp>
          <p:nvSpPr>
            <p:cNvPr id="30" name="AutoShape 15"/>
            <p:cNvSpPr>
              <a:spLocks noChangeArrowheads="1"/>
            </p:cNvSpPr>
            <p:nvPr/>
          </p:nvSpPr>
          <p:spPr bwMode="gray">
            <a:xfrm>
              <a:off x="1515" y="2414"/>
              <a:ext cx="2527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gray">
            <a:xfrm>
              <a:off x="1707" y="2397"/>
              <a:ext cx="2335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Magnit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maydoni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18"/>
            <p:cNvSpPr txBox="1">
              <a:spLocks noChangeArrowheads="1"/>
            </p:cNvSpPr>
            <p:nvPr/>
          </p:nvSpPr>
          <p:spPr bwMode="gray">
            <a:xfrm>
              <a:off x="1414" y="2435"/>
              <a:ext cx="26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39" name="Group 31"/>
          <p:cNvGrpSpPr>
            <a:grpSpLocks/>
          </p:cNvGrpSpPr>
          <p:nvPr/>
        </p:nvGrpSpPr>
        <p:grpSpPr bwMode="auto">
          <a:xfrm>
            <a:off x="2022355" y="2861738"/>
            <a:ext cx="5085726" cy="672887"/>
            <a:chOff x="1324" y="1978"/>
            <a:chExt cx="3046" cy="436"/>
          </a:xfrm>
        </p:grpSpPr>
        <p:sp>
          <p:nvSpPr>
            <p:cNvPr id="40" name="AutoShape 10"/>
            <p:cNvSpPr>
              <a:spLocks noChangeArrowheads="1"/>
            </p:cNvSpPr>
            <p:nvPr/>
          </p:nvSpPr>
          <p:spPr bwMode="gray">
            <a:xfrm>
              <a:off x="1536" y="1989"/>
              <a:ext cx="2834" cy="41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AutoShape 11"/>
            <p:cNvSpPr>
              <a:spLocks noChangeArrowheads="1"/>
            </p:cNvSpPr>
            <p:nvPr/>
          </p:nvSpPr>
          <p:spPr bwMode="gray">
            <a:xfrm>
              <a:off x="1324" y="1978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gray">
            <a:xfrm>
              <a:off x="1728" y="1997"/>
              <a:ext cx="2211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Elektr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maydoni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13"/>
            <p:cNvSpPr txBox="1">
              <a:spLocks noChangeArrowheads="1"/>
            </p:cNvSpPr>
            <p:nvPr/>
          </p:nvSpPr>
          <p:spPr bwMode="gray">
            <a:xfrm>
              <a:off x="1393" y="1995"/>
              <a:ext cx="295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24" name="Group 31"/>
          <p:cNvGrpSpPr>
            <a:grpSpLocks/>
          </p:cNvGrpSpPr>
          <p:nvPr/>
        </p:nvGrpSpPr>
        <p:grpSpPr bwMode="auto">
          <a:xfrm>
            <a:off x="2100613" y="5779779"/>
            <a:ext cx="5007678" cy="685800"/>
            <a:chOff x="1331" y="1852"/>
            <a:chExt cx="2769" cy="432"/>
          </a:xfrm>
        </p:grpSpPr>
        <p:sp>
          <p:nvSpPr>
            <p:cNvPr id="25" name="AutoShape 10"/>
            <p:cNvSpPr>
              <a:spLocks noChangeArrowheads="1"/>
            </p:cNvSpPr>
            <p:nvPr/>
          </p:nvSpPr>
          <p:spPr bwMode="gray">
            <a:xfrm>
              <a:off x="1514" y="1858"/>
              <a:ext cx="2586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AutoShape 11"/>
            <p:cNvSpPr>
              <a:spLocks noChangeArrowheads="1"/>
            </p:cNvSpPr>
            <p:nvPr/>
          </p:nvSpPr>
          <p:spPr bwMode="gray">
            <a:xfrm>
              <a:off x="1331" y="1852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 Box 12"/>
            <p:cNvSpPr txBox="1">
              <a:spLocks noChangeArrowheads="1"/>
            </p:cNvSpPr>
            <p:nvPr/>
          </p:nvSpPr>
          <p:spPr bwMode="gray">
            <a:xfrm>
              <a:off x="1668" y="1874"/>
              <a:ext cx="243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Gravitatsion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maydon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 Box 13"/>
            <p:cNvSpPr txBox="1">
              <a:spLocks noChangeArrowheads="1"/>
            </p:cNvSpPr>
            <p:nvPr/>
          </p:nvSpPr>
          <p:spPr bwMode="gray">
            <a:xfrm>
              <a:off x="1392" y="1869"/>
              <a:ext cx="28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2121624" y="4845747"/>
            <a:ext cx="5138575" cy="692150"/>
            <a:chOff x="1359" y="2879"/>
            <a:chExt cx="2769" cy="436"/>
          </a:xfrm>
        </p:grpSpPr>
        <p:sp>
          <p:nvSpPr>
            <p:cNvPr id="35" name="AutoShape 20"/>
            <p:cNvSpPr>
              <a:spLocks noChangeArrowheads="1"/>
            </p:cNvSpPr>
            <p:nvPr/>
          </p:nvSpPr>
          <p:spPr bwMode="gray">
            <a:xfrm>
              <a:off x="1523" y="2880"/>
              <a:ext cx="2523" cy="41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AutoShape 21"/>
            <p:cNvSpPr>
              <a:spLocks noChangeArrowheads="1"/>
            </p:cNvSpPr>
            <p:nvPr/>
          </p:nvSpPr>
          <p:spPr bwMode="gray">
            <a:xfrm>
              <a:off x="1359" y="2883"/>
              <a:ext cx="367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22"/>
            <p:cNvSpPr txBox="1">
              <a:spLocks noChangeArrowheads="1"/>
            </p:cNvSpPr>
            <p:nvPr/>
          </p:nvSpPr>
          <p:spPr bwMode="gray">
            <a:xfrm>
              <a:off x="1737" y="2898"/>
              <a:ext cx="2391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Elektromagnit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maydon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 Box 23"/>
            <p:cNvSpPr txBox="1">
              <a:spLocks noChangeArrowheads="1"/>
            </p:cNvSpPr>
            <p:nvPr/>
          </p:nvSpPr>
          <p:spPr bwMode="gray">
            <a:xfrm>
              <a:off x="1393" y="2879"/>
              <a:ext cx="27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C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119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626012" y="1226934"/>
            <a:ext cx="10439382" cy="1050925"/>
            <a:chOff x="1350" y="1338"/>
            <a:chExt cx="5425" cy="662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36" y="1338"/>
              <a:ext cx="5239" cy="66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50" y="1438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725" y="1352"/>
              <a:ext cx="4910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Rasmda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4 ta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juft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tok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o‘tish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yo‘nalishlari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tasvirlangan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Qaysi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holda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ular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o‘zaro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tortishadi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?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45" y="1455"/>
              <a:ext cx="22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</p:grpSp>
      <p:grpSp>
        <p:nvGrpSpPr>
          <p:cNvPr id="44" name="Group 32"/>
          <p:cNvGrpSpPr>
            <a:grpSpLocks/>
          </p:cNvGrpSpPr>
          <p:nvPr/>
        </p:nvGrpSpPr>
        <p:grpSpPr bwMode="auto">
          <a:xfrm>
            <a:off x="5005062" y="2781249"/>
            <a:ext cx="735838" cy="687388"/>
            <a:chOff x="1349" y="2409"/>
            <a:chExt cx="391" cy="433"/>
          </a:xfrm>
        </p:grpSpPr>
        <p:sp>
          <p:nvSpPr>
            <p:cNvPr id="46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 Box 18"/>
            <p:cNvSpPr txBox="1">
              <a:spLocks noChangeArrowheads="1"/>
            </p:cNvSpPr>
            <p:nvPr/>
          </p:nvSpPr>
          <p:spPr bwMode="gray">
            <a:xfrm>
              <a:off x="1414" y="2435"/>
              <a:ext cx="26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49" name="Group 31"/>
          <p:cNvGrpSpPr>
            <a:grpSpLocks/>
          </p:cNvGrpSpPr>
          <p:nvPr/>
        </p:nvGrpSpPr>
        <p:grpSpPr bwMode="auto">
          <a:xfrm>
            <a:off x="983267" y="2861738"/>
            <a:ext cx="721285" cy="672887"/>
            <a:chOff x="1324" y="1978"/>
            <a:chExt cx="432" cy="436"/>
          </a:xfrm>
        </p:grpSpPr>
        <p:sp>
          <p:nvSpPr>
            <p:cNvPr id="51" name="AutoShape 11"/>
            <p:cNvSpPr>
              <a:spLocks noChangeArrowheads="1"/>
            </p:cNvSpPr>
            <p:nvPr/>
          </p:nvSpPr>
          <p:spPr bwMode="gray">
            <a:xfrm>
              <a:off x="1324" y="1978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Text Box 13"/>
            <p:cNvSpPr txBox="1">
              <a:spLocks noChangeArrowheads="1"/>
            </p:cNvSpPr>
            <p:nvPr/>
          </p:nvSpPr>
          <p:spPr bwMode="gray">
            <a:xfrm>
              <a:off x="1393" y="1995"/>
              <a:ext cx="295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54" name="Group 31"/>
          <p:cNvGrpSpPr>
            <a:grpSpLocks/>
          </p:cNvGrpSpPr>
          <p:nvPr/>
        </p:nvGrpSpPr>
        <p:grpSpPr bwMode="auto">
          <a:xfrm>
            <a:off x="5131306" y="5042235"/>
            <a:ext cx="781263" cy="685800"/>
            <a:chOff x="1331" y="1852"/>
            <a:chExt cx="432" cy="432"/>
          </a:xfrm>
        </p:grpSpPr>
        <p:sp>
          <p:nvSpPr>
            <p:cNvPr id="56" name="AutoShape 11"/>
            <p:cNvSpPr>
              <a:spLocks noChangeArrowheads="1"/>
            </p:cNvSpPr>
            <p:nvPr/>
          </p:nvSpPr>
          <p:spPr bwMode="gray">
            <a:xfrm>
              <a:off x="1331" y="1852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 Box 13"/>
            <p:cNvSpPr txBox="1">
              <a:spLocks noChangeArrowheads="1"/>
            </p:cNvSpPr>
            <p:nvPr/>
          </p:nvSpPr>
          <p:spPr bwMode="gray">
            <a:xfrm>
              <a:off x="1392" y="1869"/>
              <a:ext cx="28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59" name="Group 33"/>
          <p:cNvGrpSpPr>
            <a:grpSpLocks/>
          </p:cNvGrpSpPr>
          <p:nvPr/>
        </p:nvGrpSpPr>
        <p:grpSpPr bwMode="auto">
          <a:xfrm>
            <a:off x="1056556" y="4837809"/>
            <a:ext cx="725599" cy="685800"/>
            <a:chOff x="1345" y="2874"/>
            <a:chExt cx="391" cy="432"/>
          </a:xfrm>
        </p:grpSpPr>
        <p:sp>
          <p:nvSpPr>
            <p:cNvPr id="61" name="AutoShape 21"/>
            <p:cNvSpPr>
              <a:spLocks noChangeArrowheads="1"/>
            </p:cNvSpPr>
            <p:nvPr/>
          </p:nvSpPr>
          <p:spPr bwMode="gray">
            <a:xfrm>
              <a:off x="1345" y="2874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Text Box 23"/>
            <p:cNvSpPr txBox="1">
              <a:spLocks noChangeArrowheads="1"/>
            </p:cNvSpPr>
            <p:nvPr/>
          </p:nvSpPr>
          <p:spPr bwMode="gray">
            <a:xfrm>
              <a:off x="1393" y="2879"/>
              <a:ext cx="27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C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Стрелка вправо 7"/>
          <p:cNvSpPr/>
          <p:nvPr/>
        </p:nvSpPr>
        <p:spPr>
          <a:xfrm rot="16200000">
            <a:off x="1965186" y="3123800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 rot="5400000">
            <a:off x="2383771" y="3123801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Стрелка вправо 68"/>
          <p:cNvSpPr/>
          <p:nvPr/>
        </p:nvSpPr>
        <p:spPr>
          <a:xfrm>
            <a:off x="6428999" y="2919091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трелка вправо 69"/>
          <p:cNvSpPr/>
          <p:nvPr/>
        </p:nvSpPr>
        <p:spPr>
          <a:xfrm rot="10800000">
            <a:off x="7560442" y="2911611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 rot="5400000">
            <a:off x="2390863" y="5047443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 rot="5400000">
            <a:off x="1935316" y="5047444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 rot="5400000">
            <a:off x="7560441" y="5288380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Стрелка вправо 73"/>
          <p:cNvSpPr/>
          <p:nvPr/>
        </p:nvSpPr>
        <p:spPr>
          <a:xfrm>
            <a:off x="6622933" y="5290717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669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4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626012" y="1226934"/>
            <a:ext cx="10439382" cy="1050925"/>
            <a:chOff x="1350" y="1338"/>
            <a:chExt cx="5425" cy="662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36" y="1338"/>
              <a:ext cx="5239" cy="66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50" y="1438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725" y="1352"/>
              <a:ext cx="4910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Rasmda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4 ta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juft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tok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o‘tish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yo‘nalishlari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tasvirlangan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Qaysi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holda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ular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o‘zaro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itarishadi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?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45" y="1455"/>
              <a:ext cx="22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</p:grpSp>
      <p:grpSp>
        <p:nvGrpSpPr>
          <p:cNvPr id="44" name="Group 32"/>
          <p:cNvGrpSpPr>
            <a:grpSpLocks/>
          </p:cNvGrpSpPr>
          <p:nvPr/>
        </p:nvGrpSpPr>
        <p:grpSpPr bwMode="auto">
          <a:xfrm>
            <a:off x="5005062" y="2781249"/>
            <a:ext cx="735838" cy="687388"/>
            <a:chOff x="1349" y="2409"/>
            <a:chExt cx="391" cy="433"/>
          </a:xfrm>
        </p:grpSpPr>
        <p:sp>
          <p:nvSpPr>
            <p:cNvPr id="46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 Box 18"/>
            <p:cNvSpPr txBox="1">
              <a:spLocks noChangeArrowheads="1"/>
            </p:cNvSpPr>
            <p:nvPr/>
          </p:nvSpPr>
          <p:spPr bwMode="gray">
            <a:xfrm>
              <a:off x="1414" y="2435"/>
              <a:ext cx="26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49" name="Group 31"/>
          <p:cNvGrpSpPr>
            <a:grpSpLocks/>
          </p:cNvGrpSpPr>
          <p:nvPr/>
        </p:nvGrpSpPr>
        <p:grpSpPr bwMode="auto">
          <a:xfrm>
            <a:off x="983267" y="2861738"/>
            <a:ext cx="721285" cy="672887"/>
            <a:chOff x="1324" y="1978"/>
            <a:chExt cx="432" cy="436"/>
          </a:xfrm>
        </p:grpSpPr>
        <p:sp>
          <p:nvSpPr>
            <p:cNvPr id="51" name="AutoShape 11"/>
            <p:cNvSpPr>
              <a:spLocks noChangeArrowheads="1"/>
            </p:cNvSpPr>
            <p:nvPr/>
          </p:nvSpPr>
          <p:spPr bwMode="gray">
            <a:xfrm>
              <a:off x="1324" y="1978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Text Box 13"/>
            <p:cNvSpPr txBox="1">
              <a:spLocks noChangeArrowheads="1"/>
            </p:cNvSpPr>
            <p:nvPr/>
          </p:nvSpPr>
          <p:spPr bwMode="gray">
            <a:xfrm>
              <a:off x="1393" y="1995"/>
              <a:ext cx="295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54" name="Group 31"/>
          <p:cNvGrpSpPr>
            <a:grpSpLocks/>
          </p:cNvGrpSpPr>
          <p:nvPr/>
        </p:nvGrpSpPr>
        <p:grpSpPr bwMode="auto">
          <a:xfrm>
            <a:off x="5131306" y="5042235"/>
            <a:ext cx="781263" cy="685800"/>
            <a:chOff x="1331" y="1852"/>
            <a:chExt cx="432" cy="432"/>
          </a:xfrm>
        </p:grpSpPr>
        <p:sp>
          <p:nvSpPr>
            <p:cNvPr id="56" name="AutoShape 11"/>
            <p:cNvSpPr>
              <a:spLocks noChangeArrowheads="1"/>
            </p:cNvSpPr>
            <p:nvPr/>
          </p:nvSpPr>
          <p:spPr bwMode="gray">
            <a:xfrm>
              <a:off x="1331" y="1852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 Box 13"/>
            <p:cNvSpPr txBox="1">
              <a:spLocks noChangeArrowheads="1"/>
            </p:cNvSpPr>
            <p:nvPr/>
          </p:nvSpPr>
          <p:spPr bwMode="gray">
            <a:xfrm>
              <a:off x="1392" y="1869"/>
              <a:ext cx="28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59" name="Group 33"/>
          <p:cNvGrpSpPr>
            <a:grpSpLocks/>
          </p:cNvGrpSpPr>
          <p:nvPr/>
        </p:nvGrpSpPr>
        <p:grpSpPr bwMode="auto">
          <a:xfrm>
            <a:off x="1056556" y="4837809"/>
            <a:ext cx="725599" cy="685800"/>
            <a:chOff x="1345" y="2874"/>
            <a:chExt cx="391" cy="432"/>
          </a:xfrm>
        </p:grpSpPr>
        <p:sp>
          <p:nvSpPr>
            <p:cNvPr id="61" name="AutoShape 21"/>
            <p:cNvSpPr>
              <a:spLocks noChangeArrowheads="1"/>
            </p:cNvSpPr>
            <p:nvPr/>
          </p:nvSpPr>
          <p:spPr bwMode="gray">
            <a:xfrm>
              <a:off x="1345" y="2874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Text Box 23"/>
            <p:cNvSpPr txBox="1">
              <a:spLocks noChangeArrowheads="1"/>
            </p:cNvSpPr>
            <p:nvPr/>
          </p:nvSpPr>
          <p:spPr bwMode="gray">
            <a:xfrm>
              <a:off x="1393" y="2879"/>
              <a:ext cx="27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C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Стрелка вправо 7"/>
          <p:cNvSpPr/>
          <p:nvPr/>
        </p:nvSpPr>
        <p:spPr>
          <a:xfrm rot="16200000">
            <a:off x="1965186" y="3123800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 rot="5400000">
            <a:off x="2383771" y="3123801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Стрелка вправо 68"/>
          <p:cNvSpPr/>
          <p:nvPr/>
        </p:nvSpPr>
        <p:spPr>
          <a:xfrm>
            <a:off x="6428999" y="2919091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трелка вправо 69"/>
          <p:cNvSpPr/>
          <p:nvPr/>
        </p:nvSpPr>
        <p:spPr>
          <a:xfrm>
            <a:off x="7560442" y="2911611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 rot="5400000">
            <a:off x="2390863" y="5047443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 rot="5400000">
            <a:off x="1935316" y="5047444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 rot="5400000">
            <a:off x="7560441" y="5288380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Стрелка вправо 73"/>
          <p:cNvSpPr/>
          <p:nvPr/>
        </p:nvSpPr>
        <p:spPr>
          <a:xfrm>
            <a:off x="6622933" y="5290717"/>
            <a:ext cx="942109" cy="257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56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4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708544" y="1241943"/>
            <a:ext cx="10439382" cy="1727200"/>
            <a:chOff x="1350" y="1330"/>
            <a:chExt cx="5425" cy="1088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36" y="1338"/>
              <a:ext cx="5239" cy="102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50" y="1330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725" y="1352"/>
              <a:ext cx="4910" cy="10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Magnit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maydon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induksiya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chiziqlariga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tik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yo‘nalishda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elektron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va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proton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uchib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kirmoqda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Protonning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massasi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elektronnikidan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1800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marta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katta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.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Zarralarning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qaysi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biriga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ta’sir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qiluvchi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Lorens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kuchi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katta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latin typeface="Arial" pitchFamily="34" charset="0"/>
                  <a:cs typeface="Arial" pitchFamily="34" charset="0"/>
                </a:rPr>
                <a:t>bo‘ladi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en-US" sz="2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24" y="1347"/>
              <a:ext cx="22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</p:grpSp>
      <p:grpSp>
        <p:nvGrpSpPr>
          <p:cNvPr id="50" name="Group 32"/>
          <p:cNvGrpSpPr>
            <a:grpSpLocks/>
          </p:cNvGrpSpPr>
          <p:nvPr/>
        </p:nvGrpSpPr>
        <p:grpSpPr bwMode="auto">
          <a:xfrm>
            <a:off x="6338680" y="3520455"/>
            <a:ext cx="5068062" cy="706438"/>
            <a:chOff x="1349" y="2397"/>
            <a:chExt cx="2693" cy="445"/>
          </a:xfrm>
        </p:grpSpPr>
        <p:sp>
          <p:nvSpPr>
            <p:cNvPr id="51" name="AutoShape 15"/>
            <p:cNvSpPr>
              <a:spLocks noChangeArrowheads="1"/>
            </p:cNvSpPr>
            <p:nvPr/>
          </p:nvSpPr>
          <p:spPr bwMode="gray">
            <a:xfrm>
              <a:off x="1515" y="2414"/>
              <a:ext cx="2527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Text Box 17"/>
            <p:cNvSpPr txBox="1">
              <a:spLocks noChangeArrowheads="1"/>
            </p:cNvSpPr>
            <p:nvPr/>
          </p:nvSpPr>
          <p:spPr bwMode="gray">
            <a:xfrm>
              <a:off x="1707" y="2397"/>
              <a:ext cx="2335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Protonga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Text Box 18"/>
            <p:cNvSpPr txBox="1">
              <a:spLocks noChangeArrowheads="1"/>
            </p:cNvSpPr>
            <p:nvPr/>
          </p:nvSpPr>
          <p:spPr bwMode="gray">
            <a:xfrm>
              <a:off x="1414" y="2435"/>
              <a:ext cx="26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55" name="Group 31"/>
          <p:cNvGrpSpPr>
            <a:grpSpLocks/>
          </p:cNvGrpSpPr>
          <p:nvPr/>
        </p:nvGrpSpPr>
        <p:grpSpPr bwMode="auto">
          <a:xfrm>
            <a:off x="612775" y="3499047"/>
            <a:ext cx="5085726" cy="672887"/>
            <a:chOff x="1324" y="1978"/>
            <a:chExt cx="3046" cy="436"/>
          </a:xfrm>
        </p:grpSpPr>
        <p:sp>
          <p:nvSpPr>
            <p:cNvPr id="56" name="AutoShape 10"/>
            <p:cNvSpPr>
              <a:spLocks noChangeArrowheads="1"/>
            </p:cNvSpPr>
            <p:nvPr/>
          </p:nvSpPr>
          <p:spPr bwMode="gray">
            <a:xfrm>
              <a:off x="1536" y="1989"/>
              <a:ext cx="2834" cy="41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AutoShape 11"/>
            <p:cNvSpPr>
              <a:spLocks noChangeArrowheads="1"/>
            </p:cNvSpPr>
            <p:nvPr/>
          </p:nvSpPr>
          <p:spPr bwMode="gray">
            <a:xfrm>
              <a:off x="1324" y="1978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 Box 12"/>
            <p:cNvSpPr txBox="1">
              <a:spLocks noChangeArrowheads="1"/>
            </p:cNvSpPr>
            <p:nvPr/>
          </p:nvSpPr>
          <p:spPr bwMode="gray">
            <a:xfrm>
              <a:off x="1728" y="1997"/>
              <a:ext cx="2211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Elektronga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Text Box 13"/>
            <p:cNvSpPr txBox="1">
              <a:spLocks noChangeArrowheads="1"/>
            </p:cNvSpPr>
            <p:nvPr/>
          </p:nvSpPr>
          <p:spPr bwMode="gray">
            <a:xfrm>
              <a:off x="1393" y="1995"/>
              <a:ext cx="295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60" name="Group 31"/>
          <p:cNvGrpSpPr>
            <a:grpSpLocks/>
          </p:cNvGrpSpPr>
          <p:nvPr/>
        </p:nvGrpSpPr>
        <p:grpSpPr bwMode="auto">
          <a:xfrm>
            <a:off x="6399064" y="4948710"/>
            <a:ext cx="5007678" cy="685800"/>
            <a:chOff x="1331" y="1852"/>
            <a:chExt cx="2769" cy="432"/>
          </a:xfrm>
        </p:grpSpPr>
        <p:sp>
          <p:nvSpPr>
            <p:cNvPr id="61" name="AutoShape 10"/>
            <p:cNvSpPr>
              <a:spLocks noChangeArrowheads="1"/>
            </p:cNvSpPr>
            <p:nvPr/>
          </p:nvSpPr>
          <p:spPr bwMode="gray">
            <a:xfrm>
              <a:off x="1514" y="1858"/>
              <a:ext cx="2586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AutoShape 11"/>
            <p:cNvSpPr>
              <a:spLocks noChangeArrowheads="1"/>
            </p:cNvSpPr>
            <p:nvPr/>
          </p:nvSpPr>
          <p:spPr bwMode="gray">
            <a:xfrm>
              <a:off x="1331" y="1852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Text Box 12"/>
            <p:cNvSpPr txBox="1">
              <a:spLocks noChangeArrowheads="1"/>
            </p:cNvSpPr>
            <p:nvPr/>
          </p:nvSpPr>
          <p:spPr bwMode="gray">
            <a:xfrm>
              <a:off x="1668" y="1874"/>
              <a:ext cx="243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Ta’sir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nolga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teng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Text Box 13"/>
            <p:cNvSpPr txBox="1">
              <a:spLocks noChangeArrowheads="1"/>
            </p:cNvSpPr>
            <p:nvPr/>
          </p:nvSpPr>
          <p:spPr bwMode="gray">
            <a:xfrm>
              <a:off x="1392" y="1869"/>
              <a:ext cx="28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65" name="Group 33"/>
          <p:cNvGrpSpPr>
            <a:grpSpLocks/>
          </p:cNvGrpSpPr>
          <p:nvPr/>
        </p:nvGrpSpPr>
        <p:grpSpPr bwMode="auto">
          <a:xfrm>
            <a:off x="559926" y="5014976"/>
            <a:ext cx="5138575" cy="692150"/>
            <a:chOff x="1359" y="2879"/>
            <a:chExt cx="2769" cy="436"/>
          </a:xfrm>
        </p:grpSpPr>
        <p:sp>
          <p:nvSpPr>
            <p:cNvPr id="66" name="AutoShape 20"/>
            <p:cNvSpPr>
              <a:spLocks noChangeArrowheads="1"/>
            </p:cNvSpPr>
            <p:nvPr/>
          </p:nvSpPr>
          <p:spPr bwMode="gray">
            <a:xfrm>
              <a:off x="1523" y="2880"/>
              <a:ext cx="2523" cy="41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AutoShape 21"/>
            <p:cNvSpPr>
              <a:spLocks noChangeArrowheads="1"/>
            </p:cNvSpPr>
            <p:nvPr/>
          </p:nvSpPr>
          <p:spPr bwMode="gray">
            <a:xfrm>
              <a:off x="1359" y="2883"/>
              <a:ext cx="367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Text Box 22"/>
            <p:cNvSpPr txBox="1">
              <a:spLocks noChangeArrowheads="1"/>
            </p:cNvSpPr>
            <p:nvPr/>
          </p:nvSpPr>
          <p:spPr bwMode="gray">
            <a:xfrm>
              <a:off x="1737" y="2898"/>
              <a:ext cx="2391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Ikkalasiga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bir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xil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Text Box 23"/>
            <p:cNvSpPr txBox="1">
              <a:spLocks noChangeArrowheads="1"/>
            </p:cNvSpPr>
            <p:nvPr/>
          </p:nvSpPr>
          <p:spPr bwMode="gray">
            <a:xfrm>
              <a:off x="1393" y="2879"/>
              <a:ext cx="27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C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500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626012" y="1226934"/>
            <a:ext cx="10439382" cy="1038225"/>
            <a:chOff x="1350" y="1338"/>
            <a:chExt cx="5425" cy="654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36" y="1338"/>
              <a:ext cx="5239" cy="65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50" y="1447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765" y="1352"/>
              <a:ext cx="4870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Lorens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harakatdagi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zaryadli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zarraning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tezligini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qanday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o‘zgartiradi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? 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24" y="1464"/>
              <a:ext cx="22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6</a:t>
              </a:r>
            </a:p>
          </p:txBody>
        </p:sp>
      </p:grp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2441963" y="3754257"/>
            <a:ext cx="6687337" cy="738188"/>
            <a:chOff x="1349" y="2379"/>
            <a:chExt cx="3685" cy="465"/>
          </a:xfrm>
        </p:grpSpPr>
        <p:sp>
          <p:nvSpPr>
            <p:cNvPr id="30" name="AutoShape 15"/>
            <p:cNvSpPr>
              <a:spLocks noChangeArrowheads="1"/>
            </p:cNvSpPr>
            <p:nvPr/>
          </p:nvSpPr>
          <p:spPr bwMode="gray">
            <a:xfrm>
              <a:off x="1536" y="2379"/>
              <a:ext cx="3498" cy="46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gray">
            <a:xfrm>
              <a:off x="1787" y="2424"/>
              <a:ext cx="3228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Tezligini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kamaytiradi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18"/>
            <p:cNvSpPr txBox="1">
              <a:spLocks noChangeArrowheads="1"/>
            </p:cNvSpPr>
            <p:nvPr/>
          </p:nvSpPr>
          <p:spPr bwMode="gray">
            <a:xfrm>
              <a:off x="1409" y="2435"/>
              <a:ext cx="271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39" name="Group 31"/>
          <p:cNvGrpSpPr>
            <a:grpSpLocks/>
          </p:cNvGrpSpPr>
          <p:nvPr/>
        </p:nvGrpSpPr>
        <p:grpSpPr bwMode="auto">
          <a:xfrm>
            <a:off x="2396423" y="2590757"/>
            <a:ext cx="6691836" cy="768351"/>
            <a:chOff x="1324" y="1926"/>
            <a:chExt cx="4132" cy="484"/>
          </a:xfrm>
        </p:grpSpPr>
        <p:sp>
          <p:nvSpPr>
            <p:cNvPr id="40" name="AutoShape 10"/>
            <p:cNvSpPr>
              <a:spLocks noChangeArrowheads="1"/>
            </p:cNvSpPr>
            <p:nvPr/>
          </p:nvSpPr>
          <p:spPr bwMode="gray">
            <a:xfrm>
              <a:off x="1536" y="1926"/>
              <a:ext cx="3920" cy="47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AutoShape 11"/>
            <p:cNvSpPr>
              <a:spLocks noChangeArrowheads="1"/>
            </p:cNvSpPr>
            <p:nvPr/>
          </p:nvSpPr>
          <p:spPr bwMode="gray">
            <a:xfrm>
              <a:off x="1324" y="1978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gray">
            <a:xfrm>
              <a:off x="1728" y="1970"/>
              <a:ext cx="3617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Tezligini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orttiradi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13"/>
            <p:cNvSpPr txBox="1">
              <a:spLocks noChangeArrowheads="1"/>
            </p:cNvSpPr>
            <p:nvPr/>
          </p:nvSpPr>
          <p:spPr bwMode="gray">
            <a:xfrm>
              <a:off x="1388" y="1995"/>
              <a:ext cx="304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2469713" y="4826264"/>
            <a:ext cx="6686850" cy="711200"/>
            <a:chOff x="1345" y="2858"/>
            <a:chExt cx="3693" cy="448"/>
          </a:xfrm>
        </p:grpSpPr>
        <p:sp>
          <p:nvSpPr>
            <p:cNvPr id="35" name="AutoShape 20"/>
            <p:cNvSpPr>
              <a:spLocks noChangeArrowheads="1"/>
            </p:cNvSpPr>
            <p:nvPr/>
          </p:nvSpPr>
          <p:spPr bwMode="gray">
            <a:xfrm>
              <a:off x="1536" y="2858"/>
              <a:ext cx="3502" cy="44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AutoShape 21"/>
            <p:cNvSpPr>
              <a:spLocks noChangeArrowheads="1"/>
            </p:cNvSpPr>
            <p:nvPr/>
          </p:nvSpPr>
          <p:spPr bwMode="gray">
            <a:xfrm>
              <a:off x="1345" y="2874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22"/>
            <p:cNvSpPr txBox="1">
              <a:spLocks noChangeArrowheads="1"/>
            </p:cNvSpPr>
            <p:nvPr/>
          </p:nvSpPr>
          <p:spPr bwMode="gray">
            <a:xfrm>
              <a:off x="1737" y="2916"/>
              <a:ext cx="320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Tezligini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o‘zgartirmaydi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 Box 23"/>
            <p:cNvSpPr txBox="1">
              <a:spLocks noChangeArrowheads="1"/>
            </p:cNvSpPr>
            <p:nvPr/>
          </p:nvSpPr>
          <p:spPr bwMode="gray">
            <a:xfrm>
              <a:off x="1390" y="2879"/>
              <a:ext cx="28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</p:grpSp>
      <p:sp>
        <p:nvSpPr>
          <p:cNvPr id="44" name="Text Box 6"/>
          <p:cNvSpPr txBox="1">
            <a:spLocks noChangeArrowheads="1"/>
          </p:cNvSpPr>
          <p:nvPr/>
        </p:nvSpPr>
        <p:spPr bwMode="gray">
          <a:xfrm>
            <a:off x="1398799" y="5711888"/>
            <a:ext cx="5735856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endParaRPr lang="en-US" sz="3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5" name="Group 32"/>
          <p:cNvGrpSpPr>
            <a:grpSpLocks/>
          </p:cNvGrpSpPr>
          <p:nvPr/>
        </p:nvGrpSpPr>
        <p:grpSpPr bwMode="auto">
          <a:xfrm>
            <a:off x="2469226" y="5816717"/>
            <a:ext cx="6687337" cy="738188"/>
            <a:chOff x="1349" y="2379"/>
            <a:chExt cx="3685" cy="465"/>
          </a:xfrm>
        </p:grpSpPr>
        <p:sp>
          <p:nvSpPr>
            <p:cNvPr id="46" name="AutoShape 15"/>
            <p:cNvSpPr>
              <a:spLocks noChangeArrowheads="1"/>
            </p:cNvSpPr>
            <p:nvPr/>
          </p:nvSpPr>
          <p:spPr bwMode="gray">
            <a:xfrm>
              <a:off x="1536" y="2379"/>
              <a:ext cx="3498" cy="46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 Box 17"/>
            <p:cNvSpPr txBox="1">
              <a:spLocks noChangeArrowheads="1"/>
            </p:cNvSpPr>
            <p:nvPr/>
          </p:nvSpPr>
          <p:spPr bwMode="gray">
            <a:xfrm>
              <a:off x="1707" y="2433"/>
              <a:ext cx="3228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Tezlik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yo‘nalishini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o‘zgartiradi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 Box 18"/>
            <p:cNvSpPr txBox="1">
              <a:spLocks noChangeArrowheads="1"/>
            </p:cNvSpPr>
            <p:nvPr/>
          </p:nvSpPr>
          <p:spPr bwMode="gray">
            <a:xfrm>
              <a:off x="1402" y="2435"/>
              <a:ext cx="28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032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0" name="Group 32"/>
          <p:cNvGrpSpPr>
            <a:grpSpLocks/>
          </p:cNvGrpSpPr>
          <p:nvPr/>
        </p:nvGrpSpPr>
        <p:grpSpPr bwMode="auto">
          <a:xfrm>
            <a:off x="6338680" y="2924708"/>
            <a:ext cx="4966629" cy="706438"/>
            <a:chOff x="1349" y="2397"/>
            <a:chExt cx="2693" cy="445"/>
          </a:xfrm>
        </p:grpSpPr>
        <p:sp>
          <p:nvSpPr>
            <p:cNvPr id="51" name="AutoShape 15"/>
            <p:cNvSpPr>
              <a:spLocks noChangeArrowheads="1"/>
            </p:cNvSpPr>
            <p:nvPr/>
          </p:nvSpPr>
          <p:spPr bwMode="gray">
            <a:xfrm>
              <a:off x="1515" y="2414"/>
              <a:ext cx="2527" cy="37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Text Box 17"/>
            <p:cNvSpPr txBox="1">
              <a:spLocks noChangeArrowheads="1"/>
            </p:cNvSpPr>
            <p:nvPr/>
          </p:nvSpPr>
          <p:spPr bwMode="gray">
            <a:xfrm>
              <a:off x="1707" y="2397"/>
              <a:ext cx="2335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Kulon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Text Box 18"/>
            <p:cNvSpPr txBox="1">
              <a:spLocks noChangeArrowheads="1"/>
            </p:cNvSpPr>
            <p:nvPr/>
          </p:nvSpPr>
          <p:spPr bwMode="gray">
            <a:xfrm>
              <a:off x="1414" y="2435"/>
              <a:ext cx="26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55" name="Group 31"/>
          <p:cNvGrpSpPr>
            <a:grpSpLocks/>
          </p:cNvGrpSpPr>
          <p:nvPr/>
        </p:nvGrpSpPr>
        <p:grpSpPr bwMode="auto">
          <a:xfrm>
            <a:off x="612775" y="2903300"/>
            <a:ext cx="5085726" cy="672887"/>
            <a:chOff x="1324" y="1978"/>
            <a:chExt cx="3046" cy="436"/>
          </a:xfrm>
        </p:grpSpPr>
        <p:sp>
          <p:nvSpPr>
            <p:cNvPr id="56" name="AutoShape 10"/>
            <p:cNvSpPr>
              <a:spLocks noChangeArrowheads="1"/>
            </p:cNvSpPr>
            <p:nvPr/>
          </p:nvSpPr>
          <p:spPr bwMode="gray">
            <a:xfrm>
              <a:off x="1536" y="1989"/>
              <a:ext cx="2834" cy="41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AutoShape 11"/>
            <p:cNvSpPr>
              <a:spLocks noChangeArrowheads="1"/>
            </p:cNvSpPr>
            <p:nvPr/>
          </p:nvSpPr>
          <p:spPr bwMode="gray">
            <a:xfrm>
              <a:off x="1324" y="1978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 Box 12"/>
            <p:cNvSpPr txBox="1">
              <a:spLocks noChangeArrowheads="1"/>
            </p:cNvSpPr>
            <p:nvPr/>
          </p:nvSpPr>
          <p:spPr bwMode="gray">
            <a:xfrm>
              <a:off x="1728" y="1997"/>
              <a:ext cx="2211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Amper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Text Box 13"/>
            <p:cNvSpPr txBox="1">
              <a:spLocks noChangeArrowheads="1"/>
            </p:cNvSpPr>
            <p:nvPr/>
          </p:nvSpPr>
          <p:spPr bwMode="gray">
            <a:xfrm>
              <a:off x="1393" y="1995"/>
              <a:ext cx="295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60" name="Group 31"/>
          <p:cNvGrpSpPr>
            <a:grpSpLocks/>
          </p:cNvGrpSpPr>
          <p:nvPr/>
        </p:nvGrpSpPr>
        <p:grpSpPr bwMode="auto">
          <a:xfrm>
            <a:off x="6399064" y="4219619"/>
            <a:ext cx="4906245" cy="1033463"/>
            <a:chOff x="1331" y="1768"/>
            <a:chExt cx="2769" cy="651"/>
          </a:xfrm>
        </p:grpSpPr>
        <p:sp>
          <p:nvSpPr>
            <p:cNvPr id="61" name="AutoShape 10"/>
            <p:cNvSpPr>
              <a:spLocks noChangeArrowheads="1"/>
            </p:cNvSpPr>
            <p:nvPr/>
          </p:nvSpPr>
          <p:spPr bwMode="gray">
            <a:xfrm>
              <a:off x="1514" y="1768"/>
              <a:ext cx="2586" cy="63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AutoShape 11"/>
            <p:cNvSpPr>
              <a:spLocks noChangeArrowheads="1"/>
            </p:cNvSpPr>
            <p:nvPr/>
          </p:nvSpPr>
          <p:spPr bwMode="gray">
            <a:xfrm>
              <a:off x="1331" y="1852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Text Box 12"/>
            <p:cNvSpPr txBox="1">
              <a:spLocks noChangeArrowheads="1"/>
            </p:cNvSpPr>
            <p:nvPr/>
          </p:nvSpPr>
          <p:spPr bwMode="gray">
            <a:xfrm>
              <a:off x="1754" y="1779"/>
              <a:ext cx="2276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Amper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va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Lorens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kuchlari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Text Box 13"/>
            <p:cNvSpPr txBox="1">
              <a:spLocks noChangeArrowheads="1"/>
            </p:cNvSpPr>
            <p:nvPr/>
          </p:nvSpPr>
          <p:spPr bwMode="gray">
            <a:xfrm>
              <a:off x="1392" y="1869"/>
              <a:ext cx="28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65" name="Group 33"/>
          <p:cNvGrpSpPr>
            <a:grpSpLocks/>
          </p:cNvGrpSpPr>
          <p:nvPr/>
        </p:nvGrpSpPr>
        <p:grpSpPr bwMode="auto">
          <a:xfrm>
            <a:off x="559926" y="4419229"/>
            <a:ext cx="5138575" cy="692150"/>
            <a:chOff x="1359" y="2879"/>
            <a:chExt cx="2769" cy="436"/>
          </a:xfrm>
        </p:grpSpPr>
        <p:sp>
          <p:nvSpPr>
            <p:cNvPr id="66" name="AutoShape 20"/>
            <p:cNvSpPr>
              <a:spLocks noChangeArrowheads="1"/>
            </p:cNvSpPr>
            <p:nvPr/>
          </p:nvSpPr>
          <p:spPr bwMode="gray">
            <a:xfrm>
              <a:off x="1523" y="2880"/>
              <a:ext cx="2523" cy="41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AutoShape 21"/>
            <p:cNvSpPr>
              <a:spLocks noChangeArrowheads="1"/>
            </p:cNvSpPr>
            <p:nvPr/>
          </p:nvSpPr>
          <p:spPr bwMode="gray">
            <a:xfrm>
              <a:off x="1359" y="2883"/>
              <a:ext cx="367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Text Box 22"/>
            <p:cNvSpPr txBox="1">
              <a:spLocks noChangeArrowheads="1"/>
            </p:cNvSpPr>
            <p:nvPr/>
          </p:nvSpPr>
          <p:spPr bwMode="gray">
            <a:xfrm>
              <a:off x="1737" y="2898"/>
              <a:ext cx="2391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Lorens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Text Box 23"/>
            <p:cNvSpPr txBox="1">
              <a:spLocks noChangeArrowheads="1"/>
            </p:cNvSpPr>
            <p:nvPr/>
          </p:nvSpPr>
          <p:spPr bwMode="gray">
            <a:xfrm>
              <a:off x="1393" y="2879"/>
              <a:ext cx="27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C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oup 3"/>
          <p:cNvGrpSpPr>
            <a:grpSpLocks/>
          </p:cNvGrpSpPr>
          <p:nvPr/>
        </p:nvGrpSpPr>
        <p:grpSpPr bwMode="auto">
          <a:xfrm>
            <a:off x="626012" y="1226934"/>
            <a:ext cx="10439382" cy="1038225"/>
            <a:chOff x="1350" y="1338"/>
            <a:chExt cx="5425" cy="654"/>
          </a:xfrm>
        </p:grpSpPr>
        <p:sp>
          <p:nvSpPr>
            <p:cNvPr id="31" name="AutoShape 5"/>
            <p:cNvSpPr>
              <a:spLocks noChangeArrowheads="1"/>
            </p:cNvSpPr>
            <p:nvPr/>
          </p:nvSpPr>
          <p:spPr bwMode="gray">
            <a:xfrm>
              <a:off x="1536" y="1338"/>
              <a:ext cx="5239" cy="65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AutoShape 4"/>
            <p:cNvSpPr>
              <a:spLocks noChangeArrowheads="1"/>
            </p:cNvSpPr>
            <p:nvPr/>
          </p:nvSpPr>
          <p:spPr bwMode="gray">
            <a:xfrm>
              <a:off x="1350" y="1447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6"/>
            <p:cNvSpPr txBox="1">
              <a:spLocks noChangeArrowheads="1"/>
            </p:cNvSpPr>
            <p:nvPr/>
          </p:nvSpPr>
          <p:spPr bwMode="gray">
            <a:xfrm>
              <a:off x="1765" y="1352"/>
              <a:ext cx="4870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Chap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qo‘l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qoidasi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yordamida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qanday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kattaliklarning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yo‘nalishi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aniqlanadi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? 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Text Box 7"/>
            <p:cNvSpPr txBox="1">
              <a:spLocks noChangeArrowheads="1"/>
            </p:cNvSpPr>
            <p:nvPr/>
          </p:nvSpPr>
          <p:spPr bwMode="gray">
            <a:xfrm>
              <a:off x="1424" y="1464"/>
              <a:ext cx="22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064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10383</TotalTime>
  <Words>433</Words>
  <Application>Microsoft Office PowerPoint</Application>
  <PresentationFormat>Широкоэкранный</PresentationFormat>
  <Paragraphs>127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Helvetica</vt:lpstr>
      <vt:lpstr>Open Sans</vt:lpstr>
      <vt:lpstr>Times New Roman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Berdiali</cp:lastModifiedBy>
  <cp:revision>1166</cp:revision>
  <dcterms:created xsi:type="dcterms:W3CDTF">2020-03-24T02:20:14Z</dcterms:created>
  <dcterms:modified xsi:type="dcterms:W3CDTF">2021-03-22T16:47:39Z</dcterms:modified>
</cp:coreProperties>
</file>