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324" r:id="rId2"/>
    <p:sldId id="325" r:id="rId3"/>
    <p:sldId id="290" r:id="rId4"/>
    <p:sldId id="328" r:id="rId5"/>
    <p:sldId id="326" r:id="rId6"/>
    <p:sldId id="333" r:id="rId7"/>
    <p:sldId id="327" r:id="rId8"/>
    <p:sldId id="334" r:id="rId9"/>
    <p:sldId id="331" r:id="rId10"/>
    <p:sldId id="335" r:id="rId11"/>
    <p:sldId id="323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6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8043" autoAdjust="0"/>
  </p:normalViewPr>
  <p:slideViewPr>
    <p:cSldViewPr>
      <p:cViewPr varScale="1">
        <p:scale>
          <a:sx n="67" d="100"/>
          <a:sy n="67" d="100"/>
        </p:scale>
        <p:origin x="750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67D259-7158-4577-A818-35CD0B3D85F1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135FE-B1CD-4932-9706-DA9A51B054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6785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AD5D1B-9368-4D72-B7B4-E9D468FFC46B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07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5633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305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76193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8" y="279965"/>
            <a:ext cx="10363203" cy="30819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7" y="2989530"/>
            <a:ext cx="3328416" cy="22237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/>
          <a:lstStyle>
            <a:lvl1pPr marL="0" indent="0" algn="ctr">
              <a:buNone/>
              <a:defRPr lang="en-US" sz="1445"/>
            </a:lvl1pPr>
          </a:lstStyle>
          <a:p>
            <a:pPr lvl="0"/>
            <a:endParaRPr lang="en-US" noProof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9" y="2989530"/>
            <a:ext cx="3328416" cy="22237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anchor="ctr"/>
          <a:lstStyle>
            <a:lvl1pPr marL="0" indent="0" algn="ctr">
              <a:buNone/>
              <a:defRPr lang="en-US" sz="1445"/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7" y="2989530"/>
            <a:ext cx="3328416" cy="22237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/>
          <a:lstStyle>
            <a:lvl1pPr marL="0" indent="0" algn="ctr">
              <a:buNone/>
              <a:defRPr lang="en-US" sz="1445"/>
            </a:lvl1pPr>
          </a:lstStyle>
          <a:p>
            <a:pPr lvl="0"/>
            <a:endParaRPr lang="en-US" noProof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7" y="4980570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445"/>
            </a:lvl1pPr>
            <a:lvl2pPr marL="148722" indent="-148722">
              <a:buFont typeface="Arial" panose="020B0604020202020204" pitchFamily="34" charset="0"/>
              <a:buChar char="•"/>
              <a:defRPr sz="1445"/>
            </a:lvl2pPr>
            <a:lvl3pPr marL="297444" indent="-148722">
              <a:defRPr sz="1445"/>
            </a:lvl3pPr>
            <a:lvl4pPr marL="520523" indent="-223081">
              <a:defRPr sz="1445"/>
            </a:lvl4pPr>
            <a:lvl5pPr marL="743606" indent="-223081">
              <a:defRPr sz="1445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9" y="4980570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445"/>
            </a:lvl1pPr>
            <a:lvl2pPr marL="148722" indent="-148722">
              <a:buFont typeface="Arial" panose="020B0604020202020204" pitchFamily="34" charset="0"/>
              <a:buChar char="•"/>
              <a:defRPr sz="1445"/>
            </a:lvl2pPr>
            <a:lvl3pPr marL="297444" indent="-148722">
              <a:defRPr sz="1445"/>
            </a:lvl3pPr>
            <a:lvl4pPr marL="520523" indent="-223081">
              <a:defRPr sz="1445"/>
            </a:lvl4pPr>
            <a:lvl5pPr marL="743606" indent="-223081">
              <a:defRPr sz="1445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7" y="4980570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445"/>
            </a:lvl1pPr>
            <a:lvl2pPr marL="148722" indent="-148722">
              <a:buFont typeface="Arial" panose="020B0604020202020204" pitchFamily="34" charset="0"/>
              <a:buChar char="•"/>
              <a:defRPr sz="1445"/>
            </a:lvl2pPr>
            <a:lvl3pPr marL="297444" indent="-148722">
              <a:defRPr sz="1445"/>
            </a:lvl3pPr>
            <a:lvl4pPr marL="520523" indent="-223081">
              <a:defRPr sz="1445"/>
            </a:lvl4pPr>
            <a:lvl5pPr marL="743606" indent="-223081">
              <a:defRPr sz="1445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914408" y="933461"/>
            <a:ext cx="10363203" cy="218617"/>
          </a:xfrm>
        </p:spPr>
        <p:txBody>
          <a:bodyPr/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652" baseline="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3258553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24" y="216474"/>
            <a:ext cx="10920148" cy="651406"/>
          </a:xfrm>
        </p:spPr>
        <p:txBody>
          <a:bodyPr lIns="0" tIns="0" rIns="0" bIns="0"/>
          <a:lstStyle>
            <a:lvl1pPr>
              <a:defRPr sz="4233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2" y="1577340"/>
            <a:ext cx="5303519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3" y="1577340"/>
            <a:ext cx="5303519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77395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6862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5370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29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9202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1705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1541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651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675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900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19.png"/><Relationship Id="rId7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bject 2"/>
          <p:cNvSpPr>
            <a:spLocks/>
          </p:cNvSpPr>
          <p:nvPr/>
        </p:nvSpPr>
        <p:spPr bwMode="auto">
          <a:xfrm>
            <a:off x="0" y="0"/>
            <a:ext cx="12191999" cy="2060423"/>
          </a:xfrm>
          <a:custGeom>
            <a:avLst/>
            <a:gdLst>
              <a:gd name="T0" fmla="*/ 22945975 w 5760085"/>
              <a:gd name="T1" fmla="*/ 0 h 1021080"/>
              <a:gd name="T2" fmla="*/ 0 w 5760085"/>
              <a:gd name="T3" fmla="*/ 0 h 1021080"/>
              <a:gd name="T4" fmla="*/ 0 w 5760085"/>
              <a:gd name="T5" fmla="*/ 9630003 h 1021080"/>
              <a:gd name="T6" fmla="*/ 22945975 w 5760085"/>
              <a:gd name="T7" fmla="*/ 9630003 h 1021080"/>
              <a:gd name="T8" fmla="*/ 22945975 w 5760085"/>
              <a:gd name="T9" fmla="*/ 0 h 10210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 sz="7869" dirty="0"/>
          </a:p>
        </p:txBody>
      </p:sp>
      <p:sp>
        <p:nvSpPr>
          <p:cNvPr id="26" name="object 2"/>
          <p:cNvSpPr txBox="1">
            <a:spLocks/>
          </p:cNvSpPr>
          <p:nvPr/>
        </p:nvSpPr>
        <p:spPr>
          <a:xfrm>
            <a:off x="2573072" y="410251"/>
            <a:ext cx="6656332" cy="1138459"/>
          </a:xfrm>
          <a:prstGeom prst="rect">
            <a:avLst/>
          </a:prstGeom>
        </p:spPr>
        <p:txBody>
          <a:bodyPr wrap="square" lIns="0" tIns="30169" rIns="0" bIns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235" algn="ctr" defTabSz="1888868">
              <a:spcBef>
                <a:spcPts val="235"/>
              </a:spcBef>
              <a:defRPr/>
            </a:pPr>
            <a:r>
              <a:rPr lang="en-US" sz="7200" kern="0" spc="10" dirty="0">
                <a:solidFill>
                  <a:sysClr val="window" lastClr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 I Z I K A</a:t>
            </a:r>
          </a:p>
        </p:txBody>
      </p:sp>
      <p:sp>
        <p:nvSpPr>
          <p:cNvPr id="19" name="object 9">
            <a:extLst>
              <a:ext uri="{FF2B5EF4-FFF2-40B4-BE49-F238E27FC236}">
                <a16:creationId xmlns="" xmlns:a16="http://schemas.microsoft.com/office/drawing/2014/main" id="{68F1F853-C18B-4CBC-AD87-9483E6657303}"/>
              </a:ext>
            </a:extLst>
          </p:cNvPr>
          <p:cNvSpPr>
            <a:spLocks/>
          </p:cNvSpPr>
          <p:nvPr/>
        </p:nvSpPr>
        <p:spPr bwMode="auto">
          <a:xfrm>
            <a:off x="9616895" y="413481"/>
            <a:ext cx="2058233" cy="962697"/>
          </a:xfrm>
          <a:custGeom>
            <a:avLst/>
            <a:gdLst>
              <a:gd name="T0" fmla="*/ 2404266 w 603885"/>
              <a:gd name="T1" fmla="*/ 0 h 603885"/>
              <a:gd name="T2" fmla="*/ 0 w 603885"/>
              <a:gd name="T3" fmla="*/ 0 h 603885"/>
              <a:gd name="T4" fmla="*/ 0 w 603885"/>
              <a:gd name="T5" fmla="*/ 5699134 h 603885"/>
              <a:gd name="T6" fmla="*/ 2404266 w 603885"/>
              <a:gd name="T7" fmla="*/ 5699134 h 603885"/>
              <a:gd name="T8" fmla="*/ 2404266 w 603885"/>
              <a:gd name="T9" fmla="*/ 0 h 6038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 sz="7869" dirty="0"/>
          </a:p>
        </p:txBody>
      </p:sp>
      <p:sp>
        <p:nvSpPr>
          <p:cNvPr id="20" name="object 12">
            <a:extLst>
              <a:ext uri="{FF2B5EF4-FFF2-40B4-BE49-F238E27FC236}">
                <a16:creationId xmlns="" xmlns:a16="http://schemas.microsoft.com/office/drawing/2014/main" id="{75008494-61E4-463C-93FC-17CA4E6B573C}"/>
              </a:ext>
            </a:extLst>
          </p:cNvPr>
          <p:cNvSpPr txBox="1"/>
          <p:nvPr/>
        </p:nvSpPr>
        <p:spPr>
          <a:xfrm>
            <a:off x="9722908" y="523152"/>
            <a:ext cx="1846206" cy="732168"/>
          </a:xfrm>
          <a:prstGeom prst="rect">
            <a:avLst/>
          </a:prstGeom>
        </p:spPr>
        <p:txBody>
          <a:bodyPr wrap="square" lIns="0" tIns="32746" rIns="0" bIns="0">
            <a:spAutoFit/>
          </a:bodyPr>
          <a:lstStyle/>
          <a:p>
            <a:pPr algn="ctr" defTabSz="1189620">
              <a:spcBef>
                <a:spcPts val="259"/>
              </a:spcBef>
              <a:defRPr/>
            </a:pPr>
            <a:r>
              <a:rPr lang="ru-RU" sz="4543" b="1" spc="21" dirty="0">
                <a:solidFill>
                  <a:srgbClr val="FEFEFE"/>
                </a:solidFill>
                <a:latin typeface="Arial"/>
                <a:cs typeface="Arial"/>
              </a:rPr>
              <a:t>8</a:t>
            </a:r>
            <a:r>
              <a:rPr lang="ru-RU" sz="4543" b="1" spc="21" dirty="0" smtClean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r>
              <a:rPr lang="en-US" sz="4000" b="1" spc="-10" dirty="0" err="1" smtClean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lang="en-US" sz="4689" b="1" dirty="0">
              <a:solidFill>
                <a:srgbClr val="57565A"/>
              </a:solidFill>
              <a:latin typeface="Arial"/>
              <a:cs typeface="Arial"/>
            </a:endParaRPr>
          </a:p>
        </p:txBody>
      </p:sp>
      <p:sp>
        <p:nvSpPr>
          <p:cNvPr id="17" name="object 5">
            <a:extLst>
              <a:ext uri="{FF2B5EF4-FFF2-40B4-BE49-F238E27FC236}">
                <a16:creationId xmlns="" xmlns:a16="http://schemas.microsoft.com/office/drawing/2014/main" id="{4E418E96-8D0E-4CF2-BB71-0FCCC8070997}"/>
              </a:ext>
            </a:extLst>
          </p:cNvPr>
          <p:cNvSpPr/>
          <p:nvPr/>
        </p:nvSpPr>
        <p:spPr>
          <a:xfrm>
            <a:off x="169293" y="2147833"/>
            <a:ext cx="599813" cy="1866629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pic>
        <p:nvPicPr>
          <p:cNvPr id="12" name="Picture 3">
            <a:extLst>
              <a:ext uri="{FF2B5EF4-FFF2-40B4-BE49-F238E27FC236}">
                <a16:creationId xmlns="" xmlns:a16="http://schemas.microsoft.com/office/drawing/2014/main" id="{722B2BF1-2D3B-48C0-8AEE-EE5C76C827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200" y="75849"/>
            <a:ext cx="1539329" cy="1626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object 5">
            <a:extLst>
              <a:ext uri="{FF2B5EF4-FFF2-40B4-BE49-F238E27FC236}">
                <a16:creationId xmlns="" xmlns:a16="http://schemas.microsoft.com/office/drawing/2014/main" id="{4E418E96-8D0E-4CF2-BB71-0FCCC8070997}"/>
              </a:ext>
            </a:extLst>
          </p:cNvPr>
          <p:cNvSpPr/>
          <p:nvPr/>
        </p:nvSpPr>
        <p:spPr>
          <a:xfrm>
            <a:off x="169292" y="4295666"/>
            <a:ext cx="599813" cy="1866629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sp>
        <p:nvSpPr>
          <p:cNvPr id="2" name="AutoShape 2" descr="Электронный микроскоп Атом, Электрон с, электрон, микроскоп, область png |  PNGW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3072" y="2418970"/>
            <a:ext cx="5715000" cy="3743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888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27384"/>
            <a:ext cx="12192000" cy="136815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echish</a:t>
            </a:r>
            <a:endParaRPr lang="en-US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84692" y="2091253"/>
                <a:ext cx="3553989" cy="33239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Berilgan: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𝐵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0,5 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𝑇</m:t>
                      </m:r>
                    </m:oMath>
                  </m:oMathPara>
                </a14:m>
                <a:endParaRPr lang="en-US" sz="3000" b="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𝑣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en-US" sz="30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2</m:t>
                      </m:r>
                      <m:r>
                        <a:rPr lang="ru-RU" sz="30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•</m:t>
                      </m:r>
                      <m:sSup>
                        <m:sSupPr>
                          <m:ctrlPr>
                            <a:rPr lang="ru-RU" sz="30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n-US" sz="3000" b="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𝐹</m:t>
                      </m:r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en-US" sz="30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0,8</m:t>
                      </m:r>
                      <m:r>
                        <a:rPr lang="ru-RU" sz="30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•</m:t>
                      </m:r>
                      <m:sSup>
                        <m:sSupPr>
                          <m:ctrlPr>
                            <a:rPr lang="ru-RU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sup>
                      </m:sSup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US" sz="3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endParaRPr lang="en-US" sz="30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r>
                  <a:rPr lang="en-US" sz="3000" b="1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Topish</a:t>
                </a:r>
                <a:r>
                  <a:rPr lang="en-US" sz="30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3000" b="1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kerak</a:t>
                </a:r>
                <a:r>
                  <a:rPr lang="en-US" sz="30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:</a:t>
                </a:r>
                <a:endParaRPr lang="en-US" sz="30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𝑞</m:t>
                      </m:r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=?</m:t>
                      </m:r>
                    </m:oMath>
                  </m:oMathPara>
                </a14:m>
                <a:endParaRPr lang="en-US" sz="3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692" y="2091253"/>
                <a:ext cx="3553989" cy="3323987"/>
              </a:xfrm>
              <a:prstGeom prst="rect">
                <a:avLst/>
              </a:prstGeom>
              <a:blipFill rotWithShape="0">
                <a:blip r:embed="rId2"/>
                <a:stretch>
                  <a:fillRect l="-3945" t="-23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Прямая соединительная линия 7"/>
          <p:cNvCxnSpPr/>
          <p:nvPr/>
        </p:nvCxnSpPr>
        <p:spPr>
          <a:xfrm>
            <a:off x="3647728" y="2132856"/>
            <a:ext cx="0" cy="42040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 flipV="1">
            <a:off x="616740" y="4221088"/>
            <a:ext cx="3030988" cy="6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603509" y="2171658"/>
            <a:ext cx="25013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Formulasi</a:t>
            </a:r>
            <a:r>
              <a:rPr lang="en-US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30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5979773" y="2154922"/>
            <a:ext cx="0" cy="42040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493929" y="2132856"/>
            <a:ext cx="226636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Yechilishi</a:t>
            </a:r>
            <a:r>
              <a:rPr lang="en-US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6168007" y="5891556"/>
                <a:ext cx="4176465" cy="5539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0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Javob:  </a:t>
                </a:r>
                <a14:m>
                  <m:oMath xmlns:m="http://schemas.openxmlformats.org/officeDocument/2006/math">
                    <m:r>
                      <a:rPr lang="en-US" sz="30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𝑞</m:t>
                    </m:r>
                    <m:r>
                      <a:rPr lang="en-US" sz="30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ru-RU" sz="30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0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ru-RU" sz="300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•</m:t>
                        </m:r>
                        <m:r>
                          <a:rPr lang="en-US" sz="30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sz="30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−19</m:t>
                        </m:r>
                      </m:sup>
                    </m:sSup>
                    <m:r>
                      <a:rPr lang="en-US" sz="30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0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ru-RU" sz="3000" dirty="0"/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8007" y="5891556"/>
                <a:ext cx="4176465" cy="553998"/>
              </a:xfrm>
              <a:prstGeom prst="rect">
                <a:avLst/>
              </a:prstGeom>
              <a:blipFill rotWithShape="0">
                <a:blip r:embed="rId3"/>
                <a:stretch>
                  <a:fillRect l="-3504" t="-15385" b="-318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8939742" y="4208619"/>
                <a:ext cx="3132921" cy="5539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ru-RU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0,8</m:t>
                          </m:r>
                          <m:r>
                            <a:rPr lang="ru-RU" sz="300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•</m:t>
                          </m:r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−18</m:t>
                          </m:r>
                        </m:sup>
                      </m:sSup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39742" y="4208619"/>
                <a:ext cx="3132921" cy="55399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3575720" y="3671392"/>
                <a:ext cx="1780229" cy="9536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sz="3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3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num>
                        <m:den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𝑣𝐵</m:t>
                          </m:r>
                        </m:den>
                      </m:f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5720" y="3671392"/>
                <a:ext cx="1780229" cy="95365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3675517" y="2961375"/>
                <a:ext cx="1819144" cy="5539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3000" b="0" i="1" smtClean="0">
                          <a:latin typeface="Cambria Math"/>
                        </a:rPr>
                        <m:t>=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𝑞𝑣𝐵</m:t>
                      </m:r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5517" y="2961375"/>
                <a:ext cx="1819144" cy="55399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Прямоугольник 24"/>
              <p:cNvSpPr/>
              <p:nvPr/>
            </p:nvSpPr>
            <p:spPr>
              <a:xfrm>
                <a:off x="5951984" y="2706916"/>
                <a:ext cx="3854312" cy="10675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sz="3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3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000" b="0" i="0" smtClean="0">
                              <a:latin typeface="Cambria Math" panose="02040503050406030204" pitchFamily="18" charset="0"/>
                            </a:rPr>
                            <m:t>0,8</m:t>
                          </m:r>
                          <m:r>
                            <a:rPr lang="ru-RU" sz="300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•</m:t>
                          </m:r>
                          <m:sSup>
                            <m:sSupPr>
                              <m:ctrlPr>
                                <a:rPr lang="ru-RU" sz="30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0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sz="30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−12</m:t>
                              </m:r>
                            </m:sup>
                          </m:sSup>
                        </m:num>
                        <m:den>
                          <m:r>
                            <a:rPr lang="en-US" sz="300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</m:t>
                          </m:r>
                          <m:r>
                            <a:rPr lang="ru-RU" sz="300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•</m:t>
                          </m:r>
                          <m:sSup>
                            <m:sSupPr>
                              <m:ctrlPr>
                                <a:rPr lang="ru-RU" sz="30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0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sz="30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  <m:r>
                            <a:rPr lang="ru-RU" sz="300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•</m:t>
                          </m:r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0,</m:t>
                          </m:r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5</m:t>
                          </m:r>
                        </m:den>
                      </m:f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1984" y="2706916"/>
                <a:ext cx="3854312" cy="10675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>
                <a:off x="6128955" y="3925891"/>
                <a:ext cx="2582590" cy="10665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3000" i="1" dirty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3000">
                              <a:latin typeface="Cambria Math" panose="02040503050406030204" pitchFamily="18" charset="0"/>
                            </a:rPr>
                            <m:t>0,</m:t>
                          </m:r>
                          <m:r>
                            <a:rPr lang="en-US" sz="3000" b="0" i="0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ru-RU" sz="300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•</m:t>
                          </m:r>
                          <m:sSup>
                            <m:sSupPr>
                              <m:ctrlPr>
                                <a:rPr lang="ru-RU" sz="30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0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sz="3000" b="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−18</m:t>
                              </m:r>
                            </m:sup>
                          </m:sSup>
                        </m:num>
                        <m:den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0,5</m:t>
                          </m:r>
                        </m:den>
                      </m:f>
                      <m:r>
                        <a:rPr lang="en-US" sz="3000" b="0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US" sz="3000" b="0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𝐶</m:t>
                      </m:r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8955" y="3925891"/>
                <a:ext cx="2582590" cy="1066574"/>
              </a:xfrm>
              <a:prstGeom prst="rect">
                <a:avLst/>
              </a:prstGeom>
              <a:blipFill rotWithShape="0">
                <a:blip r:embed="rId8"/>
                <a:stretch>
                  <a:fillRect r="-28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479376" y="1365348"/>
            <a:ext cx="60145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V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bobni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takrorlash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(12)</a:t>
            </a:r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 rot="19514818">
            <a:off x="6598366" y="4155439"/>
            <a:ext cx="936104" cy="8109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 rot="19514818">
            <a:off x="7115741" y="4744514"/>
            <a:ext cx="936104" cy="8109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Прямоугольник 28"/>
              <p:cNvSpPr/>
              <p:nvPr/>
            </p:nvSpPr>
            <p:spPr>
              <a:xfrm>
                <a:off x="6104845" y="5149633"/>
                <a:ext cx="2511435" cy="5539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ru-RU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ru-RU" sz="300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•</m:t>
                          </m:r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−19</m:t>
                          </m:r>
                        </m:sup>
                      </m:sSup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29" name="Прямоугольник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4845" y="5149633"/>
                <a:ext cx="2511435" cy="553998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6997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16" grpId="0"/>
      <p:bldP spid="22" grpId="0"/>
      <p:bldP spid="23" grpId="0"/>
      <p:bldP spid="20" grpId="0"/>
      <p:bldP spid="24" grpId="0"/>
      <p:bldP spid="25" grpId="0"/>
      <p:bldP spid="26" grpId="0"/>
      <p:bldP spid="17" grpId="0"/>
      <p:bldP spid="21" grpId="0" animBg="1"/>
      <p:bldP spid="28" grpId="0" animBg="1"/>
      <p:bldP spid="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12192000" cy="95864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utoShape 2" descr="Issiqlik harakati amalga oshirilmoqda. Issiqlik harakati. Braun harakat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4" descr="Issiqlik harakati amalga oshirilmoqda. Issiqlik harakati. Braun harakat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9" name="Group 3"/>
          <p:cNvGrpSpPr>
            <a:grpSpLocks/>
          </p:cNvGrpSpPr>
          <p:nvPr/>
        </p:nvGrpSpPr>
        <p:grpSpPr bwMode="auto">
          <a:xfrm>
            <a:off x="335360" y="1170433"/>
            <a:ext cx="11305322" cy="2084388"/>
            <a:chOff x="1347" y="1319"/>
            <a:chExt cx="5875" cy="1313"/>
          </a:xfrm>
        </p:grpSpPr>
        <p:sp>
          <p:nvSpPr>
            <p:cNvPr id="20" name="AutoShape 5"/>
            <p:cNvSpPr>
              <a:spLocks noChangeArrowheads="1"/>
            </p:cNvSpPr>
            <p:nvPr/>
          </p:nvSpPr>
          <p:spPr bwMode="gray">
            <a:xfrm>
              <a:off x="1536" y="1319"/>
              <a:ext cx="5686" cy="131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21B3E1">
                    <a:gamma/>
                    <a:tint val="21176"/>
                    <a:invGamma/>
                  </a:srgbClr>
                </a:gs>
                <a:gs pos="100000">
                  <a:srgbClr val="21B3E1"/>
                </a:gs>
              </a:gsLst>
              <a:lin ang="0" scaled="1"/>
            </a:gradFill>
            <a:ln w="12700" algn="ctr">
              <a:solidFill>
                <a:schemeClr val="tx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AutoShape 4"/>
            <p:cNvSpPr>
              <a:spLocks noChangeArrowheads="1"/>
            </p:cNvSpPr>
            <p:nvPr/>
          </p:nvSpPr>
          <p:spPr bwMode="gray">
            <a:xfrm>
              <a:off x="1347" y="1727"/>
              <a:ext cx="378" cy="432"/>
            </a:xfrm>
            <a:prstGeom prst="diamond">
              <a:avLst/>
            </a:prstGeom>
            <a:gradFill rotWithShape="1">
              <a:gsLst>
                <a:gs pos="0">
                  <a:srgbClr val="21B3E1">
                    <a:gamma/>
                    <a:shade val="46275"/>
                    <a:invGamma/>
                  </a:srgbClr>
                </a:gs>
                <a:gs pos="100000">
                  <a:srgbClr val="21B3E1"/>
                </a:gs>
              </a:gsLst>
              <a:lin ang="0" scaled="1"/>
            </a:gra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 Box 6"/>
                <p:cNvSpPr txBox="1">
                  <a:spLocks noChangeArrowheads="1"/>
                </p:cNvSpPr>
                <p:nvPr/>
              </p:nvSpPr>
              <p:spPr bwMode="gray">
                <a:xfrm>
                  <a:off x="1725" y="1352"/>
                  <a:ext cx="5385" cy="11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just"/>
                  <a:r>
                    <a:rPr lang="en-US" sz="3000" dirty="0" smtClean="0">
                      <a:latin typeface="Arial" pitchFamily="34" charset="0"/>
                      <a:cs typeface="Arial" pitchFamily="34" charset="0"/>
                    </a:rPr>
                    <a:t>    </a:t>
                  </a:r>
                  <a:r>
                    <a:rPr lang="en-US" sz="3000" dirty="0" err="1" smtClean="0">
                      <a:latin typeface="Arial" pitchFamily="34" charset="0"/>
                      <a:cs typeface="Arial" pitchFamily="34" charset="0"/>
                    </a:rPr>
                    <a:t>Tezligi</a:t>
                  </a:r>
                  <a:r>
                    <a:rPr lang="en-US" sz="3000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28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5</m:t>
                          </m:r>
                          <m:r>
                            <a:rPr lang="en-US" sz="28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⦁10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7</m:t>
                          </m:r>
                        </m:sup>
                      </m:sSup>
                      <m:r>
                        <a:rPr lang="en-US" sz="28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  <m:r>
                        <a:rPr lang="en-US" sz="28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𝑚</m:t>
                      </m:r>
                      <m:r>
                        <a:rPr lang="en-US" sz="28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/</m:t>
                      </m:r>
                      <m:r>
                        <a:rPr lang="en-US" sz="28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𝑠</m:t>
                      </m:r>
                    </m:oMath>
                  </a14:m>
                  <a:r>
                    <a:rPr lang="en-US" sz="2800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Cambria Math"/>
                      <a:cs typeface="Arial" pitchFamily="34" charset="0"/>
                    </a:rPr>
                    <a:t> </a:t>
                  </a:r>
                  <a:r>
                    <a:rPr lang="en-US" sz="2800" dirty="0" err="1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va</a:t>
                  </a:r>
                  <a:r>
                    <a:rPr lang="en-US" sz="2800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2800" dirty="0" err="1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zaryadi</a:t>
                  </a:r>
                  <a:r>
                    <a:rPr lang="en-US" sz="2800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28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6,4</m:t>
                          </m:r>
                          <m:r>
                            <a:rPr lang="en-US" sz="28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⦁10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−19</m:t>
                          </m:r>
                        </m:sup>
                      </m:sSup>
                      <m:r>
                        <a:rPr lang="en-US" sz="28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  <m:r>
                        <a:rPr lang="en-US" sz="28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𝐶</m:t>
                      </m:r>
                    </m:oMath>
                  </a14:m>
                  <a:r>
                    <a:rPr lang="en-US" sz="2800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Cambria Math"/>
                      <a:cs typeface="Arial" pitchFamily="34" charset="0"/>
                    </a:rPr>
                    <a:t> </a:t>
                  </a:r>
                  <a:r>
                    <a:rPr lang="en-US" sz="2800" dirty="0" err="1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bo‘lgan</a:t>
                  </a:r>
                  <a:r>
                    <a:rPr lang="en-US" sz="2800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2800" dirty="0" err="1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zarra</a:t>
                  </a:r>
                  <a:r>
                    <a:rPr lang="en-US" sz="2800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2800" dirty="0" err="1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magnit</a:t>
                  </a:r>
                  <a:r>
                    <a:rPr lang="en-US" sz="2800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2800" dirty="0" err="1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maydon</a:t>
                  </a:r>
                  <a:r>
                    <a:rPr lang="en-US" sz="2800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2800" dirty="0" err="1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kuch</a:t>
                  </a:r>
                  <a:r>
                    <a:rPr lang="en-US" sz="2800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2800" dirty="0" err="1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chiziqlari</a:t>
                  </a:r>
                  <a:r>
                    <a:rPr lang="en-US" sz="2800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2800" dirty="0" err="1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yo‘nalishiga</a:t>
                  </a:r>
                  <a:r>
                    <a:rPr lang="en-US" sz="2800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2800" dirty="0" err="1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tik</a:t>
                  </a:r>
                  <a:r>
                    <a:rPr lang="en-US" sz="2800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2800" dirty="0" err="1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ravishda</a:t>
                  </a:r>
                  <a:r>
                    <a:rPr lang="en-US" sz="2800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 </a:t>
                  </a:r>
                  <a:r>
                    <a:rPr lang="en-US" sz="2800" dirty="0" err="1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uchib</a:t>
                  </a:r>
                  <a:r>
                    <a:rPr lang="en-US" sz="2800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2800" dirty="0" err="1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kirdi</a:t>
                  </a:r>
                  <a:r>
                    <a:rPr lang="en-US" sz="2800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. Agar </a:t>
                  </a:r>
                  <a:r>
                    <a:rPr lang="en-US" sz="2800" dirty="0" err="1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zarraga</a:t>
                  </a:r>
                  <a:r>
                    <a:rPr lang="en-US" sz="2800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2800" dirty="0" err="1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maydon</a:t>
                  </a:r>
                  <a:r>
                    <a:rPr lang="en-US" sz="2800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8 </m:t>
                      </m:r>
                      <m:r>
                        <a:rPr lang="en-US" sz="28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𝑝𝑁</m:t>
                      </m:r>
                    </m:oMath>
                  </a14:m>
                  <a:r>
                    <a:rPr lang="en-US" sz="2800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2800" dirty="0" err="1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kuch</a:t>
                  </a:r>
                  <a:r>
                    <a:rPr lang="en-US" sz="2800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2800" dirty="0" err="1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ta’sir</a:t>
                  </a:r>
                  <a:r>
                    <a:rPr lang="en-US" sz="2800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2800" dirty="0" err="1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qilgan</a:t>
                  </a:r>
                  <a:r>
                    <a:rPr lang="en-US" sz="2800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2800" dirty="0" err="1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bo‘lsa</a:t>
                  </a:r>
                  <a:r>
                    <a:rPr lang="en-US" sz="2800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, </a:t>
                  </a:r>
                  <a:r>
                    <a:rPr lang="en-US" sz="2800" dirty="0" err="1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magnit</a:t>
                  </a:r>
                  <a:r>
                    <a:rPr lang="en-US" sz="2800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2800" dirty="0" err="1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maydon</a:t>
                  </a:r>
                  <a:r>
                    <a:rPr lang="en-US" sz="2800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2800" dirty="0" err="1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induksiyasi</a:t>
                  </a:r>
                  <a:r>
                    <a:rPr lang="en-US" sz="2800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2800" dirty="0" err="1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qanday</a:t>
                  </a:r>
                  <a:r>
                    <a:rPr lang="en-US" sz="2800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2800" dirty="0" err="1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bo‘lgan</a:t>
                  </a:r>
                  <a:r>
                    <a:rPr lang="en-US" sz="2800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?</a:t>
                  </a:r>
                  <a:endParaRPr lang="en-US" sz="3000" b="1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mc:Choice>
          <mc:Fallback xmlns="">
            <p:sp>
              <p:nvSpPr>
                <p:cNvPr id="22" name="Text 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gray">
                <a:xfrm>
                  <a:off x="1725" y="1352"/>
                  <a:ext cx="5385" cy="1163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1176" t="-4305" r="-1235" b="-8609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3" name="Text Box 7"/>
            <p:cNvSpPr txBox="1">
              <a:spLocks noChangeArrowheads="1"/>
            </p:cNvSpPr>
            <p:nvPr/>
          </p:nvSpPr>
          <p:spPr bwMode="gray">
            <a:xfrm>
              <a:off x="1425" y="1744"/>
              <a:ext cx="260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just"/>
              <a:r>
                <a:rPr lang="en-US" sz="3600" dirty="0"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</p:grpSp>
      <p:grpSp>
        <p:nvGrpSpPr>
          <p:cNvPr id="25" name="Group 3"/>
          <p:cNvGrpSpPr>
            <a:grpSpLocks/>
          </p:cNvGrpSpPr>
          <p:nvPr/>
        </p:nvGrpSpPr>
        <p:grpSpPr bwMode="auto">
          <a:xfrm>
            <a:off x="460375" y="3573016"/>
            <a:ext cx="11180241" cy="2736851"/>
            <a:chOff x="1347" y="1319"/>
            <a:chExt cx="5810" cy="1724"/>
          </a:xfrm>
        </p:grpSpPr>
        <p:sp>
          <p:nvSpPr>
            <p:cNvPr id="26" name="AutoShape 5"/>
            <p:cNvSpPr>
              <a:spLocks noChangeArrowheads="1"/>
            </p:cNvSpPr>
            <p:nvPr/>
          </p:nvSpPr>
          <p:spPr bwMode="gray">
            <a:xfrm>
              <a:off x="1536" y="1319"/>
              <a:ext cx="5621" cy="1724"/>
            </a:xfrm>
            <a:prstGeom prst="roundRect">
              <a:avLst>
                <a:gd name="adj" fmla="val 16667"/>
              </a:avLst>
            </a:prstGeom>
            <a:solidFill>
              <a:schemeClr val="accent6">
                <a:lumMod val="60000"/>
                <a:lumOff val="4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AutoShape 4"/>
            <p:cNvSpPr>
              <a:spLocks noChangeArrowheads="1"/>
            </p:cNvSpPr>
            <p:nvPr/>
          </p:nvSpPr>
          <p:spPr bwMode="gray">
            <a:xfrm>
              <a:off x="1347" y="1976"/>
              <a:ext cx="378" cy="432"/>
            </a:xfrm>
            <a:prstGeom prst="diamond">
              <a:avLst/>
            </a:prstGeom>
            <a:gradFill rotWithShape="1">
              <a:gsLst>
                <a:gs pos="0">
                  <a:srgbClr val="21B3E1">
                    <a:gamma/>
                    <a:shade val="46275"/>
                    <a:invGamma/>
                  </a:srgbClr>
                </a:gs>
                <a:gs pos="100000">
                  <a:srgbClr val="21B3E1"/>
                </a:gs>
              </a:gsLst>
              <a:lin ang="0" scaled="1"/>
            </a:gra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 Box 6"/>
                <p:cNvSpPr txBox="1">
                  <a:spLocks noChangeArrowheads="1"/>
                </p:cNvSpPr>
                <p:nvPr/>
              </p:nvSpPr>
              <p:spPr bwMode="gray">
                <a:xfrm>
                  <a:off x="1725" y="1352"/>
                  <a:ext cx="5320" cy="160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just"/>
                  <a:r>
                    <a:rPr lang="en-US" sz="3200" dirty="0" smtClean="0">
                      <a:latin typeface="Arial" pitchFamily="34" charset="0"/>
                      <a:cs typeface="Arial" pitchFamily="34" charset="0"/>
                    </a:rPr>
                    <a:t>    </a:t>
                  </a:r>
                  <a14:m>
                    <m:oMath xmlns:m="http://schemas.openxmlformats.org/officeDocument/2006/math">
                      <m:r>
                        <a:rPr lang="en-US" sz="320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30 </m:t>
                      </m:r>
                      <m:r>
                        <a:rPr lang="en-US" sz="320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𝑐𝑚</m:t>
                      </m:r>
                      <m:r>
                        <a:rPr lang="en-US" sz="320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</m:oMath>
                  </a14:m>
                  <a:r>
                    <a:rPr lang="en-US" sz="3200" dirty="0" err="1" smtClean="0">
                      <a:latin typeface="Arial" pitchFamily="34" charset="0"/>
                      <a:cs typeface="Arial" pitchFamily="34" charset="0"/>
                    </a:rPr>
                    <a:t>uzunlikdagi</a:t>
                  </a:r>
                  <a:r>
                    <a:rPr lang="en-US" sz="3200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200" dirty="0" err="1" smtClean="0">
                      <a:latin typeface="Arial" pitchFamily="34" charset="0"/>
                      <a:cs typeface="Arial" pitchFamily="34" charset="0"/>
                    </a:rPr>
                    <a:t>o‘tkazgich</a:t>
                  </a:r>
                  <a:r>
                    <a:rPr lang="en-US" sz="3200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200" dirty="0" err="1" smtClean="0">
                      <a:latin typeface="Arial" pitchFamily="34" charset="0"/>
                      <a:cs typeface="Arial" pitchFamily="34" charset="0"/>
                    </a:rPr>
                    <a:t>induksiyasi</a:t>
                  </a:r>
                  <a:r>
                    <a:rPr lang="en-US" sz="3200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0,6 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𝑇</m:t>
                      </m:r>
                    </m:oMath>
                  </a14:m>
                  <a:r>
                    <a:rPr lang="en-US" sz="3200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Cambria Math"/>
                      <a:cs typeface="Arial" pitchFamily="34" charset="0"/>
                    </a:rPr>
                    <a:t> </a:t>
                  </a:r>
                  <a:r>
                    <a:rPr lang="en-US" sz="3200" dirty="0" err="1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bo‘lgan</a:t>
                  </a:r>
                  <a:r>
                    <a:rPr lang="en-US" sz="3200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3200" dirty="0" err="1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magnit</a:t>
                  </a:r>
                  <a:r>
                    <a:rPr lang="en-US" sz="3200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3200" dirty="0" err="1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maydonning</a:t>
                  </a:r>
                  <a:r>
                    <a:rPr lang="en-US" sz="3200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3200" dirty="0" err="1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induksiya</a:t>
                  </a:r>
                  <a:r>
                    <a:rPr lang="en-US" sz="3200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3200" dirty="0" err="1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chiziqlariga</a:t>
                  </a:r>
                  <a:r>
                    <a:rPr lang="en-US" sz="3200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3200" dirty="0" err="1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tik</a:t>
                  </a:r>
                  <a:r>
                    <a:rPr lang="en-US" sz="3200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3200" dirty="0" err="1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joylashgan</a:t>
                  </a:r>
                  <a:r>
                    <a:rPr lang="en-US" sz="3200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. </a:t>
                  </a:r>
                  <a:r>
                    <a:rPr lang="en-US" sz="3200" dirty="0" err="1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O‘tkazgich</a:t>
                  </a:r>
                  <a:r>
                    <a:rPr lang="en-US" sz="3200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3200" dirty="0" err="1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ko‘ndalang</a:t>
                  </a:r>
                  <a:r>
                    <a:rPr lang="en-US" sz="3200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3200" dirty="0" err="1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kesimi</a:t>
                  </a:r>
                  <a:r>
                    <a:rPr lang="en-US" sz="3200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3200" dirty="0" err="1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yuzasidan</a:t>
                  </a:r>
                  <a:r>
                    <a:rPr lang="en-US" sz="3200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3200" dirty="0" err="1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bir</a:t>
                  </a:r>
                  <a:r>
                    <a:rPr lang="en-US" sz="3200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3200" dirty="0" err="1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minutda</a:t>
                  </a:r>
                  <a:r>
                    <a:rPr lang="en-US" sz="3200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80 </m:t>
                      </m:r>
                      <m:r>
                        <a:rPr lang="en-US" sz="32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𝐶</m:t>
                      </m:r>
                    </m:oMath>
                  </a14:m>
                  <a:r>
                    <a:rPr lang="en-US" sz="3200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Cambria Math"/>
                      <a:cs typeface="Arial" pitchFamily="34" charset="0"/>
                    </a:rPr>
                    <a:t> </a:t>
                  </a:r>
                  <a:r>
                    <a:rPr lang="en-US" sz="3200" dirty="0" err="1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zaryad</a:t>
                  </a:r>
                  <a:r>
                    <a:rPr lang="en-US" sz="3200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3200" dirty="0" err="1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oqib</a:t>
                  </a:r>
                  <a:r>
                    <a:rPr lang="en-US" sz="3200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3200" dirty="0" err="1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o‘tadi</a:t>
                  </a:r>
                  <a:r>
                    <a:rPr lang="en-US" sz="3200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. </a:t>
                  </a:r>
                  <a:r>
                    <a:rPr lang="en-US" sz="3200" dirty="0" err="1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Magnit</a:t>
                  </a:r>
                  <a:r>
                    <a:rPr lang="en-US" sz="3200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3200" dirty="0" err="1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maydon</a:t>
                  </a:r>
                  <a:r>
                    <a:rPr lang="en-US" sz="3200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3200" dirty="0" err="1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tomonidan</a:t>
                  </a:r>
                  <a:r>
                    <a:rPr lang="en-US" sz="3200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3200" dirty="0" err="1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o‘tkazgichga</a:t>
                  </a:r>
                  <a:r>
                    <a:rPr lang="en-US" sz="3200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3200" dirty="0" err="1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qanday</a:t>
                  </a:r>
                  <a:r>
                    <a:rPr lang="en-US" sz="3200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3200" dirty="0" err="1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kuch</a:t>
                  </a:r>
                  <a:r>
                    <a:rPr lang="en-US" sz="3200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3200" dirty="0" err="1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ta’sir</a:t>
                  </a:r>
                  <a:r>
                    <a:rPr lang="en-US" sz="3200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3200" dirty="0" err="1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qiladi</a:t>
                  </a:r>
                  <a:r>
                    <a:rPr lang="en-US" sz="3200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?</a:t>
                  </a:r>
                  <a:endParaRPr lang="en-US" sz="32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ambria Math"/>
                    <a:cs typeface="Arial" pitchFamily="34" charset="0"/>
                  </a:endParaRPr>
                </a:p>
              </p:txBody>
            </p:sp>
          </mc:Choice>
          <mc:Fallback xmlns="">
            <p:sp>
              <p:nvSpPr>
                <p:cNvPr id="28" name="Text 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gray">
                <a:xfrm>
                  <a:off x="1725" y="1352"/>
                  <a:ext cx="5320" cy="1609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1549" t="-3103" r="-1489" b="-6921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4" name="Text Box 7"/>
            <p:cNvSpPr txBox="1">
              <a:spLocks noChangeArrowheads="1"/>
            </p:cNvSpPr>
            <p:nvPr/>
          </p:nvSpPr>
          <p:spPr bwMode="gray">
            <a:xfrm>
              <a:off x="1423" y="1976"/>
              <a:ext cx="229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just"/>
              <a:r>
                <a:rPr lang="en-US" sz="36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sz="36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86102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3752" y="3190051"/>
            <a:ext cx="4824536" cy="362332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0" y="-27384"/>
            <a:ext cx="12192000" cy="129614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latin typeface="Times New Roman" pitchFamily="18" charset="0"/>
                <a:cs typeface="Times New Roman" pitchFamily="18" charset="0"/>
              </a:rPr>
              <a:t>FIZIKA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75620" y="1825971"/>
            <a:ext cx="75968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MAVZU: MASALALAR </a:t>
            </a:r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 (2)</a:t>
            </a:r>
            <a:endParaRPr lang="en-US" sz="5400" b="1" dirty="0" smtClean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0" y="3429000"/>
            <a:ext cx="3143672" cy="2910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396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27384"/>
            <a:ext cx="12192000" cy="136815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 </a:t>
            </a:r>
            <a:r>
              <a:rPr lang="en-US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27-mashq</a:t>
            </a:r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23392" y="2420888"/>
                <a:ext cx="10297144" cy="2554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    </a:t>
                </a:r>
                <a:r>
                  <a:rPr lang="en-US" sz="4000" dirty="0" err="1" smtClean="0">
                    <a:latin typeface="Arial" pitchFamily="34" charset="0"/>
                    <a:cs typeface="Arial" pitchFamily="34" charset="0"/>
                  </a:rPr>
                  <a:t>Induksiyasi</a:t>
                </a:r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>
                    <a:latin typeface="Arial" pitchFamily="34" charset="0"/>
                    <a:cs typeface="Arial" pitchFamily="34" charset="0"/>
                  </a:rPr>
                  <a:t>0,4 T </a:t>
                </a:r>
                <a:r>
                  <a:rPr lang="en-US" sz="4000" dirty="0" err="1">
                    <a:latin typeface="Arial" pitchFamily="34" charset="0"/>
                    <a:cs typeface="Arial" pitchFamily="34" charset="0"/>
                  </a:rPr>
                  <a:t>bo</a:t>
                </a:r>
                <a:r>
                  <a:rPr lang="en-US" sz="40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‘lgan</a:t>
                </a:r>
                <a:r>
                  <a:rPr lang="en-US" sz="4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magnit</a:t>
                </a:r>
                <a:r>
                  <a:rPr lang="en-US" sz="4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maydon</a:t>
                </a:r>
                <a:r>
                  <a:rPr lang="en-US" sz="4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induksiya</a:t>
                </a:r>
                <a:r>
                  <a:rPr lang="en-US" sz="4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chiziqlariga</a:t>
                </a:r>
                <a:r>
                  <a:rPr lang="en-US" sz="4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tik</a:t>
                </a:r>
                <a:r>
                  <a:rPr lang="en-US" sz="4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ravishda</a:t>
                </a:r>
                <a:r>
                  <a:rPr lang="en-US" sz="4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elekton</a:t>
                </a:r>
                <a:r>
                  <a:rPr lang="en-US" sz="4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uchib</a:t>
                </a:r>
                <a:r>
                  <a:rPr lang="en-US" sz="4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kirdi</a:t>
                </a:r>
                <a:r>
                  <a:rPr lang="en-US" sz="4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. Agar </a:t>
                </a:r>
                <a:r>
                  <a:rPr lang="en-US" sz="40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unda</a:t>
                </a:r>
                <a:r>
                  <a:rPr lang="en-US" sz="4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ta’sir</a:t>
                </a:r>
                <a:r>
                  <a:rPr lang="en-US" sz="4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qiluvchi</a:t>
                </a:r>
                <a:r>
                  <a:rPr lang="en-US" sz="4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kuch</a:t>
                </a:r>
                <a:r>
                  <a:rPr lang="en-US" sz="4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0,64 </m:t>
                    </m:r>
                    <m:r>
                      <a:rPr lang="en-US" sz="40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𝑝𝑁</m:t>
                    </m:r>
                  </m:oMath>
                </a14:m>
                <a:r>
                  <a:rPr lang="en-US" sz="4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bo‘lsa</a:t>
                </a:r>
                <a:r>
                  <a:rPr lang="en-US" sz="4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, </a:t>
                </a:r>
                <a:r>
                  <a:rPr lang="en-US" sz="40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uning</a:t>
                </a:r>
                <a:r>
                  <a:rPr lang="en-US" sz="4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tezligi</a:t>
                </a:r>
                <a:r>
                  <a:rPr lang="en-US" sz="4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qanday</a:t>
                </a:r>
                <a:r>
                  <a:rPr lang="en-US" sz="4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bo‘lgan</a:t>
                </a:r>
                <a:r>
                  <a:rPr lang="en-US" sz="4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? </a:t>
                </a:r>
                <a:endParaRPr lang="en-US" sz="40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392" y="2420888"/>
                <a:ext cx="10297144" cy="2554545"/>
              </a:xfrm>
              <a:prstGeom prst="rect">
                <a:avLst/>
              </a:prstGeom>
              <a:blipFill rotWithShape="0">
                <a:blip r:embed="rId2"/>
                <a:stretch>
                  <a:fillRect l="-2072" t="-4296" r="-2131" b="-93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407368" y="1526885"/>
            <a:ext cx="2376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3-masala</a:t>
            </a:r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252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27384"/>
            <a:ext cx="12192000" cy="136815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echish</a:t>
            </a:r>
            <a:endParaRPr lang="en-US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84692" y="2091253"/>
                <a:ext cx="3553989" cy="32162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Berilgan: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𝐵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0,4 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𝑇</m:t>
                      </m:r>
                    </m:oMath>
                  </m:oMathPara>
                </a14:m>
                <a:endParaRPr lang="en-US" sz="3000" b="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𝑞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en-US" sz="30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1</m:t>
                      </m:r>
                      <m:r>
                        <a:rPr lang="en-US" sz="30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,6</m:t>
                      </m:r>
                      <m:r>
                        <a:rPr lang="ru-RU" sz="30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•</m:t>
                      </m:r>
                      <m:sSup>
                        <m:sSupPr>
                          <m:ctrlPr>
                            <a:rPr lang="ru-RU" sz="30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−19</m:t>
                          </m:r>
                        </m:sup>
                      </m:sSup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3000" b="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𝐹</m:t>
                      </m:r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en-US" sz="30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0,64</m:t>
                      </m:r>
                      <m:r>
                        <a:rPr lang="ru-RU" sz="30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•</m:t>
                      </m:r>
                      <m:sSup>
                        <m:sSupPr>
                          <m:ctrlPr>
                            <a:rPr lang="ru-RU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sup>
                      </m:sSup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US" sz="3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endParaRPr lang="en-US" sz="28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r>
                  <a:rPr lang="en-US" sz="2800" b="1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Topish</a:t>
                </a:r>
                <a:r>
                  <a:rPr lang="en-US" sz="28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kerak</a:t>
                </a:r>
                <a:r>
                  <a:rPr lang="en-US" sz="28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:</a:t>
                </a:r>
                <a:endParaRPr lang="en-US" sz="28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5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𝑣</m:t>
                      </m:r>
                      <m:r>
                        <a:rPr lang="en-US" sz="25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=?</m:t>
                      </m:r>
                    </m:oMath>
                  </m:oMathPara>
                </a14:m>
                <a:endParaRPr lang="en-US" sz="25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692" y="2091253"/>
                <a:ext cx="3553989" cy="3216265"/>
              </a:xfrm>
              <a:prstGeom prst="rect">
                <a:avLst/>
              </a:prstGeom>
              <a:blipFill rotWithShape="0">
                <a:blip r:embed="rId2"/>
                <a:stretch>
                  <a:fillRect l="-4288" t="-24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Прямая соединительная линия 7"/>
          <p:cNvCxnSpPr/>
          <p:nvPr/>
        </p:nvCxnSpPr>
        <p:spPr>
          <a:xfrm>
            <a:off x="3647728" y="2132856"/>
            <a:ext cx="0" cy="42040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 flipV="1">
            <a:off x="616740" y="4221088"/>
            <a:ext cx="3030988" cy="6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791744" y="2171658"/>
            <a:ext cx="25013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Formulasi</a:t>
            </a:r>
            <a:r>
              <a:rPr lang="en-US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30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6168008" y="2154922"/>
            <a:ext cx="0" cy="42040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493929" y="2154922"/>
            <a:ext cx="226636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Yechilishi</a:t>
            </a:r>
            <a:r>
              <a:rPr lang="en-US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6600056" y="5683314"/>
                <a:ext cx="3638289" cy="5539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0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Javob:  </a:t>
                </a:r>
                <a14:m>
                  <m:oMath xmlns:m="http://schemas.openxmlformats.org/officeDocument/2006/math">
                    <m:r>
                      <a:rPr lang="en-US" sz="30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𝑣</m:t>
                    </m:r>
                    <m:r>
                      <a:rPr lang="en-US" sz="30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ru-RU" sz="30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0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sz="30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  <m:r>
                      <a:rPr lang="en-US" sz="30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0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30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sz="30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ru-RU" sz="3000" dirty="0"/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0056" y="5683314"/>
                <a:ext cx="3638289" cy="553998"/>
              </a:xfrm>
              <a:prstGeom prst="rect">
                <a:avLst/>
              </a:prstGeom>
              <a:blipFill rotWithShape="0">
                <a:blip r:embed="rId3"/>
                <a:stretch>
                  <a:fillRect l="-4020" t="-15385" b="-318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9192344" y="4459178"/>
                <a:ext cx="2160240" cy="5539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ru-RU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92344" y="4459178"/>
                <a:ext cx="2160240" cy="55399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3763955" y="3671392"/>
                <a:ext cx="1780229" cy="10343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3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3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num>
                        <m:den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𝑞𝐵</m:t>
                          </m:r>
                        </m:den>
                      </m:f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3955" y="3671392"/>
                <a:ext cx="1780229" cy="103438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3863752" y="2961375"/>
                <a:ext cx="1819144" cy="5539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3000" b="0" i="1" smtClean="0">
                          <a:latin typeface="Cambria Math"/>
                        </a:rPr>
                        <m:t>=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𝑞𝑣𝐵</m:t>
                      </m:r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3752" y="2961375"/>
                <a:ext cx="1819144" cy="55399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Прямоугольник 24"/>
              <p:cNvSpPr/>
              <p:nvPr/>
            </p:nvSpPr>
            <p:spPr>
              <a:xfrm>
                <a:off x="6384033" y="2850932"/>
                <a:ext cx="5040559" cy="10675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3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3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000" b="0" i="0" smtClean="0">
                              <a:latin typeface="Cambria Math" panose="02040503050406030204" pitchFamily="18" charset="0"/>
                            </a:rPr>
                            <m:t>0,</m:t>
                          </m:r>
                          <m:r>
                            <a:rPr lang="en-US" sz="300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64</m:t>
                          </m:r>
                          <m:r>
                            <a:rPr lang="ru-RU" sz="300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•</m:t>
                          </m:r>
                          <m:sSup>
                            <m:sSupPr>
                              <m:ctrlPr>
                                <a:rPr lang="ru-RU" sz="30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0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sz="30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−12</m:t>
                              </m:r>
                            </m:sup>
                          </m:sSup>
                        </m:num>
                        <m:den>
                          <m:r>
                            <a:rPr lang="en-US" sz="300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Arial" pitchFamily="34" charset="0"/>
                            </a:rPr>
                            <m:t>1</m:t>
                          </m:r>
                          <m:r>
                            <a:rPr lang="en-US" sz="300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,6</m:t>
                          </m:r>
                          <m:r>
                            <a:rPr lang="ru-RU" sz="300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•</m:t>
                          </m:r>
                          <m:sSup>
                            <m:sSupPr>
                              <m:ctrlPr>
                                <a:rPr lang="ru-RU" sz="30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0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sz="30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−19</m:t>
                              </m:r>
                            </m:sup>
                          </m:sSup>
                          <m:r>
                            <a:rPr lang="ru-RU" sz="300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•</m:t>
                          </m:r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0,4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30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lang="en-US" sz="30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m:rPr>
                          <m:sty m:val="p"/>
                        </m:rPr>
                        <a:rPr lang="en-US" sz="30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  <m:r>
                        <a:rPr lang="en-US" sz="3000" b="0" i="0" smtClean="0"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4033" y="2850932"/>
                <a:ext cx="5040559" cy="10675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>
                <a:off x="6358297" y="4179108"/>
                <a:ext cx="2995664" cy="10649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3000" i="1" dirty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3000">
                              <a:latin typeface="Cambria Math" panose="02040503050406030204" pitchFamily="18" charset="0"/>
                            </a:rPr>
                            <m:t>0,</m:t>
                          </m:r>
                          <m:r>
                            <a:rPr lang="en-US" sz="300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64</m:t>
                          </m:r>
                          <m:r>
                            <a:rPr lang="ru-RU" sz="300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•</m:t>
                          </m:r>
                          <m:sSup>
                            <m:sSupPr>
                              <m:ctrlPr>
                                <a:rPr lang="ru-RU" sz="30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0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sz="3000" b="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sup>
                          </m:sSup>
                        </m:num>
                        <m:den>
                          <m:r>
                            <a:rPr lang="en-US" sz="3000" b="0" i="1" dirty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1,6</m:t>
                          </m:r>
                          <m:r>
                            <a:rPr lang="ru-RU" sz="300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•</m:t>
                          </m:r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0,4</m:t>
                          </m:r>
                        </m:den>
                      </m:f>
                      <m:r>
                        <a:rPr lang="en-US" sz="3000" b="0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𝑚</m:t>
                      </m:r>
                      <m:r>
                        <a:rPr lang="en-US" sz="3000" b="0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/</m:t>
                      </m:r>
                      <m:r>
                        <a:rPr lang="en-US" sz="3000" b="0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𝑠</m:t>
                      </m:r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8297" y="4179108"/>
                <a:ext cx="2995664" cy="106490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479376" y="1447036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27-mashq (3)</a:t>
            </a:r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 rot="19514818">
            <a:off x="8724292" y="3056801"/>
            <a:ext cx="936104" cy="8109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 rot="19514818">
            <a:off x="8267869" y="3616568"/>
            <a:ext cx="936104" cy="8109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 rot="19514818">
            <a:off x="6827709" y="4408656"/>
            <a:ext cx="936104" cy="8109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 rot="19514818">
            <a:off x="6827709" y="4960538"/>
            <a:ext cx="936104" cy="8109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 rot="19514818">
            <a:off x="7596539" y="4960538"/>
            <a:ext cx="936104" cy="8109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361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16" grpId="0"/>
      <p:bldP spid="22" grpId="0"/>
      <p:bldP spid="23" grpId="0"/>
      <p:bldP spid="20" grpId="0"/>
      <p:bldP spid="24" grpId="0"/>
      <p:bldP spid="25" grpId="0"/>
      <p:bldP spid="26" grpId="0"/>
      <p:bldP spid="17" grpId="0"/>
      <p:bldP spid="18" grpId="0" animBg="1"/>
      <p:bldP spid="19" grpId="0" animBg="1"/>
      <p:bldP spid="21" grpId="0" animBg="1"/>
      <p:bldP spid="27" grpId="0" animBg="1"/>
      <p:bldP spid="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27384"/>
            <a:ext cx="12192000" cy="136815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 </a:t>
            </a:r>
            <a:r>
              <a:rPr lang="en-US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27-mashq</a:t>
            </a:r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67408" y="2234771"/>
                <a:ext cx="10441160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4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    </a:t>
                </a:r>
                <a:r>
                  <a:rPr lang="en-US" sz="4000" dirty="0" err="1" smtClean="0">
                    <a:latin typeface="Arial" pitchFamily="34" charset="0"/>
                    <a:cs typeface="Arial" pitchFamily="34" charset="0"/>
                  </a:rPr>
                  <a:t>Magnit</a:t>
                </a:r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>
                    <a:latin typeface="Arial" pitchFamily="34" charset="0"/>
                    <a:cs typeface="Arial" pitchFamily="34" charset="0"/>
                  </a:rPr>
                  <a:t>maydon</a:t>
                </a:r>
                <a:r>
                  <a:rPr lang="en-US" sz="4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>
                    <a:latin typeface="Arial" pitchFamily="34" charset="0"/>
                    <a:cs typeface="Arial" pitchFamily="34" charset="0"/>
                  </a:rPr>
                  <a:t>induksiya</a:t>
                </a:r>
                <a:r>
                  <a:rPr lang="en-US" sz="4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>
                    <a:latin typeface="Arial" pitchFamily="34" charset="0"/>
                    <a:cs typeface="Arial" pitchFamily="34" charset="0"/>
                  </a:rPr>
                  <a:t>chiziqlariga</a:t>
                </a:r>
                <a:r>
                  <a:rPr lang="en-US" sz="4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>
                    <a:latin typeface="Arial" pitchFamily="34" charset="0"/>
                    <a:cs typeface="Arial" pitchFamily="34" charset="0"/>
                  </a:rPr>
                  <a:t>tik</a:t>
                </a:r>
                <a:r>
                  <a:rPr lang="en-US" sz="4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>
                    <a:latin typeface="Arial" pitchFamily="34" charset="0"/>
                    <a:cs typeface="Arial" pitchFamily="34" charset="0"/>
                  </a:rPr>
                  <a:t>yo‘nalishda</a:t>
                </a:r>
                <a:r>
                  <a:rPr lang="en-US" sz="4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en-US" sz="40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2⦁10</m:t>
                        </m:r>
                      </m:e>
                      <m:sup>
                        <m:r>
                          <a:rPr lang="en-US" sz="40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8</m:t>
                        </m:r>
                      </m:sup>
                    </m:sSup>
                    <m:r>
                      <a:rPr lang="en-US" sz="40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 </m:t>
                    </m:r>
                    <m:r>
                      <a:rPr lang="en-US" sz="40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𝑚</m:t>
                    </m:r>
                    <m:r>
                      <a:rPr lang="en-US" sz="40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/</m:t>
                    </m:r>
                    <m:r>
                      <a:rPr lang="en-US" sz="40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𝑠</m:t>
                    </m:r>
                  </m:oMath>
                </a14:m>
                <a:r>
                  <a:rPr lang="en-US" sz="4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ambria Math"/>
                    <a:cs typeface="Arial" pitchFamily="34" charset="0"/>
                  </a:rPr>
                  <a:t> </a:t>
                </a:r>
                <a:r>
                  <a:rPr lang="en-US" sz="4000" dirty="0" err="1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tezlik</a:t>
                </a:r>
                <a:r>
                  <a:rPr lang="en-US" sz="4000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bilan</a:t>
                </a:r>
                <a:r>
                  <a:rPr lang="en-US" sz="4000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harakatlanayotgan</a:t>
                </a:r>
                <a:r>
                  <a:rPr lang="en-US" sz="4000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 proton </a:t>
                </a:r>
                <a:r>
                  <a:rPr lang="en-US" sz="4000" dirty="0" err="1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uchib</a:t>
                </a:r>
                <a:r>
                  <a:rPr lang="en-US" sz="4000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kirdi</a:t>
                </a:r>
                <a:r>
                  <a:rPr lang="en-US" sz="4000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. Agar </a:t>
                </a:r>
                <a:r>
                  <a:rPr lang="en-US" sz="4000" dirty="0" err="1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magnit</a:t>
                </a:r>
                <a:r>
                  <a:rPr lang="en-US" sz="4000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maydon</a:t>
                </a:r>
                <a:r>
                  <a:rPr lang="en-US" sz="4000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induksiyasi</a:t>
                </a:r>
                <a:r>
                  <a:rPr lang="en-US" sz="4000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 0,4 T </a:t>
                </a:r>
                <a:r>
                  <a:rPr lang="en-US" sz="4000" dirty="0" err="1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bo‘lsa</a:t>
                </a:r>
                <a:r>
                  <a:rPr lang="en-US" sz="4000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, </a:t>
                </a:r>
                <a:r>
                  <a:rPr lang="en-US" sz="4000" dirty="0" err="1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protonga</a:t>
                </a:r>
                <a:r>
                  <a:rPr lang="en-US" sz="4000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magnit</a:t>
                </a:r>
                <a:r>
                  <a:rPr lang="en-US" sz="4000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maydon</a:t>
                </a:r>
                <a:r>
                  <a:rPr lang="en-US" sz="4000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tomonidan</a:t>
                </a:r>
                <a:r>
                  <a:rPr lang="en-US" sz="4000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qanday</a:t>
                </a:r>
                <a:r>
                  <a:rPr lang="en-US" sz="4000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kuch</a:t>
                </a:r>
                <a:r>
                  <a:rPr lang="en-US" sz="4000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ta’sir</a:t>
                </a:r>
                <a:r>
                  <a:rPr lang="en-US" sz="4000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qiladi</a:t>
                </a:r>
                <a:r>
                  <a:rPr lang="en-US" sz="4000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en-US" sz="40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408" y="2234771"/>
                <a:ext cx="10441160" cy="3785652"/>
              </a:xfrm>
              <a:prstGeom prst="rect">
                <a:avLst/>
              </a:prstGeom>
              <a:blipFill rotWithShape="0">
                <a:blip r:embed="rId2"/>
                <a:stretch>
                  <a:fillRect l="-2102" t="-2899" r="-2043" b="-59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407368" y="1526885"/>
            <a:ext cx="2376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-masala</a:t>
            </a:r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1193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27384"/>
            <a:ext cx="12192000" cy="136815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echish</a:t>
            </a:r>
            <a:endParaRPr lang="en-US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84692" y="2091253"/>
                <a:ext cx="3553989" cy="33239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Berilgan: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𝐵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0,4 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𝑇</m:t>
                      </m:r>
                    </m:oMath>
                  </m:oMathPara>
                </a14:m>
                <a:endParaRPr lang="en-US" sz="3000" b="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30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𝑣</m:t>
                    </m:r>
                    <m:r>
                      <a:rPr lang="en-US" sz="30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  <m:r>
                      <a:rPr lang="en-US" sz="3000" b="0" i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2</m:t>
                    </m:r>
                    <m:r>
                      <a:rPr lang="ru-RU" sz="30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</a:rPr>
                      <m:t>•</m:t>
                    </m:r>
                    <m:sSup>
                      <m:sSupPr>
                        <m:ctrlPr>
                          <a:rPr lang="ru-RU" sz="300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0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sz="30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  <m:r>
                      <a:rPr lang="en-US" sz="30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000" b="0" i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ambria Math" panose="02040503050406030204" pitchFamily="18" charset="0"/>
                  </a:rPr>
                  <a:t>m/s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𝑞</m:t>
                      </m:r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en-US" sz="30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1</m:t>
                      </m:r>
                      <m:r>
                        <a:rPr lang="en-US" sz="30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,6</m:t>
                      </m:r>
                      <m:r>
                        <a:rPr lang="ru-RU" sz="30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•</m:t>
                      </m:r>
                      <m:sSup>
                        <m:sSupPr>
                          <m:ctrlPr>
                            <a:rPr lang="ru-RU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−19</m:t>
                          </m:r>
                        </m:sup>
                      </m:sSup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30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endParaRPr lang="en-US" sz="30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r>
                  <a:rPr lang="en-US" sz="3000" b="1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Topish</a:t>
                </a:r>
                <a:r>
                  <a:rPr lang="en-US" sz="30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3000" b="1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kerak</a:t>
                </a:r>
                <a:r>
                  <a:rPr lang="en-US" sz="30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:</a:t>
                </a:r>
                <a:endParaRPr lang="en-US" sz="30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𝐹</m:t>
                      </m:r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=?</m:t>
                      </m:r>
                    </m:oMath>
                  </m:oMathPara>
                </a14:m>
                <a:endParaRPr lang="en-US" sz="3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692" y="2091253"/>
                <a:ext cx="3553989" cy="3323987"/>
              </a:xfrm>
              <a:prstGeom prst="rect">
                <a:avLst/>
              </a:prstGeom>
              <a:blipFill rotWithShape="0">
                <a:blip r:embed="rId2"/>
                <a:stretch>
                  <a:fillRect l="-3945" t="-23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Прямая соединительная линия 7"/>
          <p:cNvCxnSpPr/>
          <p:nvPr/>
        </p:nvCxnSpPr>
        <p:spPr>
          <a:xfrm>
            <a:off x="3647728" y="2132856"/>
            <a:ext cx="0" cy="42040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184692" y="4221708"/>
            <a:ext cx="3463036" cy="13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647728" y="2171658"/>
            <a:ext cx="25013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Formulasi</a:t>
            </a:r>
            <a:r>
              <a:rPr lang="en-US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30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5951984" y="2033307"/>
            <a:ext cx="0" cy="42040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130119" y="2154922"/>
            <a:ext cx="226636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Yechilishi</a:t>
            </a:r>
            <a:r>
              <a:rPr lang="en-US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6600056" y="5683314"/>
                <a:ext cx="4752528" cy="5539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0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Javob:  </a:t>
                </a:r>
                <a14:m>
                  <m:oMath xmlns:m="http://schemas.openxmlformats.org/officeDocument/2006/math">
                    <m:r>
                      <a:rPr lang="en-US" sz="30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𝐹</m:t>
                    </m:r>
                    <m:r>
                      <a:rPr lang="en-US" sz="30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=1,28</m:t>
                    </m:r>
                    <m:sSup>
                      <m:sSupPr>
                        <m:ctrlPr>
                          <a:rPr lang="ru-RU" sz="30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300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•</m:t>
                        </m:r>
                        <m:r>
                          <a:rPr lang="en-US" sz="30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sz="30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−11</m:t>
                        </m:r>
                      </m:sup>
                    </m:sSup>
                    <m:r>
                      <a:rPr lang="en-US" sz="30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0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ru-RU" sz="3000" dirty="0"/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0056" y="5683314"/>
                <a:ext cx="4752528" cy="553998"/>
              </a:xfrm>
              <a:prstGeom prst="rect">
                <a:avLst/>
              </a:prstGeom>
              <a:blipFill rotWithShape="0">
                <a:blip r:embed="rId3"/>
                <a:stretch>
                  <a:fillRect l="-3081" t="-15385" b="-318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5951984" y="2969076"/>
                <a:ext cx="5976664" cy="5539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𝐹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30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1</m:t>
                      </m:r>
                      <m:r>
                        <a:rPr lang="en-US" sz="30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,6</m:t>
                      </m:r>
                      <m:r>
                        <a:rPr lang="ru-RU" sz="30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•</m:t>
                      </m:r>
                      <m:sSup>
                        <m:sSupPr>
                          <m:ctrlPr>
                            <a:rPr lang="ru-RU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−19</m:t>
                          </m:r>
                        </m:sup>
                      </m:sSup>
                      <m:r>
                        <a:rPr lang="ru-RU" sz="30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•</m:t>
                      </m:r>
                      <m:r>
                        <a:rPr lang="en-US" sz="30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2</m:t>
                      </m:r>
                      <m:r>
                        <a:rPr lang="ru-RU" sz="30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•</m:t>
                      </m:r>
                      <m:sSup>
                        <m:sSupPr>
                          <m:ctrlPr>
                            <a:rPr lang="ru-RU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  <m:r>
                        <a:rPr lang="ru-RU" sz="30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•</m:t>
                      </m:r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0,4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𝑁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1984" y="2969076"/>
                <a:ext cx="5976664" cy="55399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3719736" y="2961375"/>
                <a:ext cx="1819144" cy="5539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3000" b="0" i="1" smtClean="0">
                          <a:latin typeface="Cambria Math"/>
                        </a:rPr>
                        <m:t>=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𝑞𝑣𝐵</m:t>
                      </m:r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9736" y="2961375"/>
                <a:ext cx="1819144" cy="55399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>
                <a:off x="6103571" y="3601418"/>
                <a:ext cx="3096344" cy="5539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3000" b="0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1,28</m:t>
                      </m:r>
                      <m:r>
                        <a:rPr lang="ru-RU" sz="30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•</m:t>
                      </m:r>
                      <m:sSup>
                        <m:sSupPr>
                          <m:ctrlPr>
                            <a:rPr lang="ru-RU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3571" y="3601418"/>
                <a:ext cx="3096344" cy="55399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479376" y="1447036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27-mashq (4)</a:t>
            </a:r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 rot="19514818">
            <a:off x="7740555" y="3160338"/>
            <a:ext cx="936104" cy="8109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 rot="19514818">
            <a:off x="9396739" y="3160338"/>
            <a:ext cx="936104" cy="8109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52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16" grpId="0"/>
      <p:bldP spid="22" grpId="0"/>
      <p:bldP spid="23" grpId="0"/>
      <p:bldP spid="24" grpId="0"/>
      <p:bldP spid="26" grpId="0"/>
      <p:bldP spid="17" grpId="0"/>
      <p:bldP spid="19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27384"/>
            <a:ext cx="12192000" cy="136815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 </a:t>
            </a:r>
            <a:r>
              <a:rPr lang="en-US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27-mashq</a:t>
            </a:r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23392" y="2420888"/>
                <a:ext cx="10297144" cy="32228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    </a:t>
                </a:r>
                <a:r>
                  <a:rPr lang="en-US" sz="4000" dirty="0" err="1" smtClean="0">
                    <a:latin typeface="Arial" pitchFamily="34" charset="0"/>
                    <a:cs typeface="Arial" pitchFamily="34" charset="0"/>
                  </a:rPr>
                  <a:t>Induksiyasi</a:t>
                </a:r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 0,3 </a:t>
                </a:r>
                <a:r>
                  <a:rPr lang="en-US" sz="4000" dirty="0">
                    <a:latin typeface="Arial" pitchFamily="34" charset="0"/>
                    <a:cs typeface="Arial" pitchFamily="34" charset="0"/>
                  </a:rPr>
                  <a:t>T </a:t>
                </a:r>
                <a:r>
                  <a:rPr lang="en-US" sz="4000" dirty="0" err="1">
                    <a:latin typeface="Arial" pitchFamily="34" charset="0"/>
                    <a:cs typeface="Arial" pitchFamily="34" charset="0"/>
                  </a:rPr>
                  <a:t>bo</a:t>
                </a:r>
                <a:r>
                  <a:rPr lang="en-US" sz="40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‘lgan</a:t>
                </a:r>
                <a:r>
                  <a:rPr lang="en-US" sz="4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magnit</a:t>
                </a:r>
                <a:r>
                  <a:rPr lang="en-US" sz="4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maydon</a:t>
                </a:r>
                <a:r>
                  <a:rPr lang="en-US" sz="4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induksiya</a:t>
                </a:r>
                <a:r>
                  <a:rPr lang="en-US" sz="4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chiziqlariga</a:t>
                </a:r>
                <a:r>
                  <a:rPr lang="en-US" sz="4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tik</a:t>
                </a:r>
                <a:r>
                  <a:rPr lang="en-US" sz="4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yo‘nalishda</a:t>
                </a:r>
                <a:r>
                  <a:rPr lang="en-US" sz="4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en-US" sz="40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2⦁10</m:t>
                        </m:r>
                      </m:e>
                      <m:sup>
                        <m:r>
                          <a:rPr lang="en-US" sz="40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6</m:t>
                        </m:r>
                      </m:sup>
                    </m:sSup>
                    <m:r>
                      <a:rPr lang="en-US" sz="40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 </m:t>
                    </m:r>
                    <m:r>
                      <a:rPr lang="en-US" sz="40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𝑚</m:t>
                    </m:r>
                    <m:r>
                      <a:rPr lang="en-US" sz="40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/</m:t>
                    </m:r>
                    <m:r>
                      <a:rPr lang="en-US" sz="40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𝑠</m:t>
                    </m:r>
                  </m:oMath>
                </a14:m>
                <a:r>
                  <a:rPr lang="en-US" sz="4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ambria Math"/>
                    <a:cs typeface="Arial" pitchFamily="34" charset="0"/>
                  </a:rPr>
                  <a:t> </a:t>
                </a:r>
                <a:r>
                  <a:rPr lang="en-US" sz="4000" dirty="0" err="1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tezlik</a:t>
                </a:r>
                <a:r>
                  <a:rPr lang="en-US" sz="4000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bilan</a:t>
                </a:r>
                <a:r>
                  <a:rPr lang="en-US" sz="4000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uchib</a:t>
                </a:r>
                <a:r>
                  <a:rPr lang="en-US" sz="4000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kirgan</a:t>
                </a:r>
                <a:r>
                  <a:rPr lang="en-US" sz="4000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ionga</a:t>
                </a:r>
                <a:r>
                  <a:rPr lang="en-US" sz="4000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magnit</a:t>
                </a:r>
                <a:r>
                  <a:rPr lang="en-US" sz="4000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maydon</a:t>
                </a:r>
                <a:r>
                  <a:rPr lang="en-US" sz="4000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tomonidan</a:t>
                </a:r>
                <a:r>
                  <a:rPr lang="en-US" sz="4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0,</m:t>
                    </m:r>
                    <m:r>
                      <a:rPr lang="en-US" sz="40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48</m:t>
                    </m:r>
                    <m:r>
                      <a:rPr lang="en-US" sz="40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 </m:t>
                    </m:r>
                    <m:r>
                      <a:rPr lang="en-US" sz="40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𝑝𝑁</m:t>
                    </m:r>
                  </m:oMath>
                </a14:m>
                <a:r>
                  <a:rPr lang="en-US" sz="4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itchFamily="34" charset="0"/>
                  </a:rPr>
                  <a:t>kuch</a:t>
                </a:r>
                <a:r>
                  <a:rPr lang="en-US" sz="4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itchFamily="34" charset="0"/>
                  </a:rPr>
                  <a:t> </a:t>
                </a:r>
                <a:r>
                  <a:rPr lang="en-US" sz="4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itchFamily="34" charset="0"/>
                  </a:rPr>
                  <a:t>ta’sir</a:t>
                </a:r>
                <a:r>
                  <a:rPr lang="en-US" sz="4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itchFamily="34" charset="0"/>
                  </a:rPr>
                  <a:t> </a:t>
                </a:r>
                <a:r>
                  <a:rPr lang="en-US" sz="4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itchFamily="34" charset="0"/>
                  </a:rPr>
                  <a:t>qiladi</a:t>
                </a:r>
                <a:r>
                  <a:rPr lang="en-US" sz="4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itchFamily="34" charset="0"/>
                  </a:rPr>
                  <a:t>. </a:t>
                </a:r>
                <a:r>
                  <a:rPr lang="en-US" sz="4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itchFamily="34" charset="0"/>
                  </a:rPr>
                  <a:t>Ionning</a:t>
                </a:r>
                <a:r>
                  <a:rPr lang="en-US" sz="4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itchFamily="34" charset="0"/>
                  </a:rPr>
                  <a:t> </a:t>
                </a:r>
                <a:r>
                  <a:rPr lang="en-US" sz="4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itchFamily="34" charset="0"/>
                  </a:rPr>
                  <a:t>zaryadi</a:t>
                </a:r>
                <a:r>
                  <a:rPr lang="en-US" sz="4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itchFamily="34" charset="0"/>
                  </a:rPr>
                  <a:t> </a:t>
                </a:r>
                <a:r>
                  <a:rPr lang="en-US" sz="4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itchFamily="34" charset="0"/>
                  </a:rPr>
                  <a:t>qanday</a:t>
                </a:r>
                <a:r>
                  <a:rPr lang="en-US" sz="4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itchFamily="34" charset="0"/>
                  </a:rPr>
                  <a:t>? </a:t>
                </a:r>
                <a:endParaRPr lang="en-US" sz="40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392" y="2420888"/>
                <a:ext cx="10297144" cy="3222805"/>
              </a:xfrm>
              <a:prstGeom prst="rect">
                <a:avLst/>
              </a:prstGeom>
              <a:blipFill rotWithShape="0">
                <a:blip r:embed="rId2"/>
                <a:stretch>
                  <a:fillRect l="-2072" t="-3403" r="-2131" b="-54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407368" y="1526885"/>
            <a:ext cx="2376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-masala</a:t>
            </a:r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041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27384"/>
            <a:ext cx="12192000" cy="136815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echish</a:t>
            </a:r>
            <a:endParaRPr lang="en-US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84692" y="2091253"/>
                <a:ext cx="3553989" cy="33239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Berilgan: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𝐵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0,3 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𝑇</m:t>
                      </m:r>
                    </m:oMath>
                  </m:oMathPara>
                </a14:m>
                <a:endParaRPr lang="en-US" sz="3000" b="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𝑣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en-US" sz="30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2</m:t>
                      </m:r>
                      <m:r>
                        <a:rPr lang="ru-RU" sz="30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•</m:t>
                      </m:r>
                      <m:sSup>
                        <m:sSupPr>
                          <m:ctrlPr>
                            <a:rPr lang="ru-RU" sz="30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n-US" sz="3000" b="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𝐹</m:t>
                      </m:r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en-US" sz="30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0,48</m:t>
                      </m:r>
                      <m:r>
                        <a:rPr lang="ru-RU" sz="30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•</m:t>
                      </m:r>
                      <m:sSup>
                        <m:sSupPr>
                          <m:ctrlPr>
                            <a:rPr lang="ru-RU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sup>
                      </m:sSup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US" sz="3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endParaRPr lang="en-US" sz="30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r>
                  <a:rPr lang="en-US" sz="3000" b="1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Topish</a:t>
                </a:r>
                <a:r>
                  <a:rPr lang="en-US" sz="30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3000" b="1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kerak</a:t>
                </a:r>
                <a:r>
                  <a:rPr lang="en-US" sz="30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:</a:t>
                </a:r>
                <a:endParaRPr lang="en-US" sz="30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𝑞</m:t>
                      </m:r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=?</m:t>
                      </m:r>
                    </m:oMath>
                  </m:oMathPara>
                </a14:m>
                <a:endParaRPr lang="en-US" sz="3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692" y="2091253"/>
                <a:ext cx="3553989" cy="3323987"/>
              </a:xfrm>
              <a:prstGeom prst="rect">
                <a:avLst/>
              </a:prstGeom>
              <a:blipFill rotWithShape="0">
                <a:blip r:embed="rId2"/>
                <a:stretch>
                  <a:fillRect l="-3945" t="-23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Прямая соединительная линия 7"/>
          <p:cNvCxnSpPr/>
          <p:nvPr/>
        </p:nvCxnSpPr>
        <p:spPr>
          <a:xfrm>
            <a:off x="3647728" y="2132856"/>
            <a:ext cx="0" cy="42040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 flipV="1">
            <a:off x="616740" y="4221088"/>
            <a:ext cx="3030988" cy="6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603509" y="2171658"/>
            <a:ext cx="25013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Formulasi</a:t>
            </a:r>
            <a:r>
              <a:rPr lang="en-US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30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5979773" y="2154922"/>
            <a:ext cx="0" cy="42040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493929" y="2132856"/>
            <a:ext cx="226636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Yechilishi</a:t>
            </a:r>
            <a:r>
              <a:rPr lang="en-US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6168007" y="5891556"/>
                <a:ext cx="4176465" cy="5539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0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Javob:  </a:t>
                </a:r>
                <a14:m>
                  <m:oMath xmlns:m="http://schemas.openxmlformats.org/officeDocument/2006/math">
                    <m:r>
                      <a:rPr lang="en-US" sz="30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𝑞</m:t>
                    </m:r>
                    <m:r>
                      <a:rPr lang="en-US" sz="30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ru-RU" sz="30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0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ru-RU" sz="300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•</m:t>
                        </m:r>
                        <m:r>
                          <a:rPr lang="en-US" sz="30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sz="30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−19</m:t>
                        </m:r>
                      </m:sup>
                    </m:sSup>
                    <m:r>
                      <a:rPr lang="en-US" sz="30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0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ru-RU" sz="3000" dirty="0"/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8007" y="5891556"/>
                <a:ext cx="4176465" cy="553998"/>
              </a:xfrm>
              <a:prstGeom prst="rect">
                <a:avLst/>
              </a:prstGeom>
              <a:blipFill rotWithShape="0">
                <a:blip r:embed="rId3"/>
                <a:stretch>
                  <a:fillRect l="-3504" t="-15385" b="-318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8939742" y="4208619"/>
                <a:ext cx="3132921" cy="5539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ru-RU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0,8</m:t>
                          </m:r>
                          <m:r>
                            <a:rPr lang="ru-RU" sz="300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•</m:t>
                          </m:r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−18</m:t>
                          </m:r>
                        </m:sup>
                      </m:sSup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39742" y="4208619"/>
                <a:ext cx="3132921" cy="55399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3575720" y="3671392"/>
                <a:ext cx="1780229" cy="9536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sz="3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3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num>
                        <m:den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𝑣𝐵</m:t>
                          </m:r>
                        </m:den>
                      </m:f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5720" y="3671392"/>
                <a:ext cx="1780229" cy="95365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3675517" y="2961375"/>
                <a:ext cx="1819144" cy="5539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3000" b="0" i="1" smtClean="0">
                          <a:latin typeface="Cambria Math"/>
                        </a:rPr>
                        <m:t>=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𝑞𝑣𝐵</m:t>
                      </m:r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5517" y="2961375"/>
                <a:ext cx="1819144" cy="55399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Прямоугольник 24"/>
              <p:cNvSpPr/>
              <p:nvPr/>
            </p:nvSpPr>
            <p:spPr>
              <a:xfrm>
                <a:off x="5951984" y="2706916"/>
                <a:ext cx="3854312" cy="10675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sz="3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3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000" b="0" i="0" smtClean="0">
                              <a:latin typeface="Cambria Math" panose="02040503050406030204" pitchFamily="18" charset="0"/>
                            </a:rPr>
                            <m:t>0,48</m:t>
                          </m:r>
                          <m:r>
                            <a:rPr lang="ru-RU" sz="300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•</m:t>
                          </m:r>
                          <m:sSup>
                            <m:sSupPr>
                              <m:ctrlPr>
                                <a:rPr lang="ru-RU" sz="30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0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sz="30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−12</m:t>
                              </m:r>
                            </m:sup>
                          </m:sSup>
                        </m:num>
                        <m:den>
                          <m:r>
                            <a:rPr lang="en-US" sz="300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</m:t>
                          </m:r>
                          <m:r>
                            <a:rPr lang="ru-RU" sz="300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•</m:t>
                          </m:r>
                          <m:sSup>
                            <m:sSupPr>
                              <m:ctrlPr>
                                <a:rPr lang="ru-RU" sz="30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0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sz="30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  <m:r>
                            <a:rPr lang="ru-RU" sz="300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•</m:t>
                          </m:r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0,</m:t>
                          </m:r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</m:t>
                          </m:r>
                        </m:den>
                      </m:f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1984" y="2706916"/>
                <a:ext cx="3854312" cy="10675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>
                <a:off x="6128955" y="3925891"/>
                <a:ext cx="2582590" cy="10665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3000" i="1" dirty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3000">
                              <a:latin typeface="Cambria Math" panose="02040503050406030204" pitchFamily="18" charset="0"/>
                            </a:rPr>
                            <m:t>0,</m:t>
                          </m:r>
                          <m:r>
                            <a:rPr lang="en-US" sz="3000" b="0" i="0" smtClean="0">
                              <a:latin typeface="Cambria Math" panose="02040503050406030204" pitchFamily="18" charset="0"/>
                            </a:rPr>
                            <m:t>48</m:t>
                          </m:r>
                          <m:r>
                            <a:rPr lang="ru-RU" sz="300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•</m:t>
                          </m:r>
                          <m:sSup>
                            <m:sSupPr>
                              <m:ctrlPr>
                                <a:rPr lang="ru-RU" sz="30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0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sz="3000" b="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−18</m:t>
                              </m:r>
                            </m:sup>
                          </m:sSup>
                        </m:num>
                        <m:den>
                          <m:r>
                            <a:rPr lang="en-US" sz="3000" b="0" i="1" dirty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  <m:r>
                            <a:rPr lang="ru-RU" sz="300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•</m:t>
                          </m:r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0,3</m:t>
                          </m:r>
                        </m:den>
                      </m:f>
                      <m:r>
                        <a:rPr lang="en-US" sz="3000" b="0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US" sz="3000" b="0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𝐶</m:t>
                      </m:r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8955" y="3925891"/>
                <a:ext cx="2582590" cy="1066574"/>
              </a:xfrm>
              <a:prstGeom prst="rect">
                <a:avLst/>
              </a:prstGeom>
              <a:blipFill rotWithShape="0">
                <a:blip r:embed="rId8"/>
                <a:stretch>
                  <a:fillRect r="-110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479376" y="1447036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27-mashq (5)</a:t>
            </a:r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 rot="19514818">
            <a:off x="6598366" y="4155439"/>
            <a:ext cx="936104" cy="8109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 rot="19514818">
            <a:off x="6719124" y="4707321"/>
            <a:ext cx="936104" cy="8109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 rot="19514818">
            <a:off x="7367196" y="4707321"/>
            <a:ext cx="936104" cy="8109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Прямоугольник 28"/>
              <p:cNvSpPr/>
              <p:nvPr/>
            </p:nvSpPr>
            <p:spPr>
              <a:xfrm>
                <a:off x="6104845" y="5149633"/>
                <a:ext cx="2511435" cy="5539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ru-RU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ru-RU" sz="300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•</m:t>
                          </m:r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−19</m:t>
                          </m:r>
                        </m:sup>
                      </m:sSup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29" name="Прямоугольник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4845" y="5149633"/>
                <a:ext cx="2511435" cy="553998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4258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16" grpId="0"/>
      <p:bldP spid="22" grpId="0"/>
      <p:bldP spid="23" grpId="0"/>
      <p:bldP spid="20" grpId="0"/>
      <p:bldP spid="24" grpId="0"/>
      <p:bldP spid="25" grpId="0"/>
      <p:bldP spid="26" grpId="0"/>
      <p:bldP spid="17" grpId="0"/>
      <p:bldP spid="21" grpId="0" animBg="1"/>
      <p:bldP spid="27" grpId="0" animBg="1"/>
      <p:bldP spid="28" grpId="0" animBg="1"/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27384"/>
            <a:ext cx="12192000" cy="136815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(V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bobni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takrorlash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79376" y="2234771"/>
                <a:ext cx="10945216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     </a:t>
                </a:r>
                <a:r>
                  <a:rPr lang="en-US" sz="4000" dirty="0" err="1" smtClean="0">
                    <a:latin typeface="Arial" pitchFamily="34" charset="0"/>
                    <a:cs typeface="Arial" pitchFamily="34" charset="0"/>
                  </a:rPr>
                  <a:t>Induksiyasi</a:t>
                </a:r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 0,5 </a:t>
                </a:r>
                <a:r>
                  <a:rPr lang="en-US" sz="4000" dirty="0">
                    <a:latin typeface="Arial" pitchFamily="34" charset="0"/>
                    <a:cs typeface="Arial" pitchFamily="34" charset="0"/>
                  </a:rPr>
                  <a:t>T </a:t>
                </a:r>
                <a:r>
                  <a:rPr lang="en-US" sz="4000" dirty="0" err="1">
                    <a:latin typeface="Arial" pitchFamily="34" charset="0"/>
                    <a:cs typeface="Arial" pitchFamily="34" charset="0"/>
                  </a:rPr>
                  <a:t>bo</a:t>
                </a:r>
                <a:r>
                  <a:rPr lang="en-US" sz="40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‘lgan</a:t>
                </a:r>
                <a:r>
                  <a:rPr lang="en-US" sz="4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magnit</a:t>
                </a:r>
                <a:r>
                  <a:rPr lang="en-US" sz="4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maydon</a:t>
                </a:r>
                <a:r>
                  <a:rPr lang="en-US" sz="4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induksiya</a:t>
                </a:r>
                <a:r>
                  <a:rPr lang="en-US" sz="4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chiziqlariga</a:t>
                </a:r>
                <a:r>
                  <a:rPr lang="en-US" sz="4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tik</a:t>
                </a:r>
                <a:r>
                  <a:rPr lang="en-US" sz="4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yo‘nalishda</a:t>
                </a:r>
                <a:r>
                  <a:rPr lang="en-US" sz="4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en-US" sz="40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2⦁10</m:t>
                        </m:r>
                      </m:e>
                      <m:sup>
                        <m:r>
                          <a:rPr lang="en-US" sz="40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6</m:t>
                        </m:r>
                      </m:sup>
                    </m:sSup>
                    <m:r>
                      <a:rPr lang="en-US" sz="40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 </m:t>
                    </m:r>
                    <m:r>
                      <a:rPr lang="en-US" sz="40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𝑚</m:t>
                    </m:r>
                    <m:r>
                      <a:rPr lang="en-US" sz="40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/</m:t>
                    </m:r>
                    <m:r>
                      <a:rPr lang="en-US" sz="40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𝑠</m:t>
                    </m:r>
                  </m:oMath>
                </a14:m>
                <a:r>
                  <a:rPr lang="en-US" sz="4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ambria Math"/>
                    <a:cs typeface="Arial" pitchFamily="34" charset="0"/>
                  </a:rPr>
                  <a:t> </a:t>
                </a:r>
                <a:r>
                  <a:rPr lang="en-US" sz="4000" dirty="0" err="1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tezlik</a:t>
                </a:r>
                <a:r>
                  <a:rPr lang="en-US" sz="4000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bilan</a:t>
                </a:r>
                <a:r>
                  <a:rPr lang="en-US" sz="4000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harakatlanayotgan</a:t>
                </a:r>
                <a:r>
                  <a:rPr lang="en-US" sz="4000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zaryadli</a:t>
                </a:r>
                <a:r>
                  <a:rPr lang="en-US" sz="4000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zarra</a:t>
                </a:r>
                <a:r>
                  <a:rPr lang="en-US" sz="4000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uchib</a:t>
                </a:r>
                <a:r>
                  <a:rPr lang="en-US" sz="4000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kirdi</a:t>
                </a:r>
                <a:r>
                  <a:rPr lang="en-US" sz="4000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. Agar </a:t>
                </a:r>
                <a:r>
                  <a:rPr lang="en-US" sz="4000" dirty="0" err="1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zarraga</a:t>
                </a:r>
                <a:r>
                  <a:rPr lang="en-US" sz="4000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magnit</a:t>
                </a:r>
                <a:r>
                  <a:rPr lang="en-US" sz="4000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maydon</a:t>
                </a:r>
                <a:r>
                  <a:rPr lang="en-US" sz="4000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tomonidan</a:t>
                </a:r>
                <a:r>
                  <a:rPr lang="en-US" sz="4000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0,8 </m:t>
                    </m:r>
                    <m:r>
                      <a:rPr lang="en-US" sz="40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𝑝𝑁</m:t>
                    </m:r>
                  </m:oMath>
                </a14:m>
                <a:r>
                  <a:rPr lang="en-US" sz="4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itchFamily="34" charset="0"/>
                  </a:rPr>
                  <a:t> kuch </a:t>
                </a:r>
                <a:r>
                  <a:rPr lang="en-US" sz="40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itchFamily="34" charset="0"/>
                  </a:rPr>
                  <a:t>ta’sir</a:t>
                </a:r>
                <a:r>
                  <a:rPr lang="en-US" sz="4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itchFamily="34" charset="0"/>
                  </a:rPr>
                  <a:t> </a:t>
                </a:r>
                <a:r>
                  <a:rPr lang="en-US" sz="4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itchFamily="34" charset="0"/>
                  </a:rPr>
                  <a:t>qilgan</a:t>
                </a:r>
                <a:r>
                  <a:rPr lang="en-US" sz="4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itchFamily="34" charset="0"/>
                  </a:rPr>
                  <a:t> </a:t>
                </a:r>
                <a:r>
                  <a:rPr lang="en-US" sz="4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itchFamily="34" charset="0"/>
                  </a:rPr>
                  <a:t>bo‘lsa</a:t>
                </a:r>
                <a:r>
                  <a:rPr lang="en-US" sz="4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itchFamily="34" charset="0"/>
                  </a:rPr>
                  <a:t>, </a:t>
                </a:r>
                <a:r>
                  <a:rPr lang="en-US" sz="4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itchFamily="34" charset="0"/>
                  </a:rPr>
                  <a:t>zarraning</a:t>
                </a:r>
                <a:r>
                  <a:rPr lang="en-US" sz="4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itchFamily="34" charset="0"/>
                  </a:rPr>
                  <a:t> </a:t>
                </a:r>
                <a:r>
                  <a:rPr lang="en-US" sz="4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itchFamily="34" charset="0"/>
                  </a:rPr>
                  <a:t>zaryadi</a:t>
                </a:r>
                <a:r>
                  <a:rPr lang="en-US" sz="4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itchFamily="34" charset="0"/>
                  </a:rPr>
                  <a:t> </a:t>
                </a:r>
                <a:r>
                  <a:rPr lang="en-US" sz="4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itchFamily="34" charset="0"/>
                  </a:rPr>
                  <a:t>qanday</a:t>
                </a:r>
                <a:r>
                  <a:rPr lang="en-US" sz="4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itchFamily="34" charset="0"/>
                  </a:rPr>
                  <a:t> </a:t>
                </a:r>
                <a:r>
                  <a:rPr lang="en-US" sz="4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itchFamily="34" charset="0"/>
                  </a:rPr>
                  <a:t>bo‘lgan</a:t>
                </a:r>
                <a:r>
                  <a:rPr lang="en-US" sz="4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itchFamily="34" charset="0"/>
                  </a:rPr>
                  <a:t>?</a:t>
                </a:r>
                <a:endParaRPr lang="en-US" sz="40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376" y="2234771"/>
                <a:ext cx="10945216" cy="3785652"/>
              </a:xfrm>
              <a:prstGeom prst="rect">
                <a:avLst/>
              </a:prstGeom>
              <a:blipFill rotWithShape="0">
                <a:blip r:embed="rId2"/>
                <a:stretch>
                  <a:fillRect l="-2006" t="-2899" r="-1950" b="-59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407368" y="1526885"/>
            <a:ext cx="2808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12-masala</a:t>
            </a:r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147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3084</TotalTime>
  <Words>312</Words>
  <Application>Microsoft Office PowerPoint</Application>
  <PresentationFormat>Широкоэкранный</PresentationFormat>
  <Paragraphs>90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Berdiali</cp:lastModifiedBy>
  <cp:revision>462</cp:revision>
  <dcterms:created xsi:type="dcterms:W3CDTF">2020-10-11T11:44:17Z</dcterms:created>
  <dcterms:modified xsi:type="dcterms:W3CDTF">2021-03-22T17:11:50Z</dcterms:modified>
</cp:coreProperties>
</file>