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22"/>
  </p:notesMasterIdLst>
  <p:sldIdLst>
    <p:sldId id="270" r:id="rId4"/>
    <p:sldId id="1844" r:id="rId5"/>
    <p:sldId id="1829" r:id="rId6"/>
    <p:sldId id="1767" r:id="rId7"/>
    <p:sldId id="1828" r:id="rId8"/>
    <p:sldId id="1820" r:id="rId9"/>
    <p:sldId id="1822" r:id="rId10"/>
    <p:sldId id="1836" r:id="rId11"/>
    <p:sldId id="1819" r:id="rId12"/>
    <p:sldId id="1835" r:id="rId13"/>
    <p:sldId id="1837" r:id="rId14"/>
    <p:sldId id="1838" r:id="rId15"/>
    <p:sldId id="1843" r:id="rId16"/>
    <p:sldId id="1839" r:id="rId17"/>
    <p:sldId id="1846" r:id="rId18"/>
    <p:sldId id="1847" r:id="rId19"/>
    <p:sldId id="1848" r:id="rId20"/>
    <p:sldId id="184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C769"/>
    <a:srgbClr val="A7E4DC"/>
    <a:srgbClr val="AADBE0"/>
    <a:srgbClr val="70D2C2"/>
    <a:srgbClr val="6C9C90"/>
    <a:srgbClr val="D64646"/>
    <a:srgbClr val="D02023"/>
    <a:srgbClr val="D94D4C"/>
    <a:srgbClr val="D84A49"/>
    <a:srgbClr val="990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2884" autoAdjust="0"/>
  </p:normalViewPr>
  <p:slideViewPr>
    <p:cSldViewPr snapToGrid="0">
      <p:cViewPr varScale="1">
        <p:scale>
          <a:sx n="71" d="100"/>
          <a:sy n="71" d="100"/>
        </p:scale>
        <p:origin x="61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xmlns="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60423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xmlns="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xmlns="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ru-RU" sz="4543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b="1" spc="-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169293" y="214783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xmlns="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00" y="75849"/>
            <a:ext cx="1539329" cy="1626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169292" y="4295666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" name="AutoShape 2" descr="Электронный микроскоп Атом, Электрон с, электрон, микроскоп, область png |  PNGW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427" y="2418970"/>
            <a:ext cx="5715000" cy="374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dvigatelning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psinsipi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8" name="Group 33"/>
          <p:cNvGrpSpPr>
            <a:grpSpLocks/>
          </p:cNvGrpSpPr>
          <p:nvPr/>
        </p:nvGrpSpPr>
        <p:grpSpPr bwMode="auto">
          <a:xfrm>
            <a:off x="5096435" y="1190632"/>
            <a:ext cx="6682192" cy="4981568"/>
            <a:chOff x="1476" y="2892"/>
            <a:chExt cx="2883" cy="1269"/>
          </a:xfrm>
        </p:grpSpPr>
        <p:sp>
          <p:nvSpPr>
            <p:cNvPr id="10" name="AutoShape 20"/>
            <p:cNvSpPr>
              <a:spLocks noChangeArrowheads="1"/>
            </p:cNvSpPr>
            <p:nvPr/>
          </p:nvSpPr>
          <p:spPr bwMode="gray">
            <a:xfrm>
              <a:off x="1476" y="2892"/>
              <a:ext cx="2883" cy="126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Text Box 22"/>
            <p:cNvSpPr txBox="1">
              <a:spLocks noChangeArrowheads="1"/>
            </p:cNvSpPr>
            <p:nvPr/>
          </p:nvSpPr>
          <p:spPr bwMode="gray">
            <a:xfrm>
              <a:off x="1511" y="2924"/>
              <a:ext cx="2819" cy="12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en-US" sz="30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Amalda</a:t>
              </a:r>
              <a:r>
                <a:rPr lang="en-US" sz="30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bitta</a:t>
              </a:r>
              <a:r>
                <a:rPr lang="en-US" sz="30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ramkali</a:t>
              </a:r>
              <a:r>
                <a:rPr lang="en-US" sz="30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rotordan</a:t>
              </a:r>
              <a:r>
                <a:rPr lang="en-US" sz="30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iborat</a:t>
              </a:r>
              <a:r>
                <a:rPr lang="en-US" sz="30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bo‘lgan</a:t>
              </a:r>
              <a:r>
                <a:rPr lang="en-US" sz="30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dvigatellar</a:t>
              </a:r>
              <a:r>
                <a:rPr lang="en-US" sz="30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qo‘llanil-maydi</a:t>
              </a:r>
              <a:r>
                <a:rPr lang="en-US" sz="30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30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Chunki</a:t>
              </a:r>
              <a:r>
                <a:rPr lang="en-US" sz="30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ularda</a:t>
              </a:r>
              <a:r>
                <a:rPr lang="en-US" sz="30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ramkaning</a:t>
              </a:r>
              <a:r>
                <a:rPr lang="en-US" sz="30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aylanishi</a:t>
              </a:r>
              <a:r>
                <a:rPr lang="en-US" sz="30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bir</a:t>
              </a:r>
              <a:r>
                <a:rPr lang="en-US" sz="30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tekis</a:t>
              </a:r>
              <a:r>
                <a:rPr lang="en-US" sz="30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bo‘lmaydi</a:t>
              </a:r>
              <a:r>
                <a:rPr lang="en-US" sz="30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30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ramkaning</a:t>
              </a:r>
              <a:r>
                <a:rPr lang="en-US" sz="30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rotor </a:t>
              </a:r>
              <a:r>
                <a:rPr lang="en-US" sz="30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o‘qini</a:t>
              </a:r>
              <a:r>
                <a:rPr lang="en-US" sz="30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aylantirishga</a:t>
              </a:r>
              <a:r>
                <a:rPr lang="en-US" sz="30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kuchi</a:t>
              </a:r>
              <a:r>
                <a:rPr lang="en-US" sz="30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yetmaydi</a:t>
              </a:r>
              <a:r>
                <a:rPr lang="en-US" sz="30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30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Ramka</a:t>
              </a:r>
              <a:r>
                <a:rPr lang="en-US" sz="30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magnit</a:t>
              </a:r>
              <a:r>
                <a:rPr lang="en-US" sz="30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kuch</a:t>
              </a:r>
              <a:r>
                <a:rPr lang="en-US" sz="30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chiziqlariga</a:t>
              </a:r>
              <a:r>
                <a:rPr lang="en-US" sz="30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perpendikulyar</a:t>
              </a:r>
              <a:r>
                <a:rPr lang="en-US" sz="30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vaziyat-dan</a:t>
              </a:r>
              <a:r>
                <a:rPr lang="en-US" sz="30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parallel </a:t>
              </a:r>
              <a:r>
                <a:rPr lang="en-US" sz="30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vaziyatga</a:t>
              </a:r>
              <a:r>
                <a:rPr lang="en-US" sz="30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kelguncha</a:t>
              </a:r>
              <a:r>
                <a:rPr lang="en-US" sz="30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sekin</a:t>
              </a:r>
              <a:r>
                <a:rPr lang="en-US" sz="30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30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kuchsiz</a:t>
              </a:r>
              <a:r>
                <a:rPr lang="en-US" sz="30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aylanma</a:t>
              </a:r>
              <a:r>
                <a:rPr lang="en-US" sz="30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harakatda</a:t>
              </a:r>
              <a:r>
                <a:rPr lang="en-US" sz="30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bo‘ladi</a:t>
              </a:r>
              <a:r>
                <a:rPr lang="en-US" sz="30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r>
                <a:rPr 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3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050" name="Picture 2" descr="Electrical machines - generators and motors | Electrodynamics | Siyavula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53" r="13321" b="15482"/>
          <a:stretch/>
        </p:blipFill>
        <p:spPr bwMode="auto">
          <a:xfrm>
            <a:off x="618184" y="1648422"/>
            <a:ext cx="4405619" cy="372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0503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dvigatelning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psinsipi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9" name="Group 3"/>
          <p:cNvGrpSpPr>
            <a:grpSpLocks/>
          </p:cNvGrpSpPr>
          <p:nvPr/>
        </p:nvGrpSpPr>
        <p:grpSpPr bwMode="auto">
          <a:xfrm>
            <a:off x="430461" y="1237425"/>
            <a:ext cx="7502273" cy="5137617"/>
            <a:chOff x="1536" y="1122"/>
            <a:chExt cx="6034" cy="2874"/>
          </a:xfrm>
        </p:grpSpPr>
        <p:sp>
          <p:nvSpPr>
            <p:cNvPr id="11" name="AutoShape 5"/>
            <p:cNvSpPr>
              <a:spLocks noChangeArrowheads="1"/>
            </p:cNvSpPr>
            <p:nvPr/>
          </p:nvSpPr>
          <p:spPr bwMode="gray">
            <a:xfrm>
              <a:off x="1536" y="1122"/>
              <a:ext cx="6034" cy="287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 Box 6"/>
            <p:cNvSpPr txBox="1">
              <a:spLocks noChangeArrowheads="1"/>
            </p:cNvSpPr>
            <p:nvPr/>
          </p:nvSpPr>
          <p:spPr bwMode="gray">
            <a:xfrm>
              <a:off x="1625" y="1166"/>
              <a:ext cx="5809" cy="26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ru-RU" sz="2600" dirty="0" smtClean="0">
                  <a:solidFill>
                    <a:srgbClr val="231F20"/>
                  </a:solidFill>
                  <a:latin typeface="TimesUZ"/>
                </a:rPr>
                <a:t>    I</a:t>
              </a:r>
              <a:r>
                <a:rPr lang="ru-RU" altLang="ru-RU" sz="2600" dirty="0" err="1" smtClean="0">
                  <a:solidFill>
                    <a:srgbClr val="231F20"/>
                  </a:solidFill>
                  <a:latin typeface="TimesUZ"/>
                </a:rPr>
                <a:t>kkita</a:t>
              </a:r>
              <a:r>
                <a:rPr lang="ru-RU" altLang="ru-RU" sz="26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ru-RU" altLang="ru-RU" sz="2600" dirty="0" err="1">
                  <a:solidFill>
                    <a:srgbClr val="231F20"/>
                  </a:solidFill>
                  <a:latin typeface="TimesUZ"/>
                </a:rPr>
                <a:t>ramkali</a:t>
              </a:r>
              <a:r>
                <a:rPr lang="ru-RU" altLang="ru-RU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ru-RU" altLang="ru-RU" sz="2600" dirty="0" err="1" smtClean="0">
                  <a:solidFill>
                    <a:srgbClr val="231F20"/>
                  </a:solidFill>
                  <a:latin typeface="TimesUZ"/>
                </a:rPr>
                <a:t>elektrodvigat</a:t>
              </a:r>
              <a:r>
                <a:rPr lang="en-US" altLang="ru-RU" sz="2600" dirty="0" err="1" smtClean="0">
                  <a:solidFill>
                    <a:srgbClr val="231F20"/>
                  </a:solidFill>
                  <a:latin typeface="TimesUZ"/>
                </a:rPr>
                <a:t>el</a:t>
              </a:r>
              <a:r>
                <a:rPr lang="en-US" sz="2600" dirty="0" err="1" smtClean="0">
                  <a:solidFill>
                    <a:srgbClr val="231F20"/>
                  </a:solidFill>
                  <a:latin typeface="TimesUZ"/>
                </a:rPr>
                <a:t>da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 smtClean="0">
                  <a:solidFill>
                    <a:srgbClr val="231F20"/>
                  </a:solidFill>
                  <a:latin typeface="TimesUZ"/>
                </a:rPr>
                <a:t>ramkalar</a:t>
              </a:r>
              <a:r>
                <a:rPr lang="en-US" sz="26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 smtClean="0">
                  <a:solidFill>
                    <a:srgbClr val="231F20"/>
                  </a:solidFill>
                  <a:latin typeface="TimesUZ"/>
                </a:rPr>
                <a:t>bir-biriga</a:t>
              </a:r>
              <a:r>
                <a:rPr lang="en-US" sz="26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 smtClean="0">
                  <a:solidFill>
                    <a:srgbClr val="231F20"/>
                  </a:solidFill>
                  <a:latin typeface="TimesUZ"/>
                </a:rPr>
                <a:t>perpendikulyar</a:t>
              </a:r>
              <a:r>
                <a:rPr lang="en-US" sz="26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qilib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bitta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o‘qqa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 smtClean="0">
                  <a:solidFill>
                    <a:srgbClr val="231F20"/>
                  </a:solidFill>
                  <a:latin typeface="TimesUZ"/>
                </a:rPr>
                <a:t>mahkamlanadi</a:t>
              </a:r>
              <a:r>
                <a:rPr lang="en-US" sz="2600" dirty="0" smtClean="0">
                  <a:solidFill>
                    <a:srgbClr val="231F20"/>
                  </a:solidFill>
                  <a:latin typeface="TimesUZ"/>
                </a:rPr>
                <a:t>. </a:t>
              </a:r>
              <a:r>
                <a:rPr lang="ru-RU" altLang="ru-RU" sz="2600" dirty="0" err="1" smtClean="0">
                  <a:solidFill>
                    <a:srgbClr val="231F20"/>
                  </a:solidFill>
                  <a:latin typeface="TimesUZ"/>
                </a:rPr>
                <a:t>Kollektorning</a:t>
              </a:r>
              <a:r>
                <a:rPr lang="ru-RU" altLang="ru-RU" sz="26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ru-RU" altLang="ru-RU" sz="2600" dirty="0" err="1">
                  <a:solidFill>
                    <a:srgbClr val="231F20"/>
                  </a:solidFill>
                  <a:latin typeface="TimesUZ"/>
                </a:rPr>
                <a:t>qoplamalari</a:t>
              </a:r>
              <a:r>
                <a:rPr lang="ru-RU" altLang="ru-RU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ru-RU" altLang="ru-RU" sz="2600" dirty="0" err="1">
                  <a:solidFill>
                    <a:srgbClr val="231F20"/>
                  </a:solidFill>
                  <a:latin typeface="TimesUZ"/>
                </a:rPr>
                <a:t>ikkita</a:t>
              </a:r>
              <a:r>
                <a:rPr lang="ru-RU" altLang="ru-RU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ru-RU" altLang="ru-RU" sz="2600" dirty="0" err="1">
                  <a:solidFill>
                    <a:srgbClr val="231F20"/>
                  </a:solidFill>
                  <a:latin typeface="TimesUZ"/>
                </a:rPr>
                <a:t>emas</a:t>
              </a:r>
              <a:r>
                <a:rPr lang="ru-RU" altLang="ru-RU" sz="2600" dirty="0">
                  <a:solidFill>
                    <a:srgbClr val="231F20"/>
                  </a:solidFill>
                  <a:latin typeface="TimesUZ"/>
                </a:rPr>
                <a:t>, </a:t>
              </a:r>
              <a:r>
                <a:rPr lang="ru-RU" altLang="ru-RU" sz="2600" dirty="0" err="1" smtClean="0">
                  <a:solidFill>
                    <a:srgbClr val="231F20"/>
                  </a:solidFill>
                  <a:latin typeface="TimesUZ"/>
                </a:rPr>
                <a:t>balki</a:t>
              </a:r>
              <a:r>
                <a:rPr lang="en-US" altLang="ru-RU" sz="26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ru-RU" altLang="ru-RU" sz="2600" dirty="0" err="1" smtClean="0">
                  <a:solidFill>
                    <a:srgbClr val="231F20"/>
                  </a:solidFill>
                  <a:latin typeface="TimesUZ"/>
                </a:rPr>
                <a:t>to‘rtta</a:t>
              </a:r>
              <a:r>
                <a:rPr lang="ru-RU" altLang="ru-RU" sz="26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ru-RU" altLang="ru-RU" sz="2600" dirty="0" err="1">
                  <a:solidFill>
                    <a:srgbClr val="231F20"/>
                  </a:solidFill>
                  <a:latin typeface="TimesUZ"/>
                </a:rPr>
                <a:t>bo‘ladi</a:t>
              </a:r>
              <a:r>
                <a:rPr lang="ru-RU" altLang="ru-RU" sz="2600" dirty="0">
                  <a:solidFill>
                    <a:srgbClr val="231F20"/>
                  </a:solidFill>
                  <a:latin typeface="TimesUZ"/>
                </a:rPr>
                <a:t>.</a:t>
              </a:r>
              <a:r>
                <a:rPr lang="ru-RU" altLang="ru-RU" sz="2600" dirty="0"/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Ikkita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ramkali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rotorda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magnit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kuch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chiziqlariga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parallel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joylashgan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birinchi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ramkadan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tok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o‘tganda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magnit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maydon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ta’sirida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u </a:t>
              </a:r>
              <a:r>
                <a:rPr lang="en-US" sz="2600" dirty="0" err="1" smtClean="0">
                  <a:solidFill>
                    <a:srgbClr val="231F20"/>
                  </a:solidFill>
                  <a:latin typeface="TimesUZ"/>
                </a:rPr>
                <a:t>perpendikulyar</a:t>
              </a:r>
              <a:r>
                <a:rPr lang="en-US" sz="26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 smtClean="0">
                  <a:solidFill>
                    <a:srgbClr val="231F20"/>
                  </a:solidFill>
                  <a:latin typeface="TimesUZ"/>
                </a:rPr>
                <a:t>vaziyatda</a:t>
              </a:r>
              <a:r>
                <a:rPr lang="en-US" sz="26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bo‘lishga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harakat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qiladi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.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Birinchi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 smtClean="0">
                  <a:solidFill>
                    <a:srgbClr val="231F20"/>
                  </a:solidFill>
                  <a:latin typeface="TimesUZ"/>
                </a:rPr>
                <a:t>ramka</a:t>
              </a:r>
              <a:r>
                <a:rPr lang="en-US" sz="26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 smtClean="0">
                  <a:solidFill>
                    <a:srgbClr val="231F20"/>
                  </a:solidFill>
                  <a:latin typeface="TimesUZ"/>
                </a:rPr>
                <a:t>perpendikulyar</a:t>
              </a:r>
              <a:r>
                <a:rPr lang="en-US" sz="26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vaziyatda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bo‘lganda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parallel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vaziyatdagi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ikkinchi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ramkadan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tok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o‘tadi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va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smtClean="0">
                  <a:solidFill>
                    <a:srgbClr val="231F20"/>
                  </a:solidFill>
                  <a:latin typeface="TimesUZ"/>
                </a:rPr>
                <a:t>u </a:t>
              </a:r>
              <a:r>
                <a:rPr lang="en-US" sz="2600" dirty="0" err="1" smtClean="0">
                  <a:solidFill>
                    <a:srgbClr val="231F20"/>
                  </a:solidFill>
                  <a:latin typeface="TimesUZ"/>
                </a:rPr>
                <a:t>perpendikulyar</a:t>
              </a:r>
              <a:r>
                <a:rPr lang="en-US" sz="26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vaziyatga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kelishga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harakat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qiladi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. </a:t>
              </a:r>
              <a:r>
                <a:rPr lang="en-US" sz="2600" dirty="0" smtClean="0">
                  <a:solidFill>
                    <a:srgbClr val="231F20"/>
                  </a:solidFill>
                  <a:latin typeface="TimesUZ"/>
                </a:rPr>
                <a:t>Shu tariqa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ramkalar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rotorni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bir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tekisda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 smtClean="0">
                  <a:solidFill>
                    <a:srgbClr val="231F20"/>
                  </a:solidFill>
                  <a:latin typeface="TimesUZ"/>
                </a:rPr>
                <a:t>aylantiradi</a:t>
              </a:r>
              <a:r>
                <a:rPr lang="en-US" sz="2600" dirty="0" smtClean="0">
                  <a:solidFill>
                    <a:srgbClr val="231F20"/>
                  </a:solidFill>
                  <a:latin typeface="TimesUZ"/>
                </a:rPr>
                <a:t>.</a:t>
              </a:r>
              <a:endParaRPr lang="ru-RU" altLang="ru-RU" sz="2600" dirty="0">
                <a:latin typeface="Arial" panose="020B0604020202020204" pitchFamily="34" charset="0"/>
              </a:endParaRPr>
            </a:p>
          </p:txBody>
        </p:sp>
      </p:grp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391" y="1803914"/>
            <a:ext cx="3829050" cy="309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28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dvigatelning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psinsipi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4855335" y="1185707"/>
            <a:ext cx="6314236" cy="4377966"/>
            <a:chOff x="1536" y="1899"/>
            <a:chExt cx="2736" cy="361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361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574" y="1905"/>
              <a:ext cx="2652" cy="3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lvl="0" algn="just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ru-RU" sz="3200" dirty="0" smtClean="0">
                  <a:solidFill>
                    <a:srgbClr val="231F20"/>
                  </a:solidFill>
                  <a:latin typeface="TimesUZ"/>
                </a:rPr>
                <a:t>    </a:t>
              </a:r>
              <a:r>
                <a:rPr lang="ru-RU" altLang="ru-RU" sz="3200" dirty="0" err="1" smtClean="0">
                  <a:solidFill>
                    <a:srgbClr val="231F20"/>
                  </a:solidFill>
                  <a:latin typeface="TimesUZ"/>
                </a:rPr>
                <a:t>Dvigatelning</a:t>
              </a:r>
              <a:r>
                <a:rPr lang="ru-RU" altLang="ru-RU" sz="32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ru-RU" altLang="ru-RU" sz="3200" dirty="0" err="1">
                  <a:solidFill>
                    <a:srgbClr val="231F20"/>
                  </a:solidFill>
                  <a:latin typeface="TimesUZ"/>
                </a:rPr>
                <a:t>quvvatini</a:t>
              </a:r>
              <a:r>
                <a:rPr lang="ru-RU" altLang="ru-RU" sz="32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ru-RU" altLang="ru-RU" sz="3200" dirty="0" err="1">
                  <a:solidFill>
                    <a:srgbClr val="231F20"/>
                  </a:solidFill>
                  <a:latin typeface="TimesUZ"/>
                </a:rPr>
                <a:t>oshirish</a:t>
              </a:r>
              <a:r>
                <a:rPr lang="ru-RU" altLang="ru-RU" sz="32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ru-RU" altLang="ru-RU" sz="3200" dirty="0" err="1">
                  <a:solidFill>
                    <a:srgbClr val="231F20"/>
                  </a:solidFill>
                  <a:latin typeface="TimesUZ"/>
                </a:rPr>
                <a:t>uchun</a:t>
              </a:r>
              <a:r>
                <a:rPr lang="ru-RU" altLang="ru-RU" sz="32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ru-RU" altLang="ru-RU" sz="3200" dirty="0" err="1" smtClean="0">
                  <a:solidFill>
                    <a:srgbClr val="231F20"/>
                  </a:solidFill>
                  <a:latin typeface="TimesUZ"/>
                </a:rPr>
                <a:t>texnikada</a:t>
              </a:r>
              <a:r>
                <a:rPr lang="en-US" altLang="ru-RU" sz="32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ru-RU" altLang="ru-RU" sz="3200" dirty="0" err="1" smtClean="0">
                  <a:solidFill>
                    <a:srgbClr val="231F20"/>
                  </a:solidFill>
                  <a:latin typeface="TimesUZ"/>
                </a:rPr>
                <a:t>qo‘llaniladigan</a:t>
              </a:r>
              <a:r>
                <a:rPr lang="ru-RU" altLang="ru-RU" sz="32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ru-RU" altLang="ru-RU" sz="3200" dirty="0" err="1">
                  <a:solidFill>
                    <a:srgbClr val="231F20"/>
                  </a:solidFill>
                  <a:latin typeface="TimesUZ"/>
                </a:rPr>
                <a:t>dvigatel</a:t>
              </a:r>
              <a:r>
                <a:rPr lang="ru-RU" altLang="ru-RU" sz="32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ru-RU" altLang="ru-RU" sz="3200" dirty="0" err="1">
                  <a:solidFill>
                    <a:srgbClr val="231F20"/>
                  </a:solidFill>
                  <a:latin typeface="TimesUZ"/>
                </a:rPr>
                <a:t>rotori</a:t>
              </a:r>
              <a:r>
                <a:rPr lang="ru-RU" altLang="ru-RU" sz="32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ru-RU" altLang="ru-RU" sz="3200" dirty="0" err="1">
                  <a:solidFill>
                    <a:srgbClr val="231F20"/>
                  </a:solidFill>
                  <a:latin typeface="TimesUZ"/>
                </a:rPr>
                <a:t>ko‘p</a:t>
              </a:r>
              <a:r>
                <a:rPr lang="ru-RU" altLang="ru-RU" sz="32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ru-RU" altLang="ru-RU" sz="3200" dirty="0" err="1" smtClean="0">
                  <a:solidFill>
                    <a:srgbClr val="231F20"/>
                  </a:solidFill>
                  <a:latin typeface="TimesUZ"/>
                </a:rPr>
                <a:t>ramkali</a:t>
              </a:r>
              <a:r>
                <a:rPr lang="en-US" altLang="ru-RU" sz="32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ru-RU" altLang="ru-RU" sz="3200" dirty="0" err="1" smtClean="0">
                  <a:solidFill>
                    <a:srgbClr val="231F20"/>
                  </a:solidFill>
                  <a:latin typeface="TimesUZ"/>
                </a:rPr>
                <a:t>bo‘lib</a:t>
              </a:r>
              <a:r>
                <a:rPr lang="ru-RU" altLang="ru-RU" sz="3200" dirty="0">
                  <a:solidFill>
                    <a:srgbClr val="231F20"/>
                  </a:solidFill>
                  <a:latin typeface="TimesUZ"/>
                </a:rPr>
                <a:t>, </a:t>
              </a:r>
              <a:r>
                <a:rPr lang="ru-RU" altLang="ru-RU" sz="3200" dirty="0" err="1">
                  <a:solidFill>
                    <a:srgbClr val="231F20"/>
                  </a:solidFill>
                  <a:latin typeface="TimesUZ"/>
                </a:rPr>
                <a:t>ramka</a:t>
              </a:r>
              <a:r>
                <a:rPr lang="ru-RU" altLang="ru-RU" sz="32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ru-RU" altLang="ru-RU" sz="3200" dirty="0" err="1">
                  <a:solidFill>
                    <a:srgbClr val="231F20"/>
                  </a:solidFill>
                  <a:latin typeface="TimesUZ"/>
                </a:rPr>
                <a:t>chulg‘amlari</a:t>
              </a:r>
              <a:r>
                <a:rPr lang="ru-RU" altLang="ru-RU" sz="32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ru-RU" altLang="ru-RU" sz="3200" dirty="0" err="1">
                  <a:solidFill>
                    <a:srgbClr val="231F20"/>
                  </a:solidFill>
                  <a:latin typeface="TimesUZ"/>
                </a:rPr>
                <a:t>temir</a:t>
              </a:r>
              <a:r>
                <a:rPr lang="ru-RU" altLang="ru-RU" sz="32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ru-RU" altLang="ru-RU" sz="3200" dirty="0" err="1">
                  <a:solidFill>
                    <a:srgbClr val="231F20"/>
                  </a:solidFill>
                  <a:latin typeface="TimesUZ"/>
                </a:rPr>
                <a:t>silindr</a:t>
              </a:r>
              <a:r>
                <a:rPr lang="ru-RU" altLang="ru-RU" sz="32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ru-RU" altLang="ru-RU" sz="3200" dirty="0" err="1" smtClean="0">
                  <a:solidFill>
                    <a:srgbClr val="231F20"/>
                  </a:solidFill>
                  <a:latin typeface="TimesUZ"/>
                </a:rPr>
                <a:t>o‘zak</a:t>
              </a:r>
              <a:r>
                <a:rPr lang="en-US" altLang="ru-RU" sz="32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altLang="ru-RU" sz="3200" dirty="0" err="1" smtClean="0">
                  <a:solidFill>
                    <a:srgbClr val="231F20"/>
                  </a:solidFill>
                  <a:latin typeface="TimesUZ"/>
                </a:rPr>
                <a:t>vazifasini</a:t>
              </a:r>
              <a:r>
                <a:rPr lang="en-US" altLang="ru-RU" sz="32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altLang="ru-RU" sz="3200" dirty="0" err="1" smtClean="0">
                  <a:solidFill>
                    <a:srgbClr val="231F20"/>
                  </a:solidFill>
                  <a:latin typeface="TimesUZ"/>
                </a:rPr>
                <a:t>o‘taydi</a:t>
              </a:r>
              <a:r>
                <a:rPr lang="en-US" altLang="ru-RU" sz="3200" dirty="0" smtClean="0">
                  <a:solidFill>
                    <a:srgbClr val="231F20"/>
                  </a:solidFill>
                  <a:latin typeface="TimesUZ"/>
                </a:rPr>
                <a:t>.</a:t>
              </a:r>
              <a:r>
                <a:rPr lang="en-US" altLang="ru-RU" sz="32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altLang="ru-RU" sz="3200" dirty="0" err="1" smtClean="0">
                  <a:solidFill>
                    <a:srgbClr val="231F20"/>
                  </a:solidFill>
                  <a:latin typeface="TimesUZ"/>
                </a:rPr>
                <a:t>Rasmda</a:t>
              </a:r>
              <a:r>
                <a:rPr lang="en-US" altLang="ru-RU" sz="3200" dirty="0" smtClean="0">
                  <a:solidFill>
                    <a:srgbClr val="231F20"/>
                  </a:solidFill>
                  <a:latin typeface="TimesUZ"/>
                </a:rPr>
                <a:t> 6 ta </a:t>
              </a:r>
              <a:r>
                <a:rPr lang="en-US" altLang="ru-RU" sz="3200" dirty="0" err="1" smtClean="0">
                  <a:solidFill>
                    <a:srgbClr val="231F20"/>
                  </a:solidFill>
                  <a:latin typeface="TimesUZ"/>
                </a:rPr>
                <a:t>ramkali</a:t>
              </a:r>
              <a:r>
                <a:rPr lang="en-US" altLang="ru-RU" sz="32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altLang="ru-RU" sz="3200" dirty="0" err="1" smtClean="0">
                  <a:solidFill>
                    <a:srgbClr val="231F20"/>
                  </a:solidFill>
                  <a:latin typeface="TimesUZ"/>
                </a:rPr>
                <a:t>temir</a:t>
              </a:r>
              <a:r>
                <a:rPr lang="en-US" altLang="ru-RU" sz="32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altLang="ru-RU" sz="3200" dirty="0" err="1" smtClean="0">
                  <a:solidFill>
                    <a:srgbClr val="231F20"/>
                  </a:solidFill>
                  <a:latin typeface="TimesUZ"/>
                </a:rPr>
                <a:t>o‘zakli</a:t>
              </a:r>
              <a:r>
                <a:rPr lang="en-US" altLang="ru-RU" sz="32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ru-RU" altLang="ru-RU" sz="3200" dirty="0" err="1" smtClean="0">
                  <a:solidFill>
                    <a:srgbClr val="231F20"/>
                  </a:solidFill>
                  <a:latin typeface="TimesUZ"/>
                </a:rPr>
                <a:t>rotor</a:t>
              </a:r>
              <a:r>
                <a:rPr lang="ru-RU" altLang="ru-RU" sz="32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ru-RU" altLang="ru-RU" sz="3200" dirty="0" err="1">
                  <a:solidFill>
                    <a:srgbClr val="231F20"/>
                  </a:solidFill>
                  <a:latin typeface="TimesUZ"/>
                </a:rPr>
                <a:t>va</a:t>
              </a:r>
              <a:r>
                <a:rPr lang="ru-RU" altLang="ru-RU" sz="32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ru-RU" altLang="ru-RU" sz="3200" dirty="0" err="1">
                  <a:solidFill>
                    <a:srgbClr val="231F20"/>
                  </a:solidFill>
                  <a:latin typeface="TimesUZ"/>
                </a:rPr>
                <a:t>statorning</a:t>
              </a:r>
              <a:r>
                <a:rPr lang="ru-RU" altLang="ru-RU" sz="32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ru-RU" altLang="ru-RU" sz="3200" dirty="0" err="1">
                  <a:solidFill>
                    <a:srgbClr val="231F20"/>
                  </a:solidFill>
                  <a:latin typeface="TimesUZ"/>
                </a:rPr>
                <a:t>ko‘ndalang</a:t>
              </a:r>
              <a:r>
                <a:rPr lang="ru-RU" altLang="ru-RU" sz="32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ru-RU" altLang="ru-RU" sz="3200" dirty="0" err="1">
                  <a:solidFill>
                    <a:srgbClr val="231F20"/>
                  </a:solidFill>
                  <a:latin typeface="TimesUZ"/>
                </a:rPr>
                <a:t>kesimi</a:t>
              </a:r>
              <a:r>
                <a:rPr lang="ru-RU" altLang="ru-RU" sz="32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ru-RU" altLang="ru-RU" sz="3200" dirty="0" err="1">
                  <a:solidFill>
                    <a:srgbClr val="231F20"/>
                  </a:solidFill>
                  <a:latin typeface="TimesUZ"/>
                </a:rPr>
                <a:t>tasvirlangan</a:t>
              </a:r>
              <a:r>
                <a:rPr lang="ru-RU" altLang="ru-RU" sz="3200" dirty="0" smtClean="0">
                  <a:solidFill>
                    <a:srgbClr val="231F20"/>
                  </a:solidFill>
                  <a:latin typeface="TimesUZ"/>
                </a:rPr>
                <a:t>.</a:t>
              </a:r>
              <a:endParaRPr lang="ru-RU" altLang="ru-RU" sz="4800" dirty="0">
                <a:latin typeface="Arial" panose="020B0604020202020204" pitchFamily="34" charset="0"/>
              </a:endParaRP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03" y="1258471"/>
            <a:ext cx="4653072" cy="4721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14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dvigatellarning</a:t>
            </a:r>
            <a:r>
              <a:rPr lang="en-US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ru-RU" sz="6000" b="1" dirty="0">
              <a:solidFill>
                <a:schemeClr val="bg1"/>
              </a:solidFill>
            </a:endParaRPr>
          </a:p>
        </p:txBody>
      </p:sp>
      <p:grpSp>
        <p:nvGrpSpPr>
          <p:cNvPr id="10" name="Group 31"/>
          <p:cNvGrpSpPr>
            <a:grpSpLocks/>
          </p:cNvGrpSpPr>
          <p:nvPr/>
        </p:nvGrpSpPr>
        <p:grpSpPr bwMode="auto">
          <a:xfrm>
            <a:off x="505559" y="1364636"/>
            <a:ext cx="10299815" cy="1108616"/>
            <a:chOff x="1536" y="1872"/>
            <a:chExt cx="6293" cy="621"/>
          </a:xfrm>
        </p:grpSpPr>
        <p:sp>
          <p:nvSpPr>
            <p:cNvPr id="12" name="AutoShape 10"/>
            <p:cNvSpPr>
              <a:spLocks noChangeArrowheads="1"/>
            </p:cNvSpPr>
            <p:nvPr/>
          </p:nvSpPr>
          <p:spPr bwMode="gray">
            <a:xfrm>
              <a:off x="1536" y="1872"/>
              <a:ext cx="6293" cy="62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 Box 12"/>
            <p:cNvSpPr txBox="1">
              <a:spLocks noChangeArrowheads="1"/>
            </p:cNvSpPr>
            <p:nvPr/>
          </p:nvSpPr>
          <p:spPr bwMode="gray">
            <a:xfrm>
              <a:off x="1676" y="1900"/>
              <a:ext cx="6013" cy="5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Elektr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dvigatellarning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har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xil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quvvatlilari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bor.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Rasmda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katta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kichik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quvvatli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dvigatellar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tasvirlangan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6148" name="Picture 4" descr="160,497 Motor Stock Photos, Pictures &amp; Royalty-Free Images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05" y="2639148"/>
            <a:ext cx="3998075" cy="399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Yeeco DC Electric Micro Motor, 12 PCS Motor Engine Driver Set Centric  Output Shaft with Gears for Technology Model DIY- Buy Online in Aruba at  aruba.desertcart.com. ProductId : 44158184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54"/>
          <a:stretch/>
        </p:blipFill>
        <p:spPr bwMode="auto">
          <a:xfrm>
            <a:off x="5655466" y="2909231"/>
            <a:ext cx="3888391" cy="3457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789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dvigatellarning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qo‘llanilishi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8" name="Group 33"/>
          <p:cNvGrpSpPr>
            <a:grpSpLocks/>
          </p:cNvGrpSpPr>
          <p:nvPr/>
        </p:nvGrpSpPr>
        <p:grpSpPr bwMode="auto">
          <a:xfrm>
            <a:off x="5370490" y="1229256"/>
            <a:ext cx="6059954" cy="3394259"/>
            <a:chOff x="1476" y="2892"/>
            <a:chExt cx="2883" cy="911"/>
          </a:xfrm>
        </p:grpSpPr>
        <p:sp>
          <p:nvSpPr>
            <p:cNvPr id="10" name="AutoShape 20"/>
            <p:cNvSpPr>
              <a:spLocks noChangeArrowheads="1"/>
            </p:cNvSpPr>
            <p:nvPr/>
          </p:nvSpPr>
          <p:spPr bwMode="gray">
            <a:xfrm>
              <a:off x="1476" y="2892"/>
              <a:ext cx="2883" cy="91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Text Box 22"/>
            <p:cNvSpPr txBox="1">
              <a:spLocks noChangeArrowheads="1"/>
            </p:cNvSpPr>
            <p:nvPr/>
          </p:nvSpPr>
          <p:spPr bwMode="gray">
            <a:xfrm>
              <a:off x="1548" y="2903"/>
              <a:ext cx="2724" cy="4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600" dirty="0" smtClean="0">
                  <a:solidFill>
                    <a:srgbClr val="231F20"/>
                  </a:solidFill>
                  <a:latin typeface="TimesUZ"/>
                </a:rPr>
                <a:t>   </a:t>
              </a:r>
              <a:r>
                <a:rPr lang="en-US" sz="2600" dirty="0" err="1" smtClean="0">
                  <a:solidFill>
                    <a:srgbClr val="231F20"/>
                  </a:solidFill>
                  <a:latin typeface="TimesUZ"/>
                </a:rPr>
                <a:t>Elektr</a:t>
              </a:r>
              <a:r>
                <a:rPr lang="en-US" sz="26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dvigatellarning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issiqlik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dvigatellariga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nisbatan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afzal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tomonlari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/>
              </a:r>
              <a:br>
                <a:rPr lang="en-US" sz="2600" dirty="0">
                  <a:solidFill>
                    <a:srgbClr val="231F20"/>
                  </a:solidFill>
                  <a:latin typeface="TimesUZ"/>
                </a:rPr>
              </a:b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ko‘p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.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Birinchidan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,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elektr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dvigatellari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issiqlik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dvigatellariga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qaraganda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/>
              </a:r>
              <a:br>
                <a:rPr lang="en-US" sz="2600" dirty="0">
                  <a:solidFill>
                    <a:srgbClr val="231F20"/>
                  </a:solidFill>
                  <a:latin typeface="TimesUZ"/>
                </a:rPr>
              </a:b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ixcham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va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foydalanish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uchun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qulaydir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,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ularni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istalgan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qulay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joyga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/>
              </a:r>
              <a:br>
                <a:rPr lang="en-US" sz="2600" dirty="0">
                  <a:solidFill>
                    <a:srgbClr val="231F20"/>
                  </a:solidFill>
                  <a:latin typeface="TimesUZ"/>
                </a:rPr>
              </a:b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o‘rnatish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TimesUZ"/>
                </a:rPr>
                <a:t>mumkin</a:t>
              </a:r>
              <a:r>
                <a:rPr lang="en-US" sz="2600" dirty="0">
                  <a:solidFill>
                    <a:srgbClr val="231F20"/>
                  </a:solidFill>
                  <a:latin typeface="TimesUZ"/>
                </a:rPr>
                <a:t>. </a:t>
              </a:r>
              <a:endParaRPr lang="ru-RU" sz="2600" dirty="0"/>
            </a:p>
          </p:txBody>
        </p:sp>
      </p:grpSp>
      <p:pic>
        <p:nvPicPr>
          <p:cNvPr id="8194" name="Picture 2" descr="Best Electric Motor GIFs | Gfycat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425" y="1270240"/>
            <a:ext cx="4458360" cy="532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006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dvigatellarning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qo‘llanilishi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10" name="Group 31"/>
          <p:cNvGrpSpPr>
            <a:grpSpLocks/>
          </p:cNvGrpSpPr>
          <p:nvPr/>
        </p:nvGrpSpPr>
        <p:grpSpPr bwMode="auto">
          <a:xfrm>
            <a:off x="373463" y="1719991"/>
            <a:ext cx="5988701" cy="3727773"/>
            <a:chOff x="1523" y="1900"/>
            <a:chExt cx="6319" cy="1445"/>
          </a:xfrm>
        </p:grpSpPr>
        <p:sp>
          <p:nvSpPr>
            <p:cNvPr id="12" name="AutoShape 10"/>
            <p:cNvSpPr>
              <a:spLocks noChangeArrowheads="1"/>
            </p:cNvSpPr>
            <p:nvPr/>
          </p:nvSpPr>
          <p:spPr bwMode="gray">
            <a:xfrm>
              <a:off x="1523" y="1908"/>
              <a:ext cx="6319" cy="143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 Box 12"/>
            <p:cNvSpPr txBox="1">
              <a:spLocks noChangeArrowheads="1"/>
            </p:cNvSpPr>
            <p:nvPr/>
          </p:nvSpPr>
          <p:spPr bwMode="gray">
            <a:xfrm>
              <a:off x="1676" y="1900"/>
              <a:ext cx="6013" cy="13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8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en-US" sz="28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Ikkinchidan</a:t>
              </a:r>
              <a:r>
                <a:rPr lang="en-US" sz="28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ishlaganda</a:t>
              </a:r>
              <a:r>
                <a:rPr lang="en-US" sz="28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gaz</a:t>
              </a:r>
              <a:r>
                <a:rPr lang="en-US" sz="28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tutun</a:t>
              </a:r>
              <a:r>
                <a:rPr lang="en-US" sz="28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28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bug‘ </a:t>
              </a:r>
              <a:r>
                <a:rPr lang="en-US" sz="28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chiqarmaydi</a:t>
              </a:r>
              <a:r>
                <a:rPr lang="en-US" sz="28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28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Uchinchidan</a:t>
              </a:r>
              <a:r>
                <a:rPr lang="en-US" sz="28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ular</a:t>
              </a:r>
              <a:r>
                <a:rPr lang="en-US" sz="28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uchun</a:t>
              </a:r>
              <a:r>
                <a:rPr lang="en-US" sz="28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yoqilg‘i</a:t>
              </a:r>
              <a:r>
                <a:rPr lang="en-US" sz="28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28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suvning</a:t>
              </a:r>
              <a:r>
                <a:rPr lang="en-US" sz="28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keragi</a:t>
              </a:r>
              <a:r>
                <a:rPr lang="en-US" sz="28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yo‘q</a:t>
              </a:r>
              <a:r>
                <a:rPr lang="en-US" sz="28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28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To‘rtinchidan</a:t>
              </a:r>
              <a:r>
                <a:rPr lang="en-US" sz="28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elektr</a:t>
              </a:r>
              <a:r>
                <a:rPr lang="en-US" sz="28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dvigatellarning</a:t>
              </a:r>
              <a:r>
                <a:rPr lang="en-US" sz="28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foydali</a:t>
              </a:r>
              <a:r>
                <a:rPr lang="en-US" sz="28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ish</a:t>
              </a:r>
              <a:r>
                <a:rPr lang="en-US" sz="28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koeffitsienti</a:t>
              </a:r>
              <a:r>
                <a:rPr lang="en-US" sz="28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80% </a:t>
              </a:r>
              <a:r>
                <a:rPr lang="en-US" sz="28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dan</a:t>
              </a:r>
              <a:r>
                <a:rPr lang="en-US" sz="28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ortiqdir</a:t>
              </a:r>
              <a:r>
                <a:rPr lang="en-US" sz="28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issiqlik</a:t>
              </a:r>
              <a:r>
                <a:rPr lang="en-US" sz="28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dvigatellarniki</a:t>
              </a:r>
              <a:r>
                <a:rPr lang="en-US" sz="28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esa</a:t>
              </a:r>
              <a:r>
                <a:rPr lang="en-US" sz="28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20% </a:t>
              </a:r>
              <a:r>
                <a:rPr lang="en-US" sz="28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dan</a:t>
              </a:r>
              <a:r>
                <a:rPr lang="en-US" sz="28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ortmaydi</a:t>
              </a:r>
              <a:r>
                <a:rPr lang="en-US" sz="28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7172" name="Picture 4" descr="Motor GIF - Find on GIFE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45" y="1334913"/>
            <a:ext cx="4518565" cy="4518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7890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dvigatellarning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qo‘llanilishi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360608" y="1185704"/>
            <a:ext cx="10808963" cy="1815073"/>
            <a:chOff x="1536" y="1899"/>
            <a:chExt cx="2736" cy="361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361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574" y="1905"/>
              <a:ext cx="2652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800" dirty="0" smtClean="0">
                  <a:solidFill>
                    <a:srgbClr val="231F20"/>
                  </a:solidFill>
                  <a:latin typeface="TimesUZ"/>
                </a:rPr>
                <a:t>    </a:t>
              </a:r>
              <a:r>
                <a:rPr lang="en-US" sz="2800" dirty="0" err="1" smtClean="0">
                  <a:solidFill>
                    <a:srgbClr val="231F20"/>
                  </a:solidFill>
                  <a:latin typeface="TimesUZ"/>
                </a:rPr>
                <a:t>Turli</a:t>
              </a:r>
              <a:r>
                <a:rPr lang="en-US" sz="28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maishiy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elektr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asboblari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>
                  <a:solidFill>
                    <a:srgbClr val="231F20"/>
                  </a:solidFill>
                  <a:latin typeface="Symbol" panose="05050102010706020507" pitchFamily="18" charset="2"/>
                </a:rPr>
                <a:t>-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drel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, </a:t>
              </a:r>
              <a:r>
                <a:rPr lang="en-US" sz="2800" dirty="0" err="1" smtClean="0">
                  <a:solidFill>
                    <a:srgbClr val="231F20"/>
                  </a:solidFill>
                  <a:latin typeface="TimesUZ"/>
                </a:rPr>
                <a:t>charx</a:t>
              </a:r>
              <a:r>
                <a:rPr lang="en-US" sz="2800" dirty="0" smtClean="0">
                  <a:solidFill>
                    <a:srgbClr val="231F20"/>
                  </a:solidFill>
                  <a:latin typeface="TimesUZ"/>
                </a:rPr>
                <a:t>, fen,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magnitofon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,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ventilyator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,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muzlatkich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,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tikuv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va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kir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yuvish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mashinalariga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 smtClean="0">
                  <a:solidFill>
                    <a:srgbClr val="231F20"/>
                  </a:solidFill>
                  <a:latin typeface="TimesUZ"/>
                </a:rPr>
                <a:t>elektr</a:t>
              </a:r>
              <a:r>
                <a:rPr lang="en-US" sz="28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 smtClean="0">
                  <a:solidFill>
                    <a:srgbClr val="231F20"/>
                  </a:solidFill>
                  <a:latin typeface="TimesUZ"/>
                </a:rPr>
                <a:t>dvigatellar</a:t>
              </a:r>
              <a:r>
                <a:rPr lang="en-US" sz="28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o‘rnatilgan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bo‘ladi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. </a:t>
              </a:r>
              <a:r>
                <a:rPr lang="en-US" sz="2800" dirty="0" err="1" smtClean="0">
                  <a:solidFill>
                    <a:srgbClr val="231F20"/>
                  </a:solidFill>
                  <a:latin typeface="TimesUZ"/>
                </a:rPr>
                <a:t>Korxonalarda</a:t>
              </a:r>
              <a:r>
                <a:rPr lang="en-US" sz="28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 smtClean="0">
                  <a:solidFill>
                    <a:srgbClr val="231F20"/>
                  </a:solidFill>
                  <a:latin typeface="TimesUZ"/>
                </a:rPr>
                <a:t>elektr</a:t>
              </a:r>
              <a:r>
                <a:rPr lang="en-US" sz="28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dvigatellari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turli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dastgoh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va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 smtClean="0">
                  <a:solidFill>
                    <a:srgbClr val="231F20"/>
                  </a:solidFill>
                  <a:latin typeface="TimesUZ"/>
                </a:rPr>
                <a:t>mashinalarni</a:t>
              </a:r>
              <a:r>
                <a:rPr lang="en-US" sz="28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 smtClean="0">
                  <a:solidFill>
                    <a:srgbClr val="231F20"/>
                  </a:solidFill>
                  <a:latin typeface="TimesUZ"/>
                </a:rPr>
                <a:t>harakatga</a:t>
              </a:r>
              <a:r>
                <a:rPr lang="en-US" sz="28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 smtClean="0">
                  <a:solidFill>
                    <a:srgbClr val="231F20"/>
                  </a:solidFill>
                  <a:latin typeface="TimesUZ"/>
                </a:rPr>
                <a:t>keltiradi</a:t>
              </a:r>
              <a:r>
                <a:rPr lang="en-US" sz="2800" dirty="0" smtClean="0">
                  <a:solidFill>
                    <a:srgbClr val="231F20"/>
                  </a:solidFill>
                  <a:latin typeface="TimesUZ"/>
                </a:rPr>
                <a:t>.</a:t>
              </a:r>
              <a:r>
                <a:rPr lang="en-US" sz="2800" dirty="0" smtClean="0"/>
                <a:t> </a:t>
              </a:r>
              <a:endParaRPr lang="ru-RU" sz="2800" dirty="0"/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474" y="3454711"/>
            <a:ext cx="3106875" cy="31068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933" y="3454711"/>
            <a:ext cx="3018418" cy="30184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48" y="3227836"/>
            <a:ext cx="2638425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436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dvigatellarning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qo‘llanilishi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10" name="Group 31"/>
          <p:cNvGrpSpPr>
            <a:grpSpLocks/>
          </p:cNvGrpSpPr>
          <p:nvPr/>
        </p:nvGrpSpPr>
        <p:grpSpPr bwMode="auto">
          <a:xfrm>
            <a:off x="505558" y="1144165"/>
            <a:ext cx="11175579" cy="1895249"/>
            <a:chOff x="1536" y="1900"/>
            <a:chExt cx="6309" cy="1086"/>
          </a:xfrm>
        </p:grpSpPr>
        <p:sp>
          <p:nvSpPr>
            <p:cNvPr id="12" name="AutoShape 10"/>
            <p:cNvSpPr>
              <a:spLocks noChangeArrowheads="1"/>
            </p:cNvSpPr>
            <p:nvPr/>
          </p:nvSpPr>
          <p:spPr bwMode="gray">
            <a:xfrm>
              <a:off x="1536" y="1900"/>
              <a:ext cx="6309" cy="108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 Box 12"/>
            <p:cNvSpPr txBox="1">
              <a:spLocks noChangeArrowheads="1"/>
            </p:cNvSpPr>
            <p:nvPr/>
          </p:nvSpPr>
          <p:spPr bwMode="gray">
            <a:xfrm>
              <a:off x="1676" y="1900"/>
              <a:ext cx="6013" cy="10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Transportda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e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lektr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dvigatellari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tramvay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, trolleybus, metro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poyezdlari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elektrovozlarni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hahakatga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keltiradi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Undan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tashqari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bugungi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kunda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elektromobillar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sohasi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rivojlanib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bormoqda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9219" name="Picture 3" descr="Engineering engineering in Belarus - integrated engineer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558" y="3316882"/>
            <a:ext cx="4952627" cy="3373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Index of /wp-content/uploads/2018/05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5310" y="3545664"/>
            <a:ext cx="3720709" cy="2880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0153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667577" y="1501600"/>
            <a:ext cx="10275816" cy="1016000"/>
            <a:chOff x="1350" y="1455"/>
            <a:chExt cx="5340" cy="640"/>
          </a:xfrm>
        </p:grpSpPr>
        <p:sp>
          <p:nvSpPr>
            <p:cNvPr id="20" name="AutoShape 5"/>
            <p:cNvSpPr>
              <a:spLocks noChangeArrowheads="1"/>
            </p:cNvSpPr>
            <p:nvPr/>
          </p:nvSpPr>
          <p:spPr bwMode="gray">
            <a:xfrm>
              <a:off x="1540" y="1457"/>
              <a:ext cx="5150" cy="62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AutoShape 4"/>
            <p:cNvSpPr>
              <a:spLocks noChangeArrowheads="1"/>
            </p:cNvSpPr>
            <p:nvPr/>
          </p:nvSpPr>
          <p:spPr bwMode="gray">
            <a:xfrm>
              <a:off x="1350" y="1526"/>
              <a:ext cx="378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gray">
            <a:xfrm>
              <a:off x="1818" y="1455"/>
              <a:ext cx="4843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O‘zgarmas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tok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elektr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dvigatelida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qaysi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turdagi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energiya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qanday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turdagi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energiyaga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aylanadi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 Box 7"/>
            <p:cNvSpPr txBox="1">
              <a:spLocks noChangeArrowheads="1"/>
            </p:cNvSpPr>
            <p:nvPr/>
          </p:nvSpPr>
          <p:spPr bwMode="gray">
            <a:xfrm>
              <a:off x="1424" y="1543"/>
              <a:ext cx="260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39" name="Group 31"/>
          <p:cNvGrpSpPr>
            <a:grpSpLocks/>
          </p:cNvGrpSpPr>
          <p:nvPr/>
        </p:nvGrpSpPr>
        <p:grpSpPr bwMode="auto">
          <a:xfrm>
            <a:off x="567250" y="3075968"/>
            <a:ext cx="10320338" cy="1016000"/>
            <a:chOff x="1328" y="1870"/>
            <a:chExt cx="6501" cy="640"/>
          </a:xfrm>
        </p:grpSpPr>
        <p:sp>
          <p:nvSpPr>
            <p:cNvPr id="40" name="AutoShape 10"/>
            <p:cNvSpPr>
              <a:spLocks noChangeArrowheads="1"/>
            </p:cNvSpPr>
            <p:nvPr/>
          </p:nvSpPr>
          <p:spPr bwMode="gray">
            <a:xfrm>
              <a:off x="1536" y="1872"/>
              <a:ext cx="6293" cy="62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AutoShape 11"/>
            <p:cNvSpPr>
              <a:spLocks noChangeArrowheads="1"/>
            </p:cNvSpPr>
            <p:nvPr/>
          </p:nvSpPr>
          <p:spPr bwMode="gray">
            <a:xfrm>
              <a:off x="1328" y="1978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 Box 12"/>
            <p:cNvSpPr txBox="1">
              <a:spLocks noChangeArrowheads="1"/>
            </p:cNvSpPr>
            <p:nvPr/>
          </p:nvSpPr>
          <p:spPr bwMode="gray">
            <a:xfrm>
              <a:off x="1933" y="1870"/>
              <a:ext cx="5854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Elektr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dvigatelning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tuzilishini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ishlash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prinsipini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tushintirib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bering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 Box 13"/>
            <p:cNvSpPr txBox="1">
              <a:spLocks noChangeArrowheads="1"/>
            </p:cNvSpPr>
            <p:nvPr/>
          </p:nvSpPr>
          <p:spPr bwMode="gray">
            <a:xfrm>
              <a:off x="1405" y="1995"/>
              <a:ext cx="27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15" name="Group 31"/>
          <p:cNvGrpSpPr>
            <a:grpSpLocks/>
          </p:cNvGrpSpPr>
          <p:nvPr/>
        </p:nvGrpSpPr>
        <p:grpSpPr bwMode="auto">
          <a:xfrm>
            <a:off x="612281" y="4522663"/>
            <a:ext cx="10328275" cy="1016000"/>
            <a:chOff x="1323" y="1861"/>
            <a:chExt cx="6506" cy="640"/>
          </a:xfrm>
        </p:grpSpPr>
        <p:sp>
          <p:nvSpPr>
            <p:cNvPr id="16" name="AutoShape 10"/>
            <p:cNvSpPr>
              <a:spLocks noChangeArrowheads="1"/>
            </p:cNvSpPr>
            <p:nvPr/>
          </p:nvSpPr>
          <p:spPr bwMode="gray">
            <a:xfrm>
              <a:off x="1536" y="1872"/>
              <a:ext cx="6293" cy="621"/>
            </a:xfrm>
            <a:prstGeom prst="roundRect">
              <a:avLst>
                <a:gd name="adj" fmla="val 16667"/>
              </a:avLst>
            </a:prstGeom>
            <a:solidFill>
              <a:srgbClr val="FFC000"/>
            </a:soli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AutoShape 11"/>
            <p:cNvSpPr>
              <a:spLocks noChangeArrowheads="1"/>
            </p:cNvSpPr>
            <p:nvPr/>
          </p:nvSpPr>
          <p:spPr bwMode="gray">
            <a:xfrm>
              <a:off x="1323" y="1978"/>
              <a:ext cx="432" cy="432"/>
            </a:xfrm>
            <a:prstGeom prst="diamond">
              <a:avLst/>
            </a:prstGeom>
            <a:solidFill>
              <a:srgbClr val="FFC000"/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 Box 12"/>
            <p:cNvSpPr txBox="1">
              <a:spLocks noChangeArrowheads="1"/>
            </p:cNvSpPr>
            <p:nvPr/>
          </p:nvSpPr>
          <p:spPr bwMode="gray">
            <a:xfrm>
              <a:off x="1774" y="1861"/>
              <a:ext cx="6005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Elektr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dvigatelning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afzalliklari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qo‘llanilishi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haqida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nimalarni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bilasiz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?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 Box 13"/>
            <p:cNvSpPr txBox="1">
              <a:spLocks noChangeArrowheads="1"/>
            </p:cNvSpPr>
            <p:nvPr/>
          </p:nvSpPr>
          <p:spPr bwMode="gray">
            <a:xfrm>
              <a:off x="1400" y="1995"/>
              <a:ext cx="27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09340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7200" b="1" dirty="0">
              <a:solidFill>
                <a:schemeClr val="bg1"/>
              </a:solidFill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5382228" y="4883119"/>
            <a:ext cx="6197574" cy="1692231"/>
            <a:chOff x="1536" y="1273"/>
            <a:chExt cx="5239" cy="1047"/>
          </a:xfrm>
        </p:grpSpPr>
        <p:sp>
          <p:nvSpPr>
            <p:cNvPr id="20" name="AutoShape 5"/>
            <p:cNvSpPr>
              <a:spLocks noChangeArrowheads="1"/>
            </p:cNvSpPr>
            <p:nvPr/>
          </p:nvSpPr>
          <p:spPr bwMode="gray">
            <a:xfrm>
              <a:off x="1536" y="1310"/>
              <a:ext cx="5239" cy="98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gray">
            <a:xfrm>
              <a:off x="1667" y="1273"/>
              <a:ext cx="5006" cy="10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Asosan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texnikaning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ko‘p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sohalarida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jumladan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, transport,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telegraf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, radio,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televideniye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elektrotrotexnika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boshqa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sohalarda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qo‘llaniladi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ru-RU" sz="2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32"/>
          <p:cNvGrpSpPr>
            <a:grpSpLocks/>
          </p:cNvGrpSpPr>
          <p:nvPr/>
        </p:nvGrpSpPr>
        <p:grpSpPr bwMode="auto">
          <a:xfrm>
            <a:off x="57044" y="4939373"/>
            <a:ext cx="4258908" cy="1409125"/>
            <a:chOff x="1114" y="2331"/>
            <a:chExt cx="6038" cy="656"/>
          </a:xfrm>
        </p:grpSpPr>
        <p:sp>
          <p:nvSpPr>
            <p:cNvPr id="30" name="AutoShape 15"/>
            <p:cNvSpPr>
              <a:spLocks noChangeArrowheads="1"/>
            </p:cNvSpPr>
            <p:nvPr/>
          </p:nvSpPr>
          <p:spPr bwMode="gray">
            <a:xfrm>
              <a:off x="1536" y="2331"/>
              <a:ext cx="5616" cy="65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AutoShape 16"/>
            <p:cNvSpPr>
              <a:spLocks noChangeArrowheads="1"/>
            </p:cNvSpPr>
            <p:nvPr/>
          </p:nvSpPr>
          <p:spPr bwMode="gray">
            <a:xfrm>
              <a:off x="1114" y="2458"/>
              <a:ext cx="898" cy="349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 Box 17"/>
            <p:cNvSpPr txBox="1">
              <a:spLocks noChangeArrowheads="1"/>
            </p:cNvSpPr>
            <p:nvPr/>
          </p:nvSpPr>
          <p:spPr bwMode="gray">
            <a:xfrm>
              <a:off x="1969" y="2430"/>
              <a:ext cx="5165" cy="4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Elektromagnitlar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qayerlarda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qo‘llaniladi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en-US" sz="2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 Box 18"/>
            <p:cNvSpPr txBox="1">
              <a:spLocks noChangeArrowheads="1"/>
            </p:cNvSpPr>
            <p:nvPr/>
          </p:nvSpPr>
          <p:spPr bwMode="gray">
            <a:xfrm>
              <a:off x="1344" y="2508"/>
              <a:ext cx="525" cy="2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2600" dirty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39" name="Group 31"/>
          <p:cNvGrpSpPr>
            <a:grpSpLocks/>
          </p:cNvGrpSpPr>
          <p:nvPr/>
        </p:nvGrpSpPr>
        <p:grpSpPr bwMode="auto">
          <a:xfrm>
            <a:off x="122662" y="3127855"/>
            <a:ext cx="4598156" cy="1358138"/>
            <a:chOff x="1024" y="1845"/>
            <a:chExt cx="7439" cy="858"/>
          </a:xfrm>
        </p:grpSpPr>
        <p:sp>
          <p:nvSpPr>
            <p:cNvPr id="40" name="AutoShape 10"/>
            <p:cNvSpPr>
              <a:spLocks noChangeArrowheads="1"/>
            </p:cNvSpPr>
            <p:nvPr/>
          </p:nvSpPr>
          <p:spPr bwMode="gray">
            <a:xfrm>
              <a:off x="1536" y="1845"/>
              <a:ext cx="6927" cy="85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AutoShape 11"/>
            <p:cNvSpPr>
              <a:spLocks noChangeArrowheads="1"/>
            </p:cNvSpPr>
            <p:nvPr/>
          </p:nvSpPr>
          <p:spPr bwMode="gray">
            <a:xfrm>
              <a:off x="1024" y="2050"/>
              <a:ext cx="1036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 Box 12"/>
            <p:cNvSpPr txBox="1">
              <a:spLocks noChangeArrowheads="1"/>
            </p:cNvSpPr>
            <p:nvPr/>
          </p:nvSpPr>
          <p:spPr bwMode="gray">
            <a:xfrm>
              <a:off x="1592" y="1983"/>
              <a:ext cx="6871" cy="5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Eng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oddiy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elektromagnit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qanday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yig‘iladi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ru-RU" sz="2600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 Box 13"/>
            <p:cNvSpPr txBox="1">
              <a:spLocks noChangeArrowheads="1"/>
            </p:cNvSpPr>
            <p:nvPr/>
          </p:nvSpPr>
          <p:spPr bwMode="gray">
            <a:xfrm>
              <a:off x="1250" y="2092"/>
              <a:ext cx="600" cy="3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2600" dirty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24" name="Group 31"/>
          <p:cNvGrpSpPr>
            <a:grpSpLocks/>
          </p:cNvGrpSpPr>
          <p:nvPr/>
        </p:nvGrpSpPr>
        <p:grpSpPr bwMode="auto">
          <a:xfrm>
            <a:off x="6664816" y="1213943"/>
            <a:ext cx="5001101" cy="1487077"/>
            <a:chOff x="1536" y="1805"/>
            <a:chExt cx="6293" cy="838"/>
          </a:xfrm>
        </p:grpSpPr>
        <p:sp>
          <p:nvSpPr>
            <p:cNvPr id="25" name="AutoShape 10"/>
            <p:cNvSpPr>
              <a:spLocks noChangeArrowheads="1"/>
            </p:cNvSpPr>
            <p:nvPr/>
          </p:nvSpPr>
          <p:spPr bwMode="gray">
            <a:xfrm>
              <a:off x="1536" y="1814"/>
              <a:ext cx="6293" cy="829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 Box 12"/>
            <p:cNvSpPr txBox="1">
              <a:spLocks noChangeArrowheads="1"/>
            </p:cNvSpPr>
            <p:nvPr/>
          </p:nvSpPr>
          <p:spPr bwMode="gray">
            <a:xfrm>
              <a:off x="1728" y="1805"/>
              <a:ext cx="6013" cy="7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Eng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oddiy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elektr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zanjiri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tok</a:t>
              </a:r>
              <a:r>
                <a:rPr lang="en-US" sz="2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manbai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, rheostat,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g‘altak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kalitdan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iborat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bo‘ladi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ru-RU" sz="26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" name="Стрелка влево 4"/>
          <p:cNvSpPr/>
          <p:nvPr/>
        </p:nvSpPr>
        <p:spPr>
          <a:xfrm rot="10800000">
            <a:off x="5732835" y="1706483"/>
            <a:ext cx="736577" cy="45737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4" name="Group 32"/>
          <p:cNvGrpSpPr>
            <a:grpSpLocks/>
          </p:cNvGrpSpPr>
          <p:nvPr/>
        </p:nvGrpSpPr>
        <p:grpSpPr bwMode="auto">
          <a:xfrm>
            <a:off x="6065949" y="3127604"/>
            <a:ext cx="5520835" cy="1439146"/>
            <a:chOff x="1536" y="2328"/>
            <a:chExt cx="5512" cy="606"/>
          </a:xfrm>
        </p:grpSpPr>
        <p:sp>
          <p:nvSpPr>
            <p:cNvPr id="35" name="AutoShape 15"/>
            <p:cNvSpPr>
              <a:spLocks noChangeArrowheads="1"/>
            </p:cNvSpPr>
            <p:nvPr/>
          </p:nvSpPr>
          <p:spPr bwMode="gray">
            <a:xfrm>
              <a:off x="1536" y="2328"/>
              <a:ext cx="5512" cy="55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Text Box 17"/>
            <p:cNvSpPr txBox="1">
              <a:spLocks noChangeArrowheads="1"/>
            </p:cNvSpPr>
            <p:nvPr/>
          </p:nvSpPr>
          <p:spPr bwMode="gray">
            <a:xfrm>
              <a:off x="1647" y="2390"/>
              <a:ext cx="5381" cy="5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Temir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o‘zakka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izolatsiyalangan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simni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bir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tekisda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o‘rab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hosil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qilinadi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ru-RU" sz="26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4" name="Стрелка влево 43"/>
          <p:cNvSpPr/>
          <p:nvPr/>
        </p:nvSpPr>
        <p:spPr>
          <a:xfrm rot="10800000">
            <a:off x="5089207" y="3578238"/>
            <a:ext cx="736577" cy="45737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5" name="Group 3"/>
          <p:cNvGrpSpPr>
            <a:grpSpLocks/>
          </p:cNvGrpSpPr>
          <p:nvPr/>
        </p:nvGrpSpPr>
        <p:grpSpPr bwMode="auto">
          <a:xfrm>
            <a:off x="161251" y="1227739"/>
            <a:ext cx="5376180" cy="1459487"/>
            <a:chOff x="1102" y="1338"/>
            <a:chExt cx="7318" cy="903"/>
          </a:xfrm>
        </p:grpSpPr>
        <p:sp>
          <p:nvSpPr>
            <p:cNvPr id="46" name="AutoShape 5"/>
            <p:cNvSpPr>
              <a:spLocks noChangeArrowheads="1"/>
            </p:cNvSpPr>
            <p:nvPr/>
          </p:nvSpPr>
          <p:spPr bwMode="gray">
            <a:xfrm>
              <a:off x="1536" y="1338"/>
              <a:ext cx="6884" cy="90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AutoShape 4"/>
            <p:cNvSpPr>
              <a:spLocks noChangeArrowheads="1"/>
            </p:cNvSpPr>
            <p:nvPr/>
          </p:nvSpPr>
          <p:spPr bwMode="gray">
            <a:xfrm>
              <a:off x="1102" y="1535"/>
              <a:ext cx="851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Text Box 6"/>
            <p:cNvSpPr txBox="1">
              <a:spLocks noChangeArrowheads="1"/>
            </p:cNvSpPr>
            <p:nvPr/>
          </p:nvSpPr>
          <p:spPr bwMode="gray">
            <a:xfrm>
              <a:off x="1929" y="1414"/>
              <a:ext cx="6361" cy="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sz="2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US" sz="2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Eng</a:t>
              </a:r>
              <a:r>
                <a:rPr lang="en-US" sz="2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oddiy</a:t>
              </a:r>
              <a:r>
                <a:rPr lang="en-US" sz="2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elektr</a:t>
              </a:r>
              <a:r>
                <a:rPr lang="en-US" sz="2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zanjiri</a:t>
              </a:r>
              <a:r>
                <a:rPr lang="en-US" sz="2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qanday</a:t>
              </a:r>
              <a:r>
                <a:rPr lang="en-US" sz="2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elementlardan</a:t>
              </a:r>
              <a:r>
                <a:rPr lang="en-US" sz="2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tashkil</a:t>
              </a:r>
              <a:r>
                <a:rPr lang="en-US" sz="2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topadi</a:t>
              </a:r>
              <a:r>
                <a:rPr lang="en-US" sz="2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ru-RU" sz="2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Text Box 7"/>
            <p:cNvSpPr txBox="1">
              <a:spLocks noChangeArrowheads="1"/>
            </p:cNvSpPr>
            <p:nvPr/>
          </p:nvSpPr>
          <p:spPr bwMode="gray">
            <a:xfrm>
              <a:off x="1236" y="1579"/>
              <a:ext cx="504" cy="3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2600" dirty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sp>
        <p:nvSpPr>
          <p:cNvPr id="50" name="Стрелка влево 49"/>
          <p:cNvSpPr/>
          <p:nvPr/>
        </p:nvSpPr>
        <p:spPr>
          <a:xfrm rot="10800000">
            <a:off x="4519276" y="5577271"/>
            <a:ext cx="736577" cy="45737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065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4" grpId="0" animBg="1"/>
      <p:bldP spid="5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78" y="3574475"/>
            <a:ext cx="4314129" cy="3240000"/>
          </a:xfrm>
          <a:prstGeom prst="rect">
            <a:avLst/>
          </a:prstGeom>
        </p:spPr>
      </p:pic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60423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3" name="object 4"/>
          <p:cNvSpPr txBox="1">
            <a:spLocks noChangeArrowheads="1"/>
          </p:cNvSpPr>
          <p:nvPr/>
        </p:nvSpPr>
        <p:spPr bwMode="auto">
          <a:xfrm>
            <a:off x="2216725" y="2287976"/>
            <a:ext cx="8460239" cy="1691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5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5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en-US" sz="5400" b="1" dirty="0" smtClean="0">
                <a:solidFill>
                  <a:srgbClr val="002060"/>
                </a:solidFill>
                <a:cs typeface="Arial" pitchFamily="34" charset="0"/>
              </a:rPr>
              <a:t>: O‘ZGARMAS TOK ELEKTR DVIGATELI</a:t>
            </a:r>
          </a:p>
        </p:txBody>
      </p:sp>
      <p:sp>
        <p:nvSpPr>
          <p:cNvPr id="2" name="AutoShape 2" descr="Mavzu: Jismlarning elektrlanishi Elektrning tur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596996" y="2428052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582248" y="4596066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</p:spTree>
    <p:extLst>
      <p:ext uri="{BB962C8B-B14F-4D97-AF65-F5344CB8AC3E}">
        <p14:creationId xmlns:p14="http://schemas.microsoft.com/office/powerpoint/2010/main" val="327868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dvigatelning</a:t>
            </a:r>
            <a:r>
              <a:rPr lang="en-US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sz="6000" b="1" dirty="0">
              <a:solidFill>
                <a:schemeClr val="bg1"/>
              </a:solidFill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508001" y="1232095"/>
            <a:ext cx="10967075" cy="1562620"/>
            <a:chOff x="1536" y="1899"/>
            <a:chExt cx="2736" cy="462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46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581" y="1899"/>
              <a:ext cx="2654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en-US" sz="30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O‘zgarmas</a:t>
              </a:r>
              <a:r>
                <a:rPr lang="en-US" sz="30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tok</a:t>
              </a:r>
              <a:r>
                <a:rPr lang="en-US" sz="30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elektr</a:t>
              </a:r>
              <a:r>
                <a:rPr lang="en-US" sz="30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dvigateli</a:t>
              </a:r>
              <a:r>
                <a:rPr lang="en-US" sz="30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ikki</a:t>
              </a:r>
              <a:r>
                <a:rPr lang="en-US" sz="30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asosiy</a:t>
              </a:r>
              <a:r>
                <a:rPr lang="en-US" sz="30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qism</a:t>
              </a:r>
              <a:r>
                <a:rPr lang="en-US" sz="30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- stator </a:t>
              </a:r>
              <a:r>
                <a:rPr lang="en-US" sz="30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30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en-US" sz="30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30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rotordan</a:t>
              </a:r>
              <a:r>
                <a:rPr lang="en-US" sz="30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iborat</a:t>
              </a:r>
              <a:r>
                <a:rPr lang="en-US" sz="30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qurilma</a:t>
              </a:r>
              <a:r>
                <a:rPr lang="en-US" sz="30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bo‘lib</a:t>
              </a:r>
              <a:r>
                <a:rPr lang="en-US" sz="30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0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o‘zgarmas</a:t>
              </a:r>
              <a:r>
                <a:rPr lang="en-US" sz="30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tok</a:t>
              </a:r>
              <a:r>
                <a:rPr lang="en-US" sz="30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elektr</a:t>
              </a:r>
              <a:r>
                <a:rPr lang="en-US" sz="30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energiyasini</a:t>
              </a:r>
              <a:r>
                <a:rPr lang="en-US" sz="30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mexanik</a:t>
              </a:r>
              <a:r>
                <a:rPr lang="en-US" sz="30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energiyaga</a:t>
              </a:r>
              <a:r>
                <a:rPr lang="en-US" sz="30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aylantirib</a:t>
              </a:r>
              <a:r>
                <a:rPr lang="en-US" sz="30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beradi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3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1"/>
          <a:stretch/>
        </p:blipFill>
        <p:spPr>
          <a:xfrm>
            <a:off x="183005" y="2952255"/>
            <a:ext cx="4841651" cy="3067050"/>
          </a:xfrm>
          <a:prstGeom prst="rect">
            <a:avLst/>
          </a:prstGeom>
        </p:spPr>
      </p:pic>
      <p:grpSp>
        <p:nvGrpSpPr>
          <p:cNvPr id="15" name="Group 33"/>
          <p:cNvGrpSpPr>
            <a:grpSpLocks/>
          </p:cNvGrpSpPr>
          <p:nvPr/>
        </p:nvGrpSpPr>
        <p:grpSpPr bwMode="auto">
          <a:xfrm>
            <a:off x="5024656" y="3068165"/>
            <a:ext cx="6540572" cy="2843238"/>
            <a:chOff x="1476" y="2892"/>
            <a:chExt cx="2883" cy="742"/>
          </a:xfrm>
        </p:grpSpPr>
        <p:sp>
          <p:nvSpPr>
            <p:cNvPr id="16" name="AutoShape 20"/>
            <p:cNvSpPr>
              <a:spLocks noChangeArrowheads="1"/>
            </p:cNvSpPr>
            <p:nvPr/>
          </p:nvSpPr>
          <p:spPr bwMode="gray">
            <a:xfrm>
              <a:off x="1476" y="2892"/>
              <a:ext cx="2883" cy="74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Text Box 22"/>
            <p:cNvSpPr txBox="1">
              <a:spLocks noChangeArrowheads="1"/>
            </p:cNvSpPr>
            <p:nvPr/>
          </p:nvSpPr>
          <p:spPr bwMode="gray">
            <a:xfrm>
              <a:off x="1535" y="2912"/>
              <a:ext cx="2767" cy="7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8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«</a:t>
              </a:r>
              <a:r>
                <a:rPr lang="en-US" sz="2800" i="1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Stator</a:t>
              </a:r>
              <a:r>
                <a:rPr lang="en-US" sz="28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» </a:t>
              </a:r>
              <a:r>
                <a:rPr lang="en-US" sz="28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lotinchadan</a:t>
              </a:r>
              <a:r>
                <a:rPr lang="en-US" sz="28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«</a:t>
              </a:r>
              <a:r>
                <a:rPr lang="en-US" sz="2800" i="1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qo‘zg‘almas</a:t>
              </a:r>
              <a:r>
                <a:rPr lang="en-US" sz="28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» </a:t>
              </a:r>
              <a:r>
                <a:rPr lang="en-US" sz="28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degan</a:t>
              </a:r>
              <a:r>
                <a:rPr lang="en-US" sz="28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ma’noni</a:t>
              </a:r>
              <a:r>
                <a:rPr lang="en-US" sz="28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bildiradi</a:t>
              </a:r>
              <a:r>
                <a:rPr lang="en-US" sz="28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28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Stator </a:t>
              </a:r>
              <a:r>
                <a:rPr lang="en-US" sz="28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doimiy</a:t>
              </a:r>
              <a:r>
                <a:rPr lang="en-US" sz="28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magnitdan</a:t>
              </a:r>
              <a:r>
                <a:rPr lang="en-US" sz="28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en-US" sz="2800" i="1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 </a:t>
              </a:r>
              <a:r>
                <a:rPr lang="en-US" sz="28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rasm</a:t>
              </a:r>
              <a:r>
                <a:rPr lang="en-US" sz="28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 </a:t>
              </a:r>
              <a:r>
                <a:rPr lang="en-US" sz="28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yoki</a:t>
              </a:r>
              <a:r>
                <a:rPr lang="en-US" sz="28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elektromagnitdan</a:t>
              </a:r>
              <a:r>
                <a:rPr lang="en-US" sz="28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en-US" sz="2800" i="1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 </a:t>
              </a:r>
              <a:r>
                <a:rPr lang="en-US" sz="28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rasm</a:t>
              </a:r>
              <a:r>
                <a:rPr lang="en-US" sz="28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 </a:t>
              </a:r>
              <a:r>
                <a:rPr lang="en-US" sz="28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iborat</a:t>
              </a:r>
              <a:r>
                <a:rPr lang="en-US" sz="28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Stator </a:t>
              </a:r>
              <a:r>
                <a:rPr lang="en-US" sz="28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dvigatel</a:t>
              </a:r>
              <a:r>
                <a:rPr lang="en-US" sz="28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korpusiga</a:t>
              </a:r>
              <a:r>
                <a:rPr lang="en-US" sz="28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mahkamlangan</a:t>
              </a:r>
              <a:r>
                <a:rPr lang="en-US" sz="28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bo‘ladi</a:t>
              </a:r>
              <a:r>
                <a:rPr lang="en-US" sz="28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86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dvigatelning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sz="6000" b="1" dirty="0">
              <a:solidFill>
                <a:schemeClr val="bg1"/>
              </a:solidFill>
            </a:endParaRPr>
          </a:p>
        </p:txBody>
      </p:sp>
      <p:grpSp>
        <p:nvGrpSpPr>
          <p:cNvPr id="8" name="Group 33"/>
          <p:cNvGrpSpPr>
            <a:grpSpLocks/>
          </p:cNvGrpSpPr>
          <p:nvPr/>
        </p:nvGrpSpPr>
        <p:grpSpPr bwMode="auto">
          <a:xfrm>
            <a:off x="4975414" y="1570587"/>
            <a:ext cx="6729666" cy="4339362"/>
            <a:chOff x="1476" y="2892"/>
            <a:chExt cx="2883" cy="742"/>
          </a:xfrm>
        </p:grpSpPr>
        <p:sp>
          <p:nvSpPr>
            <p:cNvPr id="10" name="AutoShape 20"/>
            <p:cNvSpPr>
              <a:spLocks noChangeArrowheads="1"/>
            </p:cNvSpPr>
            <p:nvPr/>
          </p:nvSpPr>
          <p:spPr bwMode="gray">
            <a:xfrm>
              <a:off x="1476" y="2892"/>
              <a:ext cx="2883" cy="74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Text Box 22"/>
            <p:cNvSpPr txBox="1">
              <a:spLocks noChangeArrowheads="1"/>
            </p:cNvSpPr>
            <p:nvPr/>
          </p:nvSpPr>
          <p:spPr bwMode="gray">
            <a:xfrm>
              <a:off x="1535" y="2924"/>
              <a:ext cx="2767" cy="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800" dirty="0" smtClean="0">
                  <a:solidFill>
                    <a:srgbClr val="231F20"/>
                  </a:solidFill>
                  <a:latin typeface="TimesUZ"/>
                </a:rPr>
                <a:t>    «</a:t>
              </a:r>
              <a:r>
                <a:rPr lang="en-US" sz="2800" i="1" dirty="0">
                  <a:solidFill>
                    <a:srgbClr val="231F20"/>
                  </a:solidFill>
                  <a:latin typeface="TimesUZ"/>
                </a:rPr>
                <a:t>Rotor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» </a:t>
              </a:r>
              <a:r>
                <a:rPr lang="en-US" sz="2800" dirty="0" err="1" smtClean="0">
                  <a:solidFill>
                    <a:srgbClr val="231F20"/>
                  </a:solidFill>
                  <a:latin typeface="TimesUZ"/>
                </a:rPr>
                <a:t>lotinchadan</a:t>
              </a:r>
              <a:r>
                <a:rPr lang="en-US" sz="2800" dirty="0" smtClean="0">
                  <a:solidFill>
                    <a:srgbClr val="231F20"/>
                  </a:solidFill>
                  <a:latin typeface="TimesUZ"/>
                </a:rPr>
                <a:t> «</a:t>
              </a:r>
              <a:r>
                <a:rPr lang="en-US" sz="2800" i="1" dirty="0" err="1" smtClean="0">
                  <a:solidFill>
                    <a:srgbClr val="231F20"/>
                  </a:solidFill>
                  <a:latin typeface="TimesUZ"/>
                </a:rPr>
                <a:t>aylantirmoq</a:t>
              </a:r>
              <a:r>
                <a:rPr lang="en-US" sz="2800" dirty="0" smtClean="0">
                  <a:solidFill>
                    <a:srgbClr val="231F20"/>
                  </a:solidFill>
                  <a:latin typeface="TimesUZ"/>
                </a:rPr>
                <a:t>» </a:t>
              </a:r>
              <a:r>
                <a:rPr lang="en-US" sz="2800" dirty="0" err="1" smtClean="0">
                  <a:solidFill>
                    <a:srgbClr val="231F20"/>
                  </a:solidFill>
                  <a:latin typeface="TimesUZ"/>
                </a:rPr>
                <a:t>degan</a:t>
              </a:r>
              <a:r>
                <a:rPr lang="en-US" sz="28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ma’noni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anglatadi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. </a:t>
              </a:r>
              <a:r>
                <a:rPr lang="en-US" sz="2800" dirty="0" smtClean="0">
                  <a:solidFill>
                    <a:srgbClr val="231F20"/>
                  </a:solidFill>
                  <a:latin typeface="TimesUZ"/>
                </a:rPr>
                <a:t>Rotor </a:t>
              </a:r>
              <a:r>
                <a:rPr lang="en-US" sz="2800" dirty="0" err="1" smtClean="0">
                  <a:solidFill>
                    <a:srgbClr val="231F20"/>
                  </a:solidFill>
                  <a:latin typeface="TimesUZ"/>
                </a:rPr>
                <a:t>dvigatelning</a:t>
              </a:r>
              <a:r>
                <a:rPr lang="en-US" sz="28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aylanuvchi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 smtClean="0">
                  <a:solidFill>
                    <a:srgbClr val="231F20"/>
                  </a:solidFill>
                  <a:latin typeface="TimesUZ"/>
                </a:rPr>
                <a:t>qismlarini</a:t>
              </a:r>
              <a:r>
                <a:rPr lang="en-US" sz="28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 smtClean="0">
                  <a:solidFill>
                    <a:srgbClr val="231F20"/>
                  </a:solidFill>
                  <a:latin typeface="TimesUZ"/>
                </a:rPr>
                <a:t>tashkil</a:t>
              </a:r>
              <a:r>
                <a:rPr lang="en-US" sz="28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etadi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.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Rotorning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asosiy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qismi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 smtClean="0">
                  <a:solidFill>
                    <a:srgbClr val="231F20"/>
                  </a:solidFill>
                  <a:latin typeface="TimesUZ"/>
                </a:rPr>
                <a:t>bir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 smtClean="0">
                  <a:solidFill>
                    <a:srgbClr val="231F20"/>
                  </a:solidFill>
                  <a:latin typeface="TimesUZ"/>
                </a:rPr>
                <a:t>yoki</a:t>
              </a:r>
              <a:r>
                <a:rPr lang="en-US" sz="28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bir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nechta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g‘altakli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ramkadan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va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kollektordan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iborat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. </a:t>
              </a:r>
              <a:r>
                <a:rPr lang="en-US" sz="2800" dirty="0" err="1" smtClean="0">
                  <a:solidFill>
                    <a:srgbClr val="231F20"/>
                  </a:solidFill>
                  <a:latin typeface="TimesUZ"/>
                </a:rPr>
                <a:t>Ramka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 smtClean="0">
                  <a:solidFill>
                    <a:srgbClr val="231F20"/>
                  </a:solidFill>
                  <a:latin typeface="TimesUZ"/>
                </a:rPr>
                <a:t>chulg‘amidagi</a:t>
              </a:r>
              <a:r>
                <a:rPr lang="en-US" sz="28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simlarning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uchlari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kollektor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halqalariga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ulangan</a:t>
              </a:r>
              <a:r>
                <a:rPr lang="en-US" sz="2800" dirty="0"/>
                <a:t> </a:t>
              </a:r>
              <a:endParaRPr lang="ru-RU" sz="2800" dirty="0"/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58" y="1391737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19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dvigatelning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sz="6000" b="1" dirty="0">
              <a:solidFill>
                <a:schemeClr val="bg1"/>
              </a:solidFill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483325" y="1654843"/>
            <a:ext cx="6211239" cy="4333833"/>
            <a:chOff x="1548" y="1899"/>
            <a:chExt cx="2784" cy="501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48" y="1899"/>
              <a:ext cx="2784" cy="501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574" y="1915"/>
              <a:ext cx="2729" cy="4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800" dirty="0" smtClean="0">
                  <a:solidFill>
                    <a:srgbClr val="231F20"/>
                  </a:solidFill>
                  <a:latin typeface="TimesUZ"/>
                </a:rPr>
                <a:t>    </a:t>
              </a:r>
              <a:r>
                <a:rPr lang="en-US" sz="2800" dirty="0" err="1" smtClean="0">
                  <a:solidFill>
                    <a:srgbClr val="231F20"/>
                  </a:solidFill>
                  <a:latin typeface="TimesUZ"/>
                </a:rPr>
                <a:t>Kollektor</a:t>
              </a:r>
              <a:r>
                <a:rPr lang="en-US" sz="28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ramka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bilan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birgalikda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aylanadi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.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Kollektor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 smtClean="0">
                  <a:solidFill>
                    <a:srgbClr val="231F20"/>
                  </a:solidFill>
                  <a:latin typeface="TimesUZ"/>
                </a:rPr>
                <a:t>halqalari</a:t>
              </a:r>
              <a:r>
                <a:rPr lang="en-US" sz="28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 smtClean="0">
                  <a:solidFill>
                    <a:srgbClr val="231F20"/>
                  </a:solidFill>
                  <a:latin typeface="TimesUZ"/>
                </a:rPr>
                <a:t>tashqarisiga</a:t>
              </a:r>
              <a:r>
                <a:rPr lang="en-US" sz="28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qo‘zg‘almas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qilib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ikkita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ko‘mir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cho‘tka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mahkamlangan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. </a:t>
              </a:r>
              <a:r>
                <a:rPr lang="en-US" sz="2800" dirty="0" err="1" smtClean="0">
                  <a:solidFill>
                    <a:srgbClr val="231F20"/>
                  </a:solidFill>
                  <a:latin typeface="TimesUZ"/>
                </a:rPr>
                <a:t>Ular</a:t>
              </a:r>
              <a:r>
                <a:rPr lang="en-US" sz="28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 smtClean="0">
                  <a:solidFill>
                    <a:srgbClr val="231F20"/>
                  </a:solidFill>
                  <a:latin typeface="TimesUZ"/>
                </a:rPr>
                <a:t>maxsus</a:t>
              </a:r>
              <a:r>
                <a:rPr lang="en-US" sz="28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prujinalar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yordamida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kollektor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halqalariga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zich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qilib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 smtClean="0">
                  <a:solidFill>
                    <a:srgbClr val="231F20"/>
                  </a:solidFill>
                  <a:latin typeface="TimesUZ"/>
                </a:rPr>
                <a:t>siqib</a:t>
              </a:r>
              <a:r>
                <a:rPr lang="en-US" sz="28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 smtClean="0">
                  <a:solidFill>
                    <a:srgbClr val="231F20"/>
                  </a:solidFill>
                  <a:latin typeface="TimesUZ"/>
                </a:rPr>
                <a:t>qo‘yiladi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.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Zanjirdagi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elektr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toki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shu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cho‘tkalar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orqali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kollektor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halqalariga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o‘tadi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.</a:t>
              </a:r>
              <a:r>
                <a:rPr lang="en-US" sz="2800" dirty="0"/>
                <a:t> </a:t>
              </a:r>
              <a:endParaRPr lang="ru-RU" sz="2800" dirty="0"/>
            </a:p>
          </p:txBody>
        </p:sp>
      </p:grp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384" y="1910306"/>
            <a:ext cx="4717940" cy="3814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259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dvigatelning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psinsipi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4" name="AutoShape 2" descr="Dars ishlanmasi sana: 2016 yil. Sinf 6-A,6-b fan nomi: Fizika Mavzu:  mexanizmlardan foydalanishda ishlarning tengligi masala yechish darsning  maqsadlari - bet 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Dars ishlanmasi sana: 2016 yil. Sinf 6-A,6-b fan nomi: Fizika Mavzu:  mexanizmlardan foydalanishda ishlarning tengligi masala yechish darsning  maqsadlari - bet 5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1" name="Group 3"/>
          <p:cNvGrpSpPr>
            <a:grpSpLocks/>
          </p:cNvGrpSpPr>
          <p:nvPr/>
        </p:nvGrpSpPr>
        <p:grpSpPr bwMode="auto">
          <a:xfrm>
            <a:off x="4829577" y="1341779"/>
            <a:ext cx="6362163" cy="4737049"/>
            <a:chOff x="1536" y="1122"/>
            <a:chExt cx="6034" cy="1349"/>
          </a:xfrm>
        </p:grpSpPr>
        <p:sp>
          <p:nvSpPr>
            <p:cNvPr id="12" name="AutoShape 5"/>
            <p:cNvSpPr>
              <a:spLocks noChangeArrowheads="1"/>
            </p:cNvSpPr>
            <p:nvPr/>
          </p:nvSpPr>
          <p:spPr bwMode="gray">
            <a:xfrm>
              <a:off x="1536" y="1122"/>
              <a:ext cx="6034" cy="1349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 Box 6"/>
            <p:cNvSpPr txBox="1">
              <a:spLocks noChangeArrowheads="1"/>
            </p:cNvSpPr>
            <p:nvPr/>
          </p:nvSpPr>
          <p:spPr bwMode="gray">
            <a:xfrm>
              <a:off x="1662" y="1130"/>
              <a:ext cx="5772" cy="12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6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en-US" sz="26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Qulaylik</a:t>
              </a:r>
              <a:r>
                <a:rPr lang="en-US" sz="26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uchun</a:t>
              </a:r>
              <a:r>
                <a:rPr lang="en-US" sz="26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bitta</a:t>
              </a:r>
              <a:r>
                <a:rPr lang="en-US" sz="26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ramkali</a:t>
              </a:r>
              <a:r>
                <a:rPr lang="en-US" sz="26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rotordan</a:t>
              </a:r>
              <a:r>
                <a:rPr lang="en-US" sz="26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iborat</a:t>
              </a:r>
              <a:r>
                <a:rPr lang="en-US" sz="26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bo‘lgan</a:t>
              </a:r>
              <a:r>
                <a:rPr lang="en-US" sz="26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eng</a:t>
              </a:r>
              <a:r>
                <a:rPr lang="en-US" sz="26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oddiy</a:t>
              </a:r>
              <a:r>
                <a:rPr lang="en-US" sz="26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dvigatelning</a:t>
              </a:r>
              <a:r>
                <a:rPr lang="en-US" sz="26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ishlash</a:t>
              </a:r>
              <a:r>
                <a:rPr lang="en-US" sz="26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prinsipini</a:t>
              </a:r>
              <a:r>
                <a:rPr lang="en-US" sz="26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ko‘rib</a:t>
              </a:r>
              <a:r>
                <a:rPr lang="en-US" sz="26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chiqaylik</a:t>
              </a:r>
              <a:r>
                <a:rPr lang="en-US" sz="26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26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Dvigatelning</a:t>
              </a:r>
              <a:r>
                <a:rPr lang="en-US" sz="26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kollektori</a:t>
              </a:r>
              <a:r>
                <a:rPr lang="en-US" sz="26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ikkita</a:t>
              </a:r>
              <a:r>
                <a:rPr lang="en-US" sz="26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yarim</a:t>
              </a:r>
              <a:r>
                <a:rPr lang="en-US" sz="26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halqadan</a:t>
              </a:r>
              <a:r>
                <a:rPr lang="en-US" sz="26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iborat</a:t>
              </a:r>
              <a:r>
                <a:rPr lang="en-US" sz="26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bo‘lib</a:t>
              </a:r>
              <a:r>
                <a:rPr lang="en-US" sz="26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6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ularga</a:t>
              </a:r>
              <a:r>
                <a:rPr lang="en-US" sz="26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i="1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 </a:t>
              </a:r>
              <a:r>
                <a:rPr lang="en-US" sz="26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26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i="1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 </a:t>
              </a:r>
              <a:r>
                <a:rPr lang="en-US" sz="26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cho‘tkalar</a:t>
              </a:r>
              <a:r>
                <a:rPr lang="en-US" sz="26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taqalib</a:t>
              </a:r>
              <a:r>
                <a:rPr lang="en-US" sz="26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turadi</a:t>
              </a:r>
              <a:r>
                <a:rPr lang="en-US" sz="26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26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Ularga</a:t>
              </a:r>
              <a:r>
                <a:rPr lang="en-US" sz="26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tok</a:t>
              </a:r>
              <a:r>
                <a:rPr lang="en-US" sz="26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manbayining</a:t>
              </a:r>
              <a:r>
                <a:rPr lang="en-US" sz="26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ikki</a:t>
              </a:r>
              <a:r>
                <a:rPr lang="en-US" sz="26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qutbidan</a:t>
              </a:r>
              <a:r>
                <a:rPr lang="en-US" sz="26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keluvchi</a:t>
              </a:r>
              <a:r>
                <a:rPr lang="en-US" sz="26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similar </a:t>
              </a:r>
              <a:r>
                <a:rPr lang="en-US" sz="26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ulangan</a:t>
              </a:r>
              <a:r>
                <a:rPr lang="en-US" sz="26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26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Tok</a:t>
              </a:r>
              <a:r>
                <a:rPr lang="en-US" sz="26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manbayidan</a:t>
              </a:r>
              <a:r>
                <a:rPr lang="en-US" sz="26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kelayotgan</a:t>
              </a:r>
              <a:r>
                <a:rPr lang="en-US" sz="26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tok</a:t>
              </a:r>
              <a:r>
                <a:rPr lang="en-US" sz="26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cho‘tka</a:t>
              </a:r>
              <a:r>
                <a:rPr lang="en-US" sz="26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6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kollektor</a:t>
              </a:r>
              <a:r>
                <a:rPr lang="en-US" sz="26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hamda</a:t>
              </a:r>
              <a:r>
                <a:rPr lang="en-US" sz="26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ramkadan</a:t>
              </a:r>
              <a:r>
                <a:rPr lang="en-US" sz="26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i="1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A-</a:t>
              </a:r>
              <a:r>
                <a:rPr lang="en-US" sz="26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1-2-3-4</a:t>
              </a:r>
              <a:r>
                <a:rPr lang="en-US" sz="2600" i="1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-B </a:t>
              </a:r>
              <a:r>
                <a:rPr lang="en-US" sz="26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yo‘nalishda</a:t>
              </a:r>
              <a:r>
                <a:rPr lang="en-US" sz="26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o‘tadi</a:t>
              </a:r>
              <a:r>
                <a:rPr lang="en-US" sz="26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2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1341779"/>
            <a:ext cx="3924509" cy="51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738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dvigatelning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psinsipi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4881093" y="1569230"/>
            <a:ext cx="6735651" cy="3542137"/>
            <a:chOff x="1536" y="1899"/>
            <a:chExt cx="2736" cy="327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32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581" y="1899"/>
              <a:ext cx="265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2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en-US" sz="32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Magnit</a:t>
              </a:r>
              <a:r>
                <a:rPr lang="en-US" sz="32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maydon</a:t>
              </a:r>
              <a:r>
                <a:rPr lang="en-US" sz="32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ta’sirida</a:t>
              </a:r>
              <a:r>
                <a:rPr lang="en-US" sz="32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ramka</a:t>
              </a:r>
              <a:r>
                <a:rPr lang="en-US" sz="32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magnit</a:t>
              </a:r>
              <a:r>
                <a:rPr lang="en-US" sz="32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kuch</a:t>
              </a:r>
              <a:r>
                <a:rPr lang="en-US" sz="32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chiziqlariga</a:t>
              </a:r>
              <a:r>
                <a:rPr lang="en-US" sz="32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perpendikulyar</a:t>
              </a:r>
              <a:r>
                <a:rPr lang="en-US" sz="32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joylashishga</a:t>
              </a:r>
              <a:r>
                <a:rPr lang="en-US" sz="32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harakat</a:t>
              </a:r>
              <a:r>
                <a:rPr lang="en-US" sz="32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qiladi</a:t>
              </a:r>
              <a:r>
                <a:rPr lang="en-US" sz="32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32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Bunda</a:t>
              </a:r>
              <a:r>
                <a:rPr lang="en-US" sz="32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 </a:t>
              </a:r>
              <a:r>
                <a:rPr lang="en-US" sz="32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32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i="1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 </a:t>
              </a:r>
              <a:r>
                <a:rPr lang="en-US" sz="32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cho‘tkalar</a:t>
              </a:r>
              <a:r>
                <a:rPr lang="en-US" sz="32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kollektor</a:t>
              </a:r>
              <a:r>
                <a:rPr lang="en-US" sz="32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halqalariga</a:t>
              </a:r>
              <a:r>
                <a:rPr lang="en-US" sz="32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tegmay</a:t>
              </a:r>
              <a:r>
                <a:rPr lang="en-US" sz="32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qoladi</a:t>
              </a:r>
              <a:r>
                <a:rPr lang="en-US" sz="32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3200" dirty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ramkadan</a:t>
              </a:r>
              <a:r>
                <a:rPr lang="en-US" sz="32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tok</a:t>
              </a:r>
              <a:r>
                <a:rPr lang="en-US" sz="32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o‘tmaydi</a:t>
              </a:r>
              <a:r>
                <a:rPr lang="en-US" sz="3200" dirty="0" smtClean="0">
                  <a:solidFill>
                    <a:srgbClr val="231F2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95" y="1283603"/>
            <a:ext cx="3901637" cy="51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04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dvigatelning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psinsipi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9" name="Group 3"/>
          <p:cNvGrpSpPr>
            <a:grpSpLocks/>
          </p:cNvGrpSpPr>
          <p:nvPr/>
        </p:nvGrpSpPr>
        <p:grpSpPr bwMode="auto">
          <a:xfrm>
            <a:off x="4842456" y="1339840"/>
            <a:ext cx="6580777" cy="4558684"/>
            <a:chOff x="1536" y="1122"/>
            <a:chExt cx="6100" cy="1851"/>
          </a:xfrm>
        </p:grpSpPr>
        <p:sp>
          <p:nvSpPr>
            <p:cNvPr id="11" name="AutoShape 5"/>
            <p:cNvSpPr>
              <a:spLocks noChangeArrowheads="1"/>
            </p:cNvSpPr>
            <p:nvPr/>
          </p:nvSpPr>
          <p:spPr bwMode="gray">
            <a:xfrm>
              <a:off x="1536" y="1122"/>
              <a:ext cx="6100" cy="185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 Box 6"/>
            <p:cNvSpPr txBox="1">
              <a:spLocks noChangeArrowheads="1"/>
            </p:cNvSpPr>
            <p:nvPr/>
          </p:nvSpPr>
          <p:spPr bwMode="gray">
            <a:xfrm>
              <a:off x="1662" y="1166"/>
              <a:ext cx="5819" cy="18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800" dirty="0" smtClean="0">
                  <a:solidFill>
                    <a:srgbClr val="231F20"/>
                  </a:solidFill>
                  <a:latin typeface="TimesUZ"/>
                </a:rPr>
                <a:t>    </a:t>
              </a:r>
              <a:r>
                <a:rPr lang="en-US" sz="2800" dirty="0" err="1" smtClean="0">
                  <a:solidFill>
                    <a:srgbClr val="231F20"/>
                  </a:solidFill>
                  <a:latin typeface="TimesUZ"/>
                </a:rPr>
                <a:t>Lekin</a:t>
              </a:r>
              <a:r>
                <a:rPr lang="en-US" sz="28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ramka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o‘z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inersiyasi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bilan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 smtClean="0">
                  <a:solidFill>
                    <a:srgbClr val="231F20"/>
                  </a:solidFill>
                  <a:latin typeface="TimesUZ"/>
                </a:rPr>
                <a:t>aylanishni</a:t>
              </a:r>
              <a:r>
                <a:rPr lang="en-US" sz="28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 smtClean="0">
                  <a:solidFill>
                    <a:srgbClr val="231F20"/>
                  </a:solidFill>
                  <a:latin typeface="TimesUZ"/>
                </a:rPr>
                <a:t>davom</a:t>
              </a:r>
              <a:r>
                <a:rPr lang="en-US" sz="28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ettirib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,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magnit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kuch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chiziqlariga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parallel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joylashib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 smtClean="0">
                  <a:solidFill>
                    <a:srgbClr val="231F20"/>
                  </a:solidFill>
                  <a:latin typeface="TimesUZ"/>
                </a:rPr>
                <a:t>oladi</a:t>
              </a:r>
              <a:r>
                <a:rPr lang="en-US" sz="2800" dirty="0" smtClean="0">
                  <a:solidFill>
                    <a:srgbClr val="231F20"/>
                  </a:solidFill>
                  <a:latin typeface="TimesUZ"/>
                </a:rPr>
                <a:t>.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Bunda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cho‘tkalar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kollektor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halqalariga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tegib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qoladi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va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 smtClean="0">
                  <a:solidFill>
                    <a:srgbClr val="231F20"/>
                  </a:solidFill>
                  <a:latin typeface="TimesUZ"/>
                </a:rPr>
                <a:t>ramkadan</a:t>
              </a:r>
              <a:r>
                <a:rPr lang="en-US" sz="2800" dirty="0" smtClean="0">
                  <a:solidFill>
                    <a:srgbClr val="231F20"/>
                  </a:solidFill>
                  <a:latin typeface="TimesUZ"/>
                </a:rPr>
                <a:t> A-4-3-2-1-B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yo‘nalishda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tok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o‘tadi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.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Magnit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maydon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 smtClean="0">
                  <a:solidFill>
                    <a:srgbClr val="231F20"/>
                  </a:solidFill>
                  <a:latin typeface="TimesUZ"/>
                </a:rPr>
                <a:t>ta’sirida</a:t>
              </a:r>
              <a:r>
                <a:rPr lang="en-US" sz="28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 smtClean="0">
                  <a:solidFill>
                    <a:srgbClr val="231F20"/>
                  </a:solidFill>
                  <a:latin typeface="TimesUZ"/>
                </a:rPr>
                <a:t>ramka</a:t>
              </a:r>
              <a:r>
                <a:rPr lang="en-US" sz="28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 smtClean="0">
                  <a:solidFill>
                    <a:srgbClr val="231F20"/>
                  </a:solidFill>
                  <a:latin typeface="TimesUZ"/>
                </a:rPr>
                <a:t>yana</a:t>
              </a:r>
              <a:r>
                <a:rPr lang="en-US" sz="28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 smtClean="0">
                  <a:solidFill>
                    <a:srgbClr val="231F20"/>
                  </a:solidFill>
                  <a:latin typeface="TimesUZ"/>
                </a:rPr>
                <a:t>perpendikulyar</a:t>
              </a:r>
              <a:r>
                <a:rPr lang="en-US" sz="28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holatga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kelib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qolishga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harakat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qiladi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. Shu tariqa </a:t>
              </a:r>
              <a:r>
                <a:rPr lang="en-US" sz="2800" dirty="0" err="1" smtClean="0">
                  <a:solidFill>
                    <a:srgbClr val="231F20"/>
                  </a:solidFill>
                  <a:latin typeface="TimesUZ"/>
                </a:rPr>
                <a:t>jarayon</a:t>
              </a:r>
              <a:r>
                <a:rPr lang="en-US" sz="28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 smtClean="0">
                  <a:solidFill>
                    <a:srgbClr val="231F20"/>
                  </a:solidFill>
                  <a:latin typeface="TimesUZ"/>
                </a:rPr>
                <a:t>davom</a:t>
              </a:r>
              <a:r>
                <a:rPr lang="en-US" sz="2800" dirty="0" smtClean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etib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,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ramka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uzluksiz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 </a:t>
              </a:r>
              <a:r>
                <a:rPr lang="en-US" sz="2800" dirty="0" err="1">
                  <a:solidFill>
                    <a:srgbClr val="231F20"/>
                  </a:solidFill>
                  <a:latin typeface="TimesUZ"/>
                </a:rPr>
                <a:t>aylanadi</a:t>
              </a:r>
              <a:r>
                <a:rPr lang="en-US" sz="2800" dirty="0">
                  <a:solidFill>
                    <a:srgbClr val="231F20"/>
                  </a:solidFill>
                  <a:latin typeface="TimesUZ"/>
                </a:rPr>
                <a:t>.</a:t>
              </a:r>
              <a:r>
                <a:rPr lang="en-US" sz="2800" dirty="0"/>
                <a:t> </a:t>
              </a:r>
              <a:endParaRPr lang="ru-RU" sz="2800" dirty="0"/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07" y="1339840"/>
            <a:ext cx="3967968" cy="5099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23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10328</TotalTime>
  <Words>713</Words>
  <Application>Microsoft Office PowerPoint</Application>
  <PresentationFormat>Широкоэкранный</PresentationFormat>
  <Paragraphs>50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18</vt:i4>
      </vt:variant>
    </vt:vector>
  </HeadingPairs>
  <TitlesOfParts>
    <vt:vector size="28" baseType="lpstr">
      <vt:lpstr>Arial</vt:lpstr>
      <vt:lpstr>Calibri</vt:lpstr>
      <vt:lpstr>Calibri Light</vt:lpstr>
      <vt:lpstr>Helvetica</vt:lpstr>
      <vt:lpstr>Open Sans</vt:lpstr>
      <vt:lpstr>Symbol</vt:lpstr>
      <vt:lpstr>TimesUZ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Berdiali</cp:lastModifiedBy>
  <cp:revision>1142</cp:revision>
  <dcterms:created xsi:type="dcterms:W3CDTF">2020-03-24T02:20:14Z</dcterms:created>
  <dcterms:modified xsi:type="dcterms:W3CDTF">2021-03-22T17:06:22Z</dcterms:modified>
</cp:coreProperties>
</file>