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2"/>
  </p:notesMasterIdLst>
  <p:sldIdLst>
    <p:sldId id="270" r:id="rId4"/>
    <p:sldId id="1844" r:id="rId5"/>
    <p:sldId id="1829" r:id="rId6"/>
    <p:sldId id="1767" r:id="rId7"/>
    <p:sldId id="1828" r:id="rId8"/>
    <p:sldId id="1820" r:id="rId9"/>
    <p:sldId id="1822" r:id="rId10"/>
    <p:sldId id="1836" r:id="rId11"/>
    <p:sldId id="1819" r:id="rId12"/>
    <p:sldId id="1835" r:id="rId13"/>
    <p:sldId id="1837" r:id="rId14"/>
    <p:sldId id="1838" r:id="rId15"/>
    <p:sldId id="1843" r:id="rId16"/>
    <p:sldId id="1839" r:id="rId17"/>
    <p:sldId id="1846" r:id="rId18"/>
    <p:sldId id="1847" r:id="rId19"/>
    <p:sldId id="1848" r:id="rId20"/>
    <p:sldId id="184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769"/>
    <a:srgbClr val="A7E4DC"/>
    <a:srgbClr val="AADBE0"/>
    <a:srgbClr val="70D2C2"/>
    <a:srgbClr val="6C9C90"/>
    <a:srgbClr val="D64646"/>
    <a:srgbClr val="D02023"/>
    <a:srgbClr val="D94D4C"/>
    <a:srgbClr val="D84A49"/>
    <a:srgbClr val="99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884" autoAdjust="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xmlns="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ru-RU" sz="4543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000" b="1" spc="-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169293" y="214783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0" y="75849"/>
            <a:ext cx="1539329" cy="162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169292" y="4295666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" name="AutoShape 2" descr="Электронный микроскоп Атом, Электрон с, электрон, микроскоп, область png | 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27" y="2418970"/>
            <a:ext cx="57150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dvigatelning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psinsipi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5096435" y="1190632"/>
            <a:ext cx="6682192" cy="4981568"/>
            <a:chOff x="1476" y="2892"/>
            <a:chExt cx="2883" cy="1269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126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11" y="2924"/>
              <a:ext cx="2819" cy="1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0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Amalda</a:t>
              </a:r>
              <a:r>
                <a:rPr lang="en-US" sz="30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bitta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ramkali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rotordan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iborat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bo‘lgan</a:t>
              </a:r>
              <a:r>
                <a:rPr lang="en-US" sz="30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dvigatellar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qo‘llanil-maydi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Chunki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ularda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ramkaning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aylanishi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bir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tekis</a:t>
              </a:r>
              <a:r>
                <a:rPr lang="en-US" sz="30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bo‘lmaydi</a:t>
              </a:r>
              <a:r>
                <a:rPr lang="en-US" sz="30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ramkaning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rotor </a:t>
              </a:r>
              <a:r>
                <a:rPr lang="en-US" sz="30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o‘qini</a:t>
              </a:r>
              <a:r>
                <a:rPr lang="en-US" sz="30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aylantirishga</a:t>
              </a:r>
              <a:r>
                <a:rPr lang="en-US" sz="30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kuchi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yetmaydi</a:t>
              </a:r>
              <a:r>
                <a:rPr lang="en-US" sz="30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Ramka</a:t>
              </a:r>
              <a:r>
                <a:rPr lang="en-US" sz="30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kuch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chiziqlariga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perpendikulyar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vaziyat-dan</a:t>
              </a:r>
              <a:r>
                <a:rPr lang="en-US" sz="30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parallel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vaziyatga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kelguncha</a:t>
              </a:r>
              <a:r>
                <a:rPr lang="en-US" sz="30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sekin</a:t>
              </a:r>
              <a:r>
                <a:rPr lang="en-US" sz="30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kuchsiz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aylanma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harakatda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bo‘ladi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 descr="Electrical machines - generators and motors | Electrodynamics | Siyavul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r="13321" b="15482"/>
          <a:stretch/>
        </p:blipFill>
        <p:spPr bwMode="auto">
          <a:xfrm>
            <a:off x="618184" y="1648422"/>
            <a:ext cx="4405619" cy="372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dvigatelning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psinsipi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430461" y="1237425"/>
            <a:ext cx="7502273" cy="5137617"/>
            <a:chOff x="1536" y="1122"/>
            <a:chExt cx="6034" cy="2874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28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25" y="1166"/>
              <a:ext cx="5809" cy="2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600" dirty="0" smtClean="0">
                  <a:solidFill>
                    <a:srgbClr val="231F20"/>
                  </a:solidFill>
                  <a:latin typeface="TimesUZ"/>
                </a:rPr>
                <a:t>    I</a:t>
              </a:r>
              <a:r>
                <a:rPr lang="ru-RU" altLang="ru-RU" sz="2600" dirty="0" err="1" smtClean="0">
                  <a:solidFill>
                    <a:srgbClr val="231F20"/>
                  </a:solidFill>
                  <a:latin typeface="TimesUZ"/>
                </a:rPr>
                <a:t>kkita</a:t>
              </a:r>
              <a:r>
                <a:rPr lang="ru-RU" altLang="ru-RU" sz="26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2600" dirty="0" err="1">
                  <a:solidFill>
                    <a:srgbClr val="231F20"/>
                  </a:solidFill>
                  <a:latin typeface="TimesUZ"/>
                </a:rPr>
                <a:t>ramkali</a:t>
              </a:r>
              <a:r>
                <a:rPr lang="ru-RU" altLang="ru-RU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2600" dirty="0" err="1" smtClean="0">
                  <a:solidFill>
                    <a:srgbClr val="231F20"/>
                  </a:solidFill>
                  <a:latin typeface="TimesUZ"/>
                </a:rPr>
                <a:t>elektrodvigat</a:t>
              </a:r>
              <a:r>
                <a:rPr lang="en-US" altLang="ru-RU" sz="2600" dirty="0" err="1" smtClean="0">
                  <a:solidFill>
                    <a:srgbClr val="231F20"/>
                  </a:solidFill>
                  <a:latin typeface="TimesUZ"/>
                </a:rPr>
                <a:t>el</a:t>
              </a:r>
              <a:r>
                <a:rPr lang="en-US" sz="2600" dirty="0" err="1" smtClean="0">
                  <a:solidFill>
                    <a:srgbClr val="231F20"/>
                  </a:solidFill>
                  <a:latin typeface="TimesUZ"/>
                </a:rPr>
                <a:t>da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 smtClean="0">
                  <a:solidFill>
                    <a:srgbClr val="231F20"/>
                  </a:solidFill>
                  <a:latin typeface="TimesUZ"/>
                </a:rPr>
                <a:t>ramkalar</a:t>
              </a:r>
              <a:r>
                <a:rPr lang="en-US" sz="26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 smtClean="0">
                  <a:solidFill>
                    <a:srgbClr val="231F20"/>
                  </a:solidFill>
                  <a:latin typeface="TimesUZ"/>
                </a:rPr>
                <a:t>bir-biriga</a:t>
              </a:r>
              <a:r>
                <a:rPr lang="en-US" sz="26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 smtClean="0">
                  <a:solidFill>
                    <a:srgbClr val="231F20"/>
                  </a:solidFill>
                  <a:latin typeface="TimesUZ"/>
                </a:rPr>
                <a:t>perpendikulyar</a:t>
              </a:r>
              <a:r>
                <a:rPr lang="en-US" sz="26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qilib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bitta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o‘qqa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 smtClean="0">
                  <a:solidFill>
                    <a:srgbClr val="231F20"/>
                  </a:solidFill>
                  <a:latin typeface="TimesUZ"/>
                </a:rPr>
                <a:t>mahkamlanadi</a:t>
              </a:r>
              <a:r>
                <a:rPr lang="en-US" sz="2600" dirty="0" smtClean="0">
                  <a:solidFill>
                    <a:srgbClr val="231F20"/>
                  </a:solidFill>
                  <a:latin typeface="TimesUZ"/>
                </a:rPr>
                <a:t>. </a:t>
              </a:r>
              <a:r>
                <a:rPr lang="ru-RU" altLang="ru-RU" sz="2600" dirty="0" err="1" smtClean="0">
                  <a:solidFill>
                    <a:srgbClr val="231F20"/>
                  </a:solidFill>
                  <a:latin typeface="TimesUZ"/>
                </a:rPr>
                <a:t>Kollektorning</a:t>
              </a:r>
              <a:r>
                <a:rPr lang="ru-RU" altLang="ru-RU" sz="26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2600" dirty="0" err="1">
                  <a:solidFill>
                    <a:srgbClr val="231F20"/>
                  </a:solidFill>
                  <a:latin typeface="TimesUZ"/>
                </a:rPr>
                <a:t>qoplamalari</a:t>
              </a:r>
              <a:r>
                <a:rPr lang="ru-RU" altLang="ru-RU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2600" dirty="0" err="1">
                  <a:solidFill>
                    <a:srgbClr val="231F20"/>
                  </a:solidFill>
                  <a:latin typeface="TimesUZ"/>
                </a:rPr>
                <a:t>ikkita</a:t>
              </a:r>
              <a:r>
                <a:rPr lang="ru-RU" altLang="ru-RU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2600" dirty="0" err="1">
                  <a:solidFill>
                    <a:srgbClr val="231F20"/>
                  </a:solidFill>
                  <a:latin typeface="TimesUZ"/>
                </a:rPr>
                <a:t>emas</a:t>
              </a:r>
              <a:r>
                <a:rPr lang="ru-RU" altLang="ru-RU" sz="2600" dirty="0">
                  <a:solidFill>
                    <a:srgbClr val="231F20"/>
                  </a:solidFill>
                  <a:latin typeface="TimesUZ"/>
                </a:rPr>
                <a:t>, </a:t>
              </a:r>
              <a:r>
                <a:rPr lang="ru-RU" altLang="ru-RU" sz="2600" dirty="0" err="1" smtClean="0">
                  <a:solidFill>
                    <a:srgbClr val="231F20"/>
                  </a:solidFill>
                  <a:latin typeface="TimesUZ"/>
                </a:rPr>
                <a:t>balki</a:t>
              </a:r>
              <a:r>
                <a:rPr lang="en-US" altLang="ru-RU" sz="26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2600" dirty="0" err="1" smtClean="0">
                  <a:solidFill>
                    <a:srgbClr val="231F20"/>
                  </a:solidFill>
                  <a:latin typeface="TimesUZ"/>
                </a:rPr>
                <a:t>to‘rtta</a:t>
              </a:r>
              <a:r>
                <a:rPr lang="ru-RU" altLang="ru-RU" sz="26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2600" dirty="0" err="1">
                  <a:solidFill>
                    <a:srgbClr val="231F20"/>
                  </a:solidFill>
                  <a:latin typeface="TimesUZ"/>
                </a:rPr>
                <a:t>bo‘ladi</a:t>
              </a:r>
              <a:r>
                <a:rPr lang="ru-RU" altLang="ru-RU" sz="2600" dirty="0">
                  <a:solidFill>
                    <a:srgbClr val="231F20"/>
                  </a:solidFill>
                  <a:latin typeface="TimesUZ"/>
                </a:rPr>
                <a:t>.</a:t>
              </a:r>
              <a:r>
                <a:rPr lang="ru-RU" altLang="ru-RU" sz="2600" dirty="0"/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Ikkita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ramkali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rotorda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magnit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kuch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chiziqlariga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parallel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joylashgan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birinchi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ramkadan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tok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o‘tganda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magnit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maydon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ta’sirida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u </a:t>
              </a:r>
              <a:r>
                <a:rPr lang="en-US" sz="2600" dirty="0" err="1" smtClean="0">
                  <a:solidFill>
                    <a:srgbClr val="231F20"/>
                  </a:solidFill>
                  <a:latin typeface="TimesUZ"/>
                </a:rPr>
                <a:t>perpendikulyar</a:t>
              </a:r>
              <a:r>
                <a:rPr lang="en-US" sz="26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 smtClean="0">
                  <a:solidFill>
                    <a:srgbClr val="231F20"/>
                  </a:solidFill>
                  <a:latin typeface="TimesUZ"/>
                </a:rPr>
                <a:t>vaziyatda</a:t>
              </a:r>
              <a:r>
                <a:rPr lang="en-US" sz="26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bo‘lishga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harakat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qiladi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.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Birinchi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 smtClean="0">
                  <a:solidFill>
                    <a:srgbClr val="231F20"/>
                  </a:solidFill>
                  <a:latin typeface="TimesUZ"/>
                </a:rPr>
                <a:t>ramka</a:t>
              </a:r>
              <a:r>
                <a:rPr lang="en-US" sz="26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 smtClean="0">
                  <a:solidFill>
                    <a:srgbClr val="231F20"/>
                  </a:solidFill>
                  <a:latin typeface="TimesUZ"/>
                </a:rPr>
                <a:t>perpendikulyar</a:t>
              </a:r>
              <a:r>
                <a:rPr lang="en-US" sz="26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vaziyatda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bo‘lganda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parallel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vaziyatdagi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ikkinchi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ramkadan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tok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o‘tadi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va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smtClean="0">
                  <a:solidFill>
                    <a:srgbClr val="231F20"/>
                  </a:solidFill>
                  <a:latin typeface="TimesUZ"/>
                </a:rPr>
                <a:t>u </a:t>
              </a:r>
              <a:r>
                <a:rPr lang="en-US" sz="2600" dirty="0" err="1" smtClean="0">
                  <a:solidFill>
                    <a:srgbClr val="231F20"/>
                  </a:solidFill>
                  <a:latin typeface="TimesUZ"/>
                </a:rPr>
                <a:t>perpendikulyar</a:t>
              </a:r>
              <a:r>
                <a:rPr lang="en-US" sz="26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vaziyatga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kelishga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harakat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qiladi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. </a:t>
              </a:r>
              <a:r>
                <a:rPr lang="en-US" sz="2600" dirty="0" smtClean="0">
                  <a:solidFill>
                    <a:srgbClr val="231F20"/>
                  </a:solidFill>
                  <a:latin typeface="TimesUZ"/>
                </a:rPr>
                <a:t>Shu tariqa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ramkalar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rotorni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bir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tekisda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 smtClean="0">
                  <a:solidFill>
                    <a:srgbClr val="231F20"/>
                  </a:solidFill>
                  <a:latin typeface="TimesUZ"/>
                </a:rPr>
                <a:t>aylantiradi</a:t>
              </a:r>
              <a:r>
                <a:rPr lang="en-US" sz="2600" dirty="0" smtClean="0">
                  <a:solidFill>
                    <a:srgbClr val="231F20"/>
                  </a:solidFill>
                  <a:latin typeface="TimesUZ"/>
                </a:rPr>
                <a:t>.</a:t>
              </a:r>
              <a:endParaRPr lang="ru-RU" altLang="ru-RU" sz="2600" dirty="0">
                <a:latin typeface="Arial" panose="020B0604020202020204" pitchFamily="34" charset="0"/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91" y="1803914"/>
            <a:ext cx="38290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8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dvigatelning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psinsipi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855335" y="1185707"/>
            <a:ext cx="6314236" cy="4377966"/>
            <a:chOff x="1536" y="1899"/>
            <a:chExt cx="2736" cy="361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36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74" y="1905"/>
              <a:ext cx="2652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3200" dirty="0" smtClean="0">
                  <a:solidFill>
                    <a:srgbClr val="231F20"/>
                  </a:solidFill>
                  <a:latin typeface="TimesUZ"/>
                </a:rPr>
                <a:t>    </a:t>
              </a:r>
              <a:r>
                <a:rPr lang="ru-RU" altLang="ru-RU" sz="3200" dirty="0" err="1" smtClean="0">
                  <a:solidFill>
                    <a:srgbClr val="231F20"/>
                  </a:solidFill>
                  <a:latin typeface="TimesUZ"/>
                </a:rPr>
                <a:t>Dvigatelning</a:t>
              </a:r>
              <a:r>
                <a:rPr lang="ru-RU" altLang="ru-RU" sz="32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3200" dirty="0" err="1">
                  <a:solidFill>
                    <a:srgbClr val="231F20"/>
                  </a:solidFill>
                  <a:latin typeface="TimesUZ"/>
                </a:rPr>
                <a:t>quvvatini</a:t>
              </a:r>
              <a:r>
                <a:rPr lang="ru-RU" altLang="ru-RU" sz="32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3200" dirty="0" err="1">
                  <a:solidFill>
                    <a:srgbClr val="231F20"/>
                  </a:solidFill>
                  <a:latin typeface="TimesUZ"/>
                </a:rPr>
                <a:t>oshirish</a:t>
              </a:r>
              <a:r>
                <a:rPr lang="ru-RU" altLang="ru-RU" sz="32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3200" dirty="0" err="1">
                  <a:solidFill>
                    <a:srgbClr val="231F20"/>
                  </a:solidFill>
                  <a:latin typeface="TimesUZ"/>
                </a:rPr>
                <a:t>uchun</a:t>
              </a:r>
              <a:r>
                <a:rPr lang="ru-RU" altLang="ru-RU" sz="32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3200" dirty="0" err="1" smtClean="0">
                  <a:solidFill>
                    <a:srgbClr val="231F20"/>
                  </a:solidFill>
                  <a:latin typeface="TimesUZ"/>
                </a:rPr>
                <a:t>texnikada</a:t>
              </a:r>
              <a:r>
                <a:rPr lang="en-US" altLang="ru-RU" sz="32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3200" dirty="0" err="1" smtClean="0">
                  <a:solidFill>
                    <a:srgbClr val="231F20"/>
                  </a:solidFill>
                  <a:latin typeface="TimesUZ"/>
                </a:rPr>
                <a:t>qo‘llaniladigan</a:t>
              </a:r>
              <a:r>
                <a:rPr lang="ru-RU" altLang="ru-RU" sz="32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3200" dirty="0" err="1">
                  <a:solidFill>
                    <a:srgbClr val="231F20"/>
                  </a:solidFill>
                  <a:latin typeface="TimesUZ"/>
                </a:rPr>
                <a:t>dvigatel</a:t>
              </a:r>
              <a:r>
                <a:rPr lang="ru-RU" altLang="ru-RU" sz="32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3200" dirty="0" err="1">
                  <a:solidFill>
                    <a:srgbClr val="231F20"/>
                  </a:solidFill>
                  <a:latin typeface="TimesUZ"/>
                </a:rPr>
                <a:t>rotori</a:t>
              </a:r>
              <a:r>
                <a:rPr lang="ru-RU" altLang="ru-RU" sz="32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3200" dirty="0" err="1">
                  <a:solidFill>
                    <a:srgbClr val="231F20"/>
                  </a:solidFill>
                  <a:latin typeface="TimesUZ"/>
                </a:rPr>
                <a:t>ko‘p</a:t>
              </a:r>
              <a:r>
                <a:rPr lang="ru-RU" altLang="ru-RU" sz="32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3200" dirty="0" err="1" smtClean="0">
                  <a:solidFill>
                    <a:srgbClr val="231F20"/>
                  </a:solidFill>
                  <a:latin typeface="TimesUZ"/>
                </a:rPr>
                <a:t>ramkali</a:t>
              </a:r>
              <a:r>
                <a:rPr lang="en-US" altLang="ru-RU" sz="32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3200" dirty="0" err="1" smtClean="0">
                  <a:solidFill>
                    <a:srgbClr val="231F20"/>
                  </a:solidFill>
                  <a:latin typeface="TimesUZ"/>
                </a:rPr>
                <a:t>bo‘lib</a:t>
              </a:r>
              <a:r>
                <a:rPr lang="ru-RU" altLang="ru-RU" sz="3200" dirty="0">
                  <a:solidFill>
                    <a:srgbClr val="231F20"/>
                  </a:solidFill>
                  <a:latin typeface="TimesUZ"/>
                </a:rPr>
                <a:t>, </a:t>
              </a:r>
              <a:r>
                <a:rPr lang="ru-RU" altLang="ru-RU" sz="3200" dirty="0" err="1">
                  <a:solidFill>
                    <a:srgbClr val="231F20"/>
                  </a:solidFill>
                  <a:latin typeface="TimesUZ"/>
                </a:rPr>
                <a:t>ramka</a:t>
              </a:r>
              <a:r>
                <a:rPr lang="ru-RU" altLang="ru-RU" sz="32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3200" dirty="0" err="1">
                  <a:solidFill>
                    <a:srgbClr val="231F20"/>
                  </a:solidFill>
                  <a:latin typeface="TimesUZ"/>
                </a:rPr>
                <a:t>chulg‘amlari</a:t>
              </a:r>
              <a:r>
                <a:rPr lang="ru-RU" altLang="ru-RU" sz="32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3200" dirty="0" err="1">
                  <a:solidFill>
                    <a:srgbClr val="231F20"/>
                  </a:solidFill>
                  <a:latin typeface="TimesUZ"/>
                </a:rPr>
                <a:t>temir</a:t>
              </a:r>
              <a:r>
                <a:rPr lang="ru-RU" altLang="ru-RU" sz="32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3200" dirty="0" err="1">
                  <a:solidFill>
                    <a:srgbClr val="231F20"/>
                  </a:solidFill>
                  <a:latin typeface="TimesUZ"/>
                </a:rPr>
                <a:t>silindr</a:t>
              </a:r>
              <a:r>
                <a:rPr lang="ru-RU" altLang="ru-RU" sz="32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3200" dirty="0" err="1" smtClean="0">
                  <a:solidFill>
                    <a:srgbClr val="231F20"/>
                  </a:solidFill>
                  <a:latin typeface="TimesUZ"/>
                </a:rPr>
                <a:t>o‘zak</a:t>
              </a:r>
              <a:r>
                <a:rPr lang="en-US" altLang="ru-RU" sz="32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altLang="ru-RU" sz="3200" dirty="0" err="1" smtClean="0">
                  <a:solidFill>
                    <a:srgbClr val="231F20"/>
                  </a:solidFill>
                  <a:latin typeface="TimesUZ"/>
                </a:rPr>
                <a:t>vazifasini</a:t>
              </a:r>
              <a:r>
                <a:rPr lang="en-US" altLang="ru-RU" sz="32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altLang="ru-RU" sz="3200" dirty="0" err="1" smtClean="0">
                  <a:solidFill>
                    <a:srgbClr val="231F20"/>
                  </a:solidFill>
                  <a:latin typeface="TimesUZ"/>
                </a:rPr>
                <a:t>o‘taydi</a:t>
              </a:r>
              <a:r>
                <a:rPr lang="en-US" altLang="ru-RU" sz="3200" dirty="0" smtClean="0">
                  <a:solidFill>
                    <a:srgbClr val="231F20"/>
                  </a:solidFill>
                  <a:latin typeface="TimesUZ"/>
                </a:rPr>
                <a:t>.</a:t>
              </a:r>
              <a:r>
                <a:rPr lang="en-US" altLang="ru-RU" sz="32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altLang="ru-RU" sz="3200" dirty="0" err="1" smtClean="0">
                  <a:solidFill>
                    <a:srgbClr val="231F20"/>
                  </a:solidFill>
                  <a:latin typeface="TimesUZ"/>
                </a:rPr>
                <a:t>Rasmda</a:t>
              </a:r>
              <a:r>
                <a:rPr lang="en-US" altLang="ru-RU" sz="3200" dirty="0" smtClean="0">
                  <a:solidFill>
                    <a:srgbClr val="231F20"/>
                  </a:solidFill>
                  <a:latin typeface="TimesUZ"/>
                </a:rPr>
                <a:t> 6 ta </a:t>
              </a:r>
              <a:r>
                <a:rPr lang="en-US" altLang="ru-RU" sz="3200" dirty="0" err="1" smtClean="0">
                  <a:solidFill>
                    <a:srgbClr val="231F20"/>
                  </a:solidFill>
                  <a:latin typeface="TimesUZ"/>
                </a:rPr>
                <a:t>ramkali</a:t>
              </a:r>
              <a:r>
                <a:rPr lang="en-US" altLang="ru-RU" sz="32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altLang="ru-RU" sz="3200" dirty="0" err="1" smtClean="0">
                  <a:solidFill>
                    <a:srgbClr val="231F20"/>
                  </a:solidFill>
                  <a:latin typeface="TimesUZ"/>
                </a:rPr>
                <a:t>temir</a:t>
              </a:r>
              <a:r>
                <a:rPr lang="en-US" altLang="ru-RU" sz="32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altLang="ru-RU" sz="3200" dirty="0" err="1" smtClean="0">
                  <a:solidFill>
                    <a:srgbClr val="231F20"/>
                  </a:solidFill>
                  <a:latin typeface="TimesUZ"/>
                </a:rPr>
                <a:t>o‘zakli</a:t>
              </a:r>
              <a:r>
                <a:rPr lang="en-US" altLang="ru-RU" sz="32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3200" dirty="0" err="1" smtClean="0">
                  <a:solidFill>
                    <a:srgbClr val="231F20"/>
                  </a:solidFill>
                  <a:latin typeface="TimesUZ"/>
                </a:rPr>
                <a:t>rotor</a:t>
              </a:r>
              <a:r>
                <a:rPr lang="ru-RU" altLang="ru-RU" sz="32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3200" dirty="0" err="1">
                  <a:solidFill>
                    <a:srgbClr val="231F20"/>
                  </a:solidFill>
                  <a:latin typeface="TimesUZ"/>
                </a:rPr>
                <a:t>va</a:t>
              </a:r>
              <a:r>
                <a:rPr lang="ru-RU" altLang="ru-RU" sz="32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3200" dirty="0" err="1">
                  <a:solidFill>
                    <a:srgbClr val="231F20"/>
                  </a:solidFill>
                  <a:latin typeface="TimesUZ"/>
                </a:rPr>
                <a:t>statorning</a:t>
              </a:r>
              <a:r>
                <a:rPr lang="ru-RU" altLang="ru-RU" sz="32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3200" dirty="0" err="1">
                  <a:solidFill>
                    <a:srgbClr val="231F20"/>
                  </a:solidFill>
                  <a:latin typeface="TimesUZ"/>
                </a:rPr>
                <a:t>ko‘ndalang</a:t>
              </a:r>
              <a:r>
                <a:rPr lang="ru-RU" altLang="ru-RU" sz="32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3200" dirty="0" err="1">
                  <a:solidFill>
                    <a:srgbClr val="231F20"/>
                  </a:solidFill>
                  <a:latin typeface="TimesUZ"/>
                </a:rPr>
                <a:t>kesimi</a:t>
              </a:r>
              <a:r>
                <a:rPr lang="ru-RU" altLang="ru-RU" sz="32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ru-RU" altLang="ru-RU" sz="3200" dirty="0" err="1">
                  <a:solidFill>
                    <a:srgbClr val="231F20"/>
                  </a:solidFill>
                  <a:latin typeface="TimesUZ"/>
                </a:rPr>
                <a:t>tasvirlangan</a:t>
              </a:r>
              <a:r>
                <a:rPr lang="ru-RU" altLang="ru-RU" sz="3200" dirty="0" smtClean="0">
                  <a:solidFill>
                    <a:srgbClr val="231F20"/>
                  </a:solidFill>
                  <a:latin typeface="TimesUZ"/>
                </a:rPr>
                <a:t>.</a:t>
              </a:r>
              <a:endParaRPr lang="ru-RU" altLang="ru-RU" sz="4800" dirty="0">
                <a:latin typeface="Arial" panose="020B0604020202020204" pitchFamily="34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3" y="1258471"/>
            <a:ext cx="4653072" cy="472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dvigatellarning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ru-RU" sz="6000" b="1" dirty="0">
              <a:solidFill>
                <a:schemeClr val="bg1"/>
              </a:solidFill>
            </a:endParaRPr>
          </a:p>
        </p:txBody>
      </p: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505559" y="1364636"/>
            <a:ext cx="10299815" cy="1108616"/>
            <a:chOff x="1536" y="1872"/>
            <a:chExt cx="6293" cy="621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1536" y="1872"/>
              <a:ext cx="6293" cy="62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gray">
            <a:xfrm>
              <a:off x="1676" y="1900"/>
              <a:ext cx="6013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dvigatellarning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har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xil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quvvatlilari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bor.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Rasmda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katta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kichik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quvvatli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dvigatellar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tasvirlangan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148" name="Picture 4" descr="160,497 Motor Stock Photos, Pictures &amp; Royalty-Free Images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05" y="2639148"/>
            <a:ext cx="3998075" cy="399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Yeeco DC Electric Micro Motor, 12 PCS Motor Engine Driver Set Centric  Output Shaft with Gears for Technology Model DIY- Buy Online in Aruba at  aruba.desertcart.com. ProductId : 44158184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4"/>
          <a:stretch/>
        </p:blipFill>
        <p:spPr bwMode="auto">
          <a:xfrm>
            <a:off x="5655466" y="2909231"/>
            <a:ext cx="3888391" cy="345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8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dvigatellarning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qo‘llanilishi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5370490" y="1229256"/>
            <a:ext cx="6059954" cy="3394259"/>
            <a:chOff x="1476" y="2892"/>
            <a:chExt cx="2883" cy="911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91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48" y="2903"/>
              <a:ext cx="272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smtClean="0">
                  <a:solidFill>
                    <a:srgbClr val="231F20"/>
                  </a:solidFill>
                  <a:latin typeface="TimesUZ"/>
                </a:rPr>
                <a:t>   </a:t>
              </a:r>
              <a:r>
                <a:rPr lang="en-US" sz="2600" dirty="0" err="1" smtClean="0">
                  <a:solidFill>
                    <a:srgbClr val="231F20"/>
                  </a:solidFill>
                  <a:latin typeface="TimesUZ"/>
                </a:rPr>
                <a:t>Elektr</a:t>
              </a:r>
              <a:r>
                <a:rPr lang="en-US" sz="26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dvigatellarning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issiqlik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dvigatellariga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nisbatan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afzal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tomonlari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/>
              </a:r>
              <a:br>
                <a:rPr lang="en-US" sz="2600" dirty="0">
                  <a:solidFill>
                    <a:srgbClr val="231F20"/>
                  </a:solidFill>
                  <a:latin typeface="TimesUZ"/>
                </a:rPr>
              </a:b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ko‘p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.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Birinchidan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,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elektr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dvigatellari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issiqlik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dvigatellariga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qaraganda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/>
              </a:r>
              <a:br>
                <a:rPr lang="en-US" sz="2600" dirty="0">
                  <a:solidFill>
                    <a:srgbClr val="231F20"/>
                  </a:solidFill>
                  <a:latin typeface="TimesUZ"/>
                </a:rPr>
              </a:b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ixcham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va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foydalanish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uchun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qulaydir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,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ularni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istalgan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qulay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joyga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/>
              </a:r>
              <a:br>
                <a:rPr lang="en-US" sz="2600" dirty="0">
                  <a:solidFill>
                    <a:srgbClr val="231F20"/>
                  </a:solidFill>
                  <a:latin typeface="TimesUZ"/>
                </a:rPr>
              </a:b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o‘rnatish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TimesUZ"/>
                </a:rPr>
                <a:t>mumkin</a:t>
              </a:r>
              <a:r>
                <a:rPr lang="en-US" sz="2600" dirty="0">
                  <a:solidFill>
                    <a:srgbClr val="231F20"/>
                  </a:solidFill>
                  <a:latin typeface="TimesUZ"/>
                </a:rPr>
                <a:t>. </a:t>
              </a:r>
              <a:endParaRPr lang="ru-RU" sz="2600" dirty="0"/>
            </a:p>
          </p:txBody>
        </p:sp>
      </p:grpSp>
      <p:pic>
        <p:nvPicPr>
          <p:cNvPr id="8194" name="Picture 2" descr="Best Electric Motor GIFs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5" y="1270240"/>
            <a:ext cx="4458360" cy="532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6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dvigatellarning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qo‘llanilishi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373463" y="1719991"/>
            <a:ext cx="5988701" cy="3727773"/>
            <a:chOff x="1523" y="1900"/>
            <a:chExt cx="6319" cy="1445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1523" y="1908"/>
              <a:ext cx="6319" cy="14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gray">
            <a:xfrm>
              <a:off x="1676" y="1900"/>
              <a:ext cx="6013" cy="1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Ikkinchidan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ishlaganda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gaz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tutun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bug‘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chiqarmaydi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Uchinchidan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ular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uchun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yoqilg‘i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suvning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keragi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yo‘q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To‘rtinchidan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elektr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dvigatellarning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foydali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ish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koeffitsienti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80% </a:t>
              </a:r>
              <a:r>
                <a:rPr lang="en-US" sz="28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ortiqdir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issiqlik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dvigatellarniki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esa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20%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ortmaydi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172" name="Picture 4" descr="Motor GIF - Find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5" y="1334913"/>
            <a:ext cx="4518565" cy="451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8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dvigatellarning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qo‘llanilishi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60608" y="1185704"/>
            <a:ext cx="10808963" cy="1815073"/>
            <a:chOff x="1536" y="1899"/>
            <a:chExt cx="2736" cy="361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36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74" y="1905"/>
              <a:ext cx="2652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  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Turli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maishiy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elektr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asboblari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>
                  <a:solidFill>
                    <a:srgbClr val="231F20"/>
                  </a:solidFill>
                  <a:latin typeface="Symbol" panose="05050102010706020507" pitchFamily="18" charset="2"/>
                </a:rPr>
                <a:t>-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drel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,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charx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, fen,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magnitofon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,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ventilyator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,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muzlatkich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,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tikuv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va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kir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yuvish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mashinalariga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elektr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dvigatellar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o‘rnatilgan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bo‘ladi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.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Korxonalarda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elektr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dvigatellari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turli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dastgoh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va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mashinalarni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harakatga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keltiradi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.</a:t>
              </a:r>
              <a:r>
                <a:rPr lang="en-US" sz="2800" dirty="0" smtClean="0"/>
                <a:t> </a:t>
              </a:r>
              <a:endParaRPr lang="ru-RU" sz="2800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74" y="3454711"/>
            <a:ext cx="3106875" cy="3106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33" y="3454711"/>
            <a:ext cx="3018418" cy="3018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8" y="3227836"/>
            <a:ext cx="26384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dvigatellarning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qo‘llanilishi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505558" y="1144165"/>
            <a:ext cx="11175579" cy="1895249"/>
            <a:chOff x="1536" y="1900"/>
            <a:chExt cx="6309" cy="1086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1536" y="1900"/>
              <a:ext cx="6309" cy="108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gray">
            <a:xfrm>
              <a:off x="1676" y="1900"/>
              <a:ext cx="6013" cy="1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Transportda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lektr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dvigatellari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tramvay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trolleybus, metro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poyezdlari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elektrovozlarni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hahakatga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keltiradi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Undan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tashqari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bugungi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kunda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elektromobillar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sohasi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rivojlanib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bormoqda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219" name="Picture 3" descr="Engineering engineering in Belarus - integrated engin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8" y="3316882"/>
            <a:ext cx="4952627" cy="337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Index of /wp-content/uploads/2018/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10" y="3545664"/>
            <a:ext cx="3720709" cy="288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15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667577" y="1501600"/>
            <a:ext cx="10275816" cy="1016000"/>
            <a:chOff x="1350" y="1455"/>
            <a:chExt cx="5340" cy="640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40" y="1457"/>
              <a:ext cx="5150" cy="62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gray">
            <a:xfrm>
              <a:off x="1350" y="1526"/>
              <a:ext cx="378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818" y="1455"/>
              <a:ext cx="4843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O‘zgarmas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dvigatelida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qaysi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turdagi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energiya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qanday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turdagi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energiyaga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aylanadi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gray">
            <a:xfrm>
              <a:off x="1424" y="1543"/>
              <a:ext cx="2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567250" y="3075968"/>
            <a:ext cx="10320338" cy="1016000"/>
            <a:chOff x="1328" y="1870"/>
            <a:chExt cx="6501" cy="640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872"/>
              <a:ext cx="6293" cy="62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328" y="1978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1933" y="1870"/>
              <a:ext cx="585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dvigatelning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tuzilishini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ishlash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prinsipini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tushintirib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bering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405" y="1995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612281" y="4522663"/>
            <a:ext cx="10328275" cy="1016000"/>
            <a:chOff x="1323" y="1861"/>
            <a:chExt cx="6506" cy="640"/>
          </a:xfrm>
        </p:grpSpPr>
        <p:sp>
          <p:nvSpPr>
            <p:cNvPr id="16" name="AutoShape 10"/>
            <p:cNvSpPr>
              <a:spLocks noChangeArrowheads="1"/>
            </p:cNvSpPr>
            <p:nvPr/>
          </p:nvSpPr>
          <p:spPr bwMode="gray">
            <a:xfrm>
              <a:off x="1536" y="1872"/>
              <a:ext cx="6293" cy="621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AutoShape 11"/>
            <p:cNvSpPr>
              <a:spLocks noChangeArrowheads="1"/>
            </p:cNvSpPr>
            <p:nvPr/>
          </p:nvSpPr>
          <p:spPr bwMode="gray">
            <a:xfrm>
              <a:off x="1323" y="1978"/>
              <a:ext cx="432" cy="432"/>
            </a:xfrm>
            <a:prstGeom prst="diamond">
              <a:avLst/>
            </a:prstGeom>
            <a:solidFill>
              <a:srgbClr val="FFC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gray">
            <a:xfrm>
              <a:off x="1774" y="1861"/>
              <a:ext cx="6005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dvigatelning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afzalliklari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qo‘llanilishi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haqida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nimalarni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bilasiz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?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gray">
            <a:xfrm>
              <a:off x="1400" y="1995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93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5382228" y="4883119"/>
            <a:ext cx="6197574" cy="1692231"/>
            <a:chOff x="1536" y="1273"/>
            <a:chExt cx="5239" cy="1047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36" y="1310"/>
              <a:ext cx="5239" cy="9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667" y="1273"/>
              <a:ext cx="5006" cy="1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Asosan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texnikaning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ko‘p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sohalarida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jumladan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, transport,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telegraf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, radio,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televideniye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elektrotrotexnika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boshqa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sohalarda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qo‘llaniladi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57044" y="4939373"/>
            <a:ext cx="4258908" cy="1409125"/>
            <a:chOff x="1114" y="2331"/>
            <a:chExt cx="6038" cy="656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536" y="2331"/>
              <a:ext cx="5616" cy="6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114" y="2458"/>
              <a:ext cx="898" cy="349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gray">
            <a:xfrm>
              <a:off x="1969" y="2430"/>
              <a:ext cx="5165" cy="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Elektromagnitlar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qayerlarda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qo‘llaniladi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gray">
            <a:xfrm>
              <a:off x="1344" y="2508"/>
              <a:ext cx="52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6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122662" y="3127855"/>
            <a:ext cx="4598156" cy="1358138"/>
            <a:chOff x="1024" y="1845"/>
            <a:chExt cx="7439" cy="858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845"/>
              <a:ext cx="6927" cy="85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024" y="2050"/>
              <a:ext cx="1036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1592" y="1983"/>
              <a:ext cx="6871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Eng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oddiy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elektromagnit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qanday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yig‘iladi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ru-RU" sz="26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250" y="2092"/>
              <a:ext cx="600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6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24" name="Group 31"/>
          <p:cNvGrpSpPr>
            <a:grpSpLocks/>
          </p:cNvGrpSpPr>
          <p:nvPr/>
        </p:nvGrpSpPr>
        <p:grpSpPr bwMode="auto">
          <a:xfrm>
            <a:off x="6664816" y="1213943"/>
            <a:ext cx="5001101" cy="1487077"/>
            <a:chOff x="1536" y="1805"/>
            <a:chExt cx="6293" cy="838"/>
          </a:xfrm>
        </p:grpSpPr>
        <p:sp>
          <p:nvSpPr>
            <p:cNvPr id="25" name="AutoShape 10"/>
            <p:cNvSpPr>
              <a:spLocks noChangeArrowheads="1"/>
            </p:cNvSpPr>
            <p:nvPr/>
          </p:nvSpPr>
          <p:spPr bwMode="gray">
            <a:xfrm>
              <a:off x="1536" y="1814"/>
              <a:ext cx="6293" cy="82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gray">
            <a:xfrm>
              <a:off x="1728" y="1805"/>
              <a:ext cx="6013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Eng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oddiy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elektr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zanjiri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tok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manbai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, rheostat,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g‘altak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kalitdan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iborat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bo‘ladi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Стрелка влево 4"/>
          <p:cNvSpPr/>
          <p:nvPr/>
        </p:nvSpPr>
        <p:spPr>
          <a:xfrm rot="10800000">
            <a:off x="5732835" y="1706483"/>
            <a:ext cx="736577" cy="457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6065949" y="3127604"/>
            <a:ext cx="5520835" cy="1439146"/>
            <a:chOff x="1536" y="2328"/>
            <a:chExt cx="5512" cy="606"/>
          </a:xfrm>
        </p:grpSpPr>
        <p:sp>
          <p:nvSpPr>
            <p:cNvPr id="35" name="AutoShape 15"/>
            <p:cNvSpPr>
              <a:spLocks noChangeArrowheads="1"/>
            </p:cNvSpPr>
            <p:nvPr/>
          </p:nvSpPr>
          <p:spPr bwMode="gray">
            <a:xfrm>
              <a:off x="1536" y="2328"/>
              <a:ext cx="5512" cy="5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17"/>
            <p:cNvSpPr txBox="1">
              <a:spLocks noChangeArrowheads="1"/>
            </p:cNvSpPr>
            <p:nvPr/>
          </p:nvSpPr>
          <p:spPr bwMode="gray">
            <a:xfrm>
              <a:off x="1647" y="2390"/>
              <a:ext cx="5381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Temir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o‘zakka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izolatsiyalangan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simni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bir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tekisda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o‘rab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hosil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qilinadi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Стрелка влево 43"/>
          <p:cNvSpPr/>
          <p:nvPr/>
        </p:nvSpPr>
        <p:spPr>
          <a:xfrm rot="10800000">
            <a:off x="5089207" y="3578238"/>
            <a:ext cx="736577" cy="457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161251" y="1227739"/>
            <a:ext cx="5376180" cy="1459487"/>
            <a:chOff x="1102" y="1338"/>
            <a:chExt cx="7318" cy="903"/>
          </a:xfrm>
        </p:grpSpPr>
        <p:sp>
          <p:nvSpPr>
            <p:cNvPr id="46" name="AutoShape 5"/>
            <p:cNvSpPr>
              <a:spLocks noChangeArrowheads="1"/>
            </p:cNvSpPr>
            <p:nvPr/>
          </p:nvSpPr>
          <p:spPr bwMode="gray">
            <a:xfrm>
              <a:off x="1536" y="1338"/>
              <a:ext cx="6884" cy="9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AutoShape 4"/>
            <p:cNvSpPr>
              <a:spLocks noChangeArrowheads="1"/>
            </p:cNvSpPr>
            <p:nvPr/>
          </p:nvSpPr>
          <p:spPr bwMode="gray">
            <a:xfrm>
              <a:off x="1102" y="1535"/>
              <a:ext cx="851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6"/>
            <p:cNvSpPr txBox="1">
              <a:spLocks noChangeArrowheads="1"/>
            </p:cNvSpPr>
            <p:nvPr/>
          </p:nvSpPr>
          <p:spPr bwMode="gray">
            <a:xfrm>
              <a:off x="1929" y="1414"/>
              <a:ext cx="6361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Eng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oddiy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elektr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zanjiri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qanday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elementlardan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tashkil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topadi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gray">
            <a:xfrm>
              <a:off x="1236" y="1579"/>
              <a:ext cx="504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50" name="Стрелка влево 49"/>
          <p:cNvSpPr/>
          <p:nvPr/>
        </p:nvSpPr>
        <p:spPr>
          <a:xfrm rot="10800000">
            <a:off x="4519276" y="5577271"/>
            <a:ext cx="736577" cy="457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06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78" y="3574475"/>
            <a:ext cx="4314129" cy="3240000"/>
          </a:xfrm>
          <a:prstGeom prst="rect">
            <a:avLst/>
          </a:prstGeom>
        </p:spPr>
      </p:pic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3" name="object 4"/>
          <p:cNvSpPr txBox="1">
            <a:spLocks noChangeArrowheads="1"/>
          </p:cNvSpPr>
          <p:nvPr/>
        </p:nvSpPr>
        <p:spPr bwMode="auto">
          <a:xfrm>
            <a:off x="2216725" y="2287976"/>
            <a:ext cx="8460239" cy="169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5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: O‘ZGARMAS TOK ELEKTR DVIGATELI</a:t>
            </a:r>
          </a:p>
        </p:txBody>
      </p:sp>
      <p:sp>
        <p:nvSpPr>
          <p:cNvPr id="2" name="AutoShape 2" descr="Mavzu: Jismlarning elektrlanishi Elektrning tu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596996" y="2428052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582248" y="4596066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</p:spTree>
    <p:extLst>
      <p:ext uri="{BB962C8B-B14F-4D97-AF65-F5344CB8AC3E}">
        <p14:creationId xmlns:p14="http://schemas.microsoft.com/office/powerpoint/2010/main" val="32786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dvigatelning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sz="60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08001" y="1232095"/>
            <a:ext cx="10967075" cy="1562620"/>
            <a:chOff x="1536" y="1899"/>
            <a:chExt cx="2736" cy="462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4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81" y="1899"/>
              <a:ext cx="2654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0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O‘zgarmas</a:t>
              </a:r>
              <a:r>
                <a:rPr lang="en-US" sz="30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tok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elektr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dvigateli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ikki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asosiy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qism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stator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rotordan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iborat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qurilma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bo‘lib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o‘zgarmas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tok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elektr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energiyasini</a:t>
              </a:r>
              <a:r>
                <a:rPr lang="en-US" sz="30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mexanik</a:t>
              </a:r>
              <a:r>
                <a:rPr lang="en-US" sz="30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energiyaga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aylantirib</a:t>
              </a:r>
              <a:r>
                <a:rPr lang="en-US" sz="30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beradi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/>
          <a:stretch/>
        </p:blipFill>
        <p:spPr>
          <a:xfrm>
            <a:off x="183005" y="2952255"/>
            <a:ext cx="4841651" cy="3067050"/>
          </a:xfrm>
          <a:prstGeom prst="rect">
            <a:avLst/>
          </a:prstGeom>
        </p:spPr>
      </p:pic>
      <p:grpSp>
        <p:nvGrpSpPr>
          <p:cNvPr id="15" name="Group 33"/>
          <p:cNvGrpSpPr>
            <a:grpSpLocks/>
          </p:cNvGrpSpPr>
          <p:nvPr/>
        </p:nvGrpSpPr>
        <p:grpSpPr bwMode="auto">
          <a:xfrm>
            <a:off x="5024656" y="3068165"/>
            <a:ext cx="6540572" cy="2843238"/>
            <a:chOff x="1476" y="2892"/>
            <a:chExt cx="2883" cy="742"/>
          </a:xfrm>
        </p:grpSpPr>
        <p:sp>
          <p:nvSpPr>
            <p:cNvPr id="16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7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gray">
            <a:xfrm>
              <a:off x="1535" y="2912"/>
              <a:ext cx="2767" cy="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«</a:t>
              </a:r>
              <a:r>
                <a:rPr lang="en-US" sz="2800" i="1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Stator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</a:t>
              </a:r>
              <a:r>
                <a:rPr lang="en-US" sz="28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lotinchadan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«</a:t>
              </a:r>
              <a:r>
                <a:rPr lang="en-US" sz="2800" i="1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qo‘zg‘almas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</a:t>
              </a:r>
              <a:r>
                <a:rPr lang="en-US" sz="28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degan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ma’noni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bildiradi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Stator </a:t>
              </a:r>
              <a:r>
                <a:rPr lang="en-US" sz="28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doimiy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magnitdan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800" i="1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rasm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8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yoki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elektromagnitdan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i="1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rasm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iborat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Stator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dvigatel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korpusiga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mahkamlangan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bo‘ladi</a:t>
              </a: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dvigatelning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sz="6000" b="1" dirty="0">
              <a:solidFill>
                <a:schemeClr val="bg1"/>
              </a:solidFill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4975414" y="1570587"/>
            <a:ext cx="6729666" cy="4339362"/>
            <a:chOff x="1476" y="2892"/>
            <a:chExt cx="2883" cy="742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7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35" y="2924"/>
              <a:ext cx="2767" cy="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   «</a:t>
              </a:r>
              <a:r>
                <a:rPr lang="en-US" sz="2800" i="1" dirty="0">
                  <a:solidFill>
                    <a:srgbClr val="231F20"/>
                  </a:solidFill>
                  <a:latin typeface="TimesUZ"/>
                </a:rPr>
                <a:t>Rotor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»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lotinchadan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«</a:t>
              </a:r>
              <a:r>
                <a:rPr lang="en-US" sz="2800" i="1" dirty="0" err="1" smtClean="0">
                  <a:solidFill>
                    <a:srgbClr val="231F20"/>
                  </a:solidFill>
                  <a:latin typeface="TimesUZ"/>
                </a:rPr>
                <a:t>aylantirmoq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»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degan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ma’noni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anglatadi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. 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Rotor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dvigatelning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aylanuvchi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qismlarini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tashkil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etadi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.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Rotorning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asosiy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qismi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bir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yoki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bir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nechta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g‘altakli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ramkadan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va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kollektordan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iborat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.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Ramka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chulg‘amidagi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simlarning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uchlari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kollektor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halqalariga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ulangan</a:t>
              </a:r>
              <a:r>
                <a:rPr lang="en-US" sz="2800" dirty="0"/>
                <a:t> </a:t>
              </a:r>
              <a:endParaRPr lang="ru-RU" sz="2800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8" y="1391737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dvigatelning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sz="60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83325" y="1654843"/>
            <a:ext cx="6211239" cy="4333833"/>
            <a:chOff x="1548" y="1899"/>
            <a:chExt cx="2784" cy="501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48" y="1899"/>
              <a:ext cx="2784" cy="50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74" y="1915"/>
              <a:ext cx="2729" cy="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  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Kollektor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ramka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bilan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birgalikda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aylanadi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.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Kollektor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halqalari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tashqarisiga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qo‘zg‘almas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qilib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ikkita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ko‘mir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cho‘tka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mahkamlangan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.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Ular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maxsus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prujinalar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yordamida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kollektor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halqalariga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zich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qilib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siqib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qo‘yiladi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.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Zanjirdagi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elektr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toki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shu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cho‘tkalar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orqali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kollektor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halqalariga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o‘tadi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.</a:t>
              </a:r>
              <a:r>
                <a:rPr lang="en-US" sz="2800" dirty="0"/>
                <a:t> </a:t>
              </a:r>
              <a:endParaRPr lang="ru-RU" sz="2800" dirty="0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84" y="1910306"/>
            <a:ext cx="4717940" cy="38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dvigatelning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psinsipi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Dars ishlanmasi sana: 2016 yil. Sinf 6-A,6-b fan nomi: Fizika Mavzu:  mexanizmlardan foydalanishda ishlarning tengligi masala yechish darsning  maqsadlari - bet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rs ishlanmasi sana: 2016 yil. Sinf 6-A,6-b fan nomi: Fizika Mavzu:  mexanizmlardan foydalanishda ishlarning tengligi masala yechish darsning  maqsadlari - bet 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4829577" y="1341779"/>
            <a:ext cx="6362163" cy="4737049"/>
            <a:chOff x="1536" y="1122"/>
            <a:chExt cx="6034" cy="1349"/>
          </a:xfrm>
        </p:grpSpPr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134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62" y="1130"/>
              <a:ext cx="5772" cy="1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6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Qulaylik</a:t>
              </a:r>
              <a:r>
                <a:rPr lang="en-US" sz="26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uchun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bitta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ramkali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rotordan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iborat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bo‘lgan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oddiy</a:t>
              </a:r>
              <a:r>
                <a:rPr lang="en-US" sz="26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dvigatelning</a:t>
              </a:r>
              <a:r>
                <a:rPr lang="en-US" sz="26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ishlash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prinsipini</a:t>
              </a:r>
              <a:r>
                <a:rPr lang="en-US" sz="26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ko‘rib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chiqaylik</a:t>
              </a:r>
              <a:r>
                <a:rPr lang="en-US" sz="26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Dvigatelning</a:t>
              </a:r>
              <a:r>
                <a:rPr lang="en-US" sz="26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kollektori</a:t>
              </a:r>
              <a:r>
                <a:rPr lang="en-US" sz="26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ikkita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yarim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halqadan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iborat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bo‘lib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ularga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i="1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i="1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 </a:t>
              </a:r>
              <a:r>
                <a:rPr lang="en-US" sz="26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cho‘tkalar</a:t>
              </a:r>
              <a:r>
                <a:rPr lang="en-US" sz="26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taqalib</a:t>
              </a:r>
              <a:r>
                <a:rPr lang="en-US" sz="26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turadi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Ularga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tok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manbayining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ikki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qutbidan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keluvchi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similar </a:t>
              </a:r>
              <a:r>
                <a:rPr lang="en-US" sz="26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ulangan</a:t>
              </a:r>
              <a:r>
                <a:rPr lang="en-US" sz="26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Tok</a:t>
              </a:r>
              <a:r>
                <a:rPr lang="en-US" sz="26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manbayidan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kelayotgan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tok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cho‘tka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kollektor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hamda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ramkadan</a:t>
              </a:r>
              <a:r>
                <a:rPr lang="en-US" sz="26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i="1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A-</a:t>
              </a:r>
              <a:r>
                <a:rPr lang="en-US" sz="26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1-2-3-4</a:t>
              </a:r>
              <a:r>
                <a:rPr lang="en-US" sz="2600" i="1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-B </a:t>
              </a:r>
              <a:r>
                <a:rPr lang="en-US" sz="26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yo‘nalishda</a:t>
              </a:r>
              <a:r>
                <a:rPr lang="en-US" sz="2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o‘tadi</a:t>
              </a:r>
              <a:r>
                <a:rPr lang="en-US" sz="26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341779"/>
            <a:ext cx="3924509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dvigatelning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psinsipi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881093" y="1569230"/>
            <a:ext cx="6735651" cy="3542137"/>
            <a:chOff x="1536" y="1899"/>
            <a:chExt cx="2736" cy="327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32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81" y="1899"/>
              <a:ext cx="26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2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32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maydon</a:t>
              </a:r>
              <a:r>
                <a:rPr lang="en-US" sz="32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ta’sirida</a:t>
              </a:r>
              <a:r>
                <a:rPr lang="en-US" sz="32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ramka</a:t>
              </a:r>
              <a:r>
                <a:rPr lang="en-US" sz="32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32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kuch</a:t>
              </a:r>
              <a:r>
                <a:rPr lang="en-US" sz="32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chiziqlariga</a:t>
              </a:r>
              <a:r>
                <a:rPr lang="en-US" sz="32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perpendikulyar</a:t>
              </a:r>
              <a:r>
                <a:rPr lang="en-US" sz="32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joylashishga</a:t>
              </a:r>
              <a:r>
                <a:rPr lang="en-US" sz="32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harakat</a:t>
              </a:r>
              <a:r>
                <a:rPr lang="en-US" sz="32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qiladi</a:t>
              </a:r>
              <a:r>
                <a:rPr lang="en-US" sz="32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Bunda</a:t>
              </a:r>
              <a:r>
                <a:rPr lang="en-US" sz="32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32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32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 </a:t>
              </a:r>
              <a:r>
                <a:rPr lang="en-US" sz="32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cho‘tkalar</a:t>
              </a:r>
              <a:r>
                <a:rPr lang="en-US" sz="32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kollektor</a:t>
              </a:r>
              <a:r>
                <a:rPr lang="en-US" sz="32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halqalariga</a:t>
              </a:r>
              <a:r>
                <a:rPr lang="en-US" sz="32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tegmay</a:t>
              </a:r>
              <a:r>
                <a:rPr lang="en-US" sz="32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qoladi</a:t>
              </a:r>
              <a:r>
                <a:rPr lang="en-US" sz="32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32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ramkadan</a:t>
              </a:r>
              <a:r>
                <a:rPr lang="en-US" sz="32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tok</a:t>
              </a:r>
              <a:r>
                <a:rPr lang="en-US" sz="32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o‘tmaydi</a:t>
              </a:r>
              <a:r>
                <a:rPr lang="en-US" sz="32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5" y="1283603"/>
            <a:ext cx="3901637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dvigatelning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psinsipi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4842456" y="1339840"/>
            <a:ext cx="6580777" cy="4558684"/>
            <a:chOff x="1536" y="1122"/>
            <a:chExt cx="6100" cy="1851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100" cy="185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62" y="1166"/>
              <a:ext cx="5819" cy="1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  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Lekin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ramka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o‘z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inersiyasi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bilan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aylanishni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davom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ettirib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,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magnit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kuch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chiziqlariga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parallel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joylashib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oladi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.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Bunda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cho‘tkalar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kollektor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halqalariga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tegib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qoladi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va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ramkadan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A-4-3-2-1-B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yo‘nalishda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tok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o‘tadi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.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Magnit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maydon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ta’sirida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ramka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yana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perpendikulyar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holatga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kelib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qolishga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harakat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qiladi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. Shu tariqa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jarayon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TimesUZ"/>
                </a:rPr>
                <a:t>davom</a:t>
              </a:r>
              <a:r>
                <a:rPr lang="en-US" sz="2800" dirty="0" smtClean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etib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,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ramka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uzluksiz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TimesUZ"/>
                </a:rPr>
                <a:t>aylanadi</a:t>
              </a:r>
              <a:r>
                <a:rPr lang="en-US" sz="2800" dirty="0">
                  <a:solidFill>
                    <a:srgbClr val="231F20"/>
                  </a:solidFill>
                  <a:latin typeface="TimesUZ"/>
                </a:rPr>
                <a:t>.</a:t>
              </a:r>
              <a:r>
                <a:rPr lang="en-US" sz="2800" dirty="0"/>
                <a:t> </a:t>
              </a:r>
              <a:endParaRPr lang="ru-RU" sz="2800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7" y="1339840"/>
            <a:ext cx="3967968" cy="509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10328</TotalTime>
  <Words>713</Words>
  <Application>Microsoft Office PowerPoint</Application>
  <PresentationFormat>Широкоэкранный</PresentationFormat>
  <Paragraphs>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Open Sans</vt:lpstr>
      <vt:lpstr>Symbol</vt:lpstr>
      <vt:lpstr>TimesUZ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Berdiali</cp:lastModifiedBy>
  <cp:revision>1142</cp:revision>
  <dcterms:created xsi:type="dcterms:W3CDTF">2020-03-24T02:20:14Z</dcterms:created>
  <dcterms:modified xsi:type="dcterms:W3CDTF">2021-03-22T17:06:22Z</dcterms:modified>
</cp:coreProperties>
</file>