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8"/>
  </p:notesMasterIdLst>
  <p:sldIdLst>
    <p:sldId id="270" r:id="rId4"/>
    <p:sldId id="1848" r:id="rId5"/>
    <p:sldId id="1829" r:id="rId6"/>
    <p:sldId id="1767" r:id="rId7"/>
    <p:sldId id="1828" r:id="rId8"/>
    <p:sldId id="1820" r:id="rId9"/>
    <p:sldId id="1845" r:id="rId10"/>
    <p:sldId id="1819" r:id="rId11"/>
    <p:sldId id="1835" r:id="rId12"/>
    <p:sldId id="1836" r:id="rId13"/>
    <p:sldId id="1846" r:id="rId14"/>
    <p:sldId id="1837" r:id="rId15"/>
    <p:sldId id="1838" r:id="rId16"/>
    <p:sldId id="184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769"/>
    <a:srgbClr val="A7E4DC"/>
    <a:srgbClr val="AADBE0"/>
    <a:srgbClr val="70D2C2"/>
    <a:srgbClr val="6C9C90"/>
    <a:srgbClr val="D64646"/>
    <a:srgbClr val="D02023"/>
    <a:srgbClr val="D94D4C"/>
    <a:srgbClr val="D84A49"/>
    <a:srgbClr val="99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2884" autoAdjust="0"/>
  </p:normalViewPr>
  <p:slideViewPr>
    <p:cSldViewPr snapToGrid="0">
      <p:cViewPr varScale="1">
        <p:scale>
          <a:sx n="69" d="100"/>
          <a:sy n="69" d="100"/>
        </p:scale>
        <p:origin x="75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D5D1B-9368-4D72-B7B4-E9D468FFC46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31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xmlns="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60423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xmlns="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lang="ru-RU" sz="4543" b="1" spc="2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000" b="1" spc="-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169293" y="214783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0" y="75849"/>
            <a:ext cx="1539329" cy="162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169292" y="4295666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" name="AutoShape 2" descr="Электронный микроскоп Атом, Электрон с, электрон, микроскоп, область png | 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Электромагнит | Журнал Популярная механи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54" y="2152270"/>
            <a:ext cx="714375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Elektromagnit</a:t>
            </a:r>
            <a:r>
              <a:rPr lang="en-US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yasalishi</a:t>
            </a:r>
            <a:r>
              <a:rPr lang="en-US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qo‘llanilishi</a:t>
            </a:r>
            <a:endParaRPr lang="ru-RU" sz="5000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250724" y="1170714"/>
            <a:ext cx="11252908" cy="2952719"/>
            <a:chOff x="1536" y="1899"/>
            <a:chExt cx="2736" cy="416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37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581" y="1899"/>
              <a:ext cx="2651" cy="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Keling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oddiy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elektromagnitni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o‘z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qo‘limiz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bilan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yasab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ko‘ramiz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Buning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uchun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mixga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rangli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plastinka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yopishtiramiz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ingichka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loklangan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simni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100-150 ta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o‘ram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qilib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mixga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o‘raymiz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Simning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uchlaridan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15-20 cm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qoldirib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uchlarini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lokdan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tozalaymiz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590" y="4123430"/>
            <a:ext cx="4407562" cy="267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Как сделать электромагнит — блог Мира Магнит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23" y="4269372"/>
            <a:ext cx="4226761" cy="214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0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Elektromagnit</a:t>
            </a:r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yasalishi</a:t>
            </a:r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qo‘llanilishi</a:t>
            </a:r>
            <a:endParaRPr lang="ru-RU" sz="5000" b="1" dirty="0">
              <a:solidFill>
                <a:schemeClr val="bg1"/>
              </a:solidFill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667703" y="1162232"/>
            <a:ext cx="10975035" cy="2554368"/>
            <a:chOff x="1476" y="2892"/>
            <a:chExt cx="2883" cy="1410"/>
          </a:xfrm>
        </p:grpSpPr>
        <p:sp>
          <p:nvSpPr>
            <p:cNvPr id="10" name="AutoShape 20"/>
            <p:cNvSpPr>
              <a:spLocks noChangeArrowheads="1"/>
            </p:cNvSpPr>
            <p:nvPr/>
          </p:nvSpPr>
          <p:spPr bwMode="gray">
            <a:xfrm>
              <a:off x="1476" y="2892"/>
              <a:ext cx="2883" cy="13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gray">
            <a:xfrm>
              <a:off x="1511" y="2924"/>
              <a:ext cx="2819" cy="1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Zanjirni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ulashdan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oldin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mixga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metall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bo‘laklari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knopka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skrepka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…)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ga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yaqinlashtirib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uni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tortmayotganiga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ishonch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hosil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qilamiz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Zanjirni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ulaymiz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Endi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mixga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knopkani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yaqinlashtirsak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tokli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g‘altak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ichidagi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temir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o‘zak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magnitga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aylanganiga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guvoh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bo‘lamiz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Рисунок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3" t="11394" r="4260" b="71064"/>
          <a:stretch/>
        </p:blipFill>
        <p:spPr bwMode="auto">
          <a:xfrm>
            <a:off x="2880848" y="3778724"/>
            <a:ext cx="4188542" cy="297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60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Elektromagnit</a:t>
            </a:r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yasalishi</a:t>
            </a:r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qo‘llanilishi</a:t>
            </a:r>
            <a:endParaRPr lang="ru-RU" sz="5000" b="1" dirty="0">
              <a:solidFill>
                <a:schemeClr val="bg1"/>
              </a:solidFill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658636" y="1325766"/>
            <a:ext cx="11059032" cy="1622289"/>
            <a:chOff x="1536" y="1122"/>
            <a:chExt cx="6034" cy="2444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1536" y="1122"/>
              <a:ext cx="6034" cy="24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gray">
            <a:xfrm>
              <a:off x="1662" y="1166"/>
              <a:ext cx="5772" cy="2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   Bu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hodisa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texnikaning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juda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ko‘p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sohalarida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jumladan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, transport,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telegraf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, radio,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televideniye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elektrotexnika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boshqa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juda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ko‘p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sohalarda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keng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qo‘llaniladi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67" y="3429000"/>
            <a:ext cx="9013396" cy="304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28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Elektromagnit</a:t>
            </a:r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yasalishi</a:t>
            </a:r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qo‘llanilishi</a:t>
            </a:r>
            <a:endParaRPr lang="ru-RU" sz="5000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3790332" y="1185708"/>
            <a:ext cx="8057647" cy="4507170"/>
            <a:chOff x="1536" y="1899"/>
            <a:chExt cx="2736" cy="537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53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606" y="1905"/>
              <a:ext cx="262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Temir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parchalarini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yuklashda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katta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quvvatli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elektromagnitlar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keng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qo‘llaniladi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Bunday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ko‘tarma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kranning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qulayligi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shundaki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tashilayotgan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yuk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biror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tayanchga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ortilmaydi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mahkamlanlan-maydi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Elektromagnit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krani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tashish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kerak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bo‘lgan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yukka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yaqinlashtiriladi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chulg‘amni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tokka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ulanadi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5" y="1159786"/>
            <a:ext cx="3600000" cy="558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433796" y="1522236"/>
            <a:ext cx="10653630" cy="685800"/>
            <a:chOff x="1350" y="1330"/>
            <a:chExt cx="5425" cy="432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>
              <a:off x="1536" y="1338"/>
              <a:ext cx="5239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4"/>
            <p:cNvSpPr>
              <a:spLocks noChangeArrowheads="1"/>
            </p:cNvSpPr>
            <p:nvPr/>
          </p:nvSpPr>
          <p:spPr bwMode="gray">
            <a:xfrm>
              <a:off x="1350" y="1330"/>
              <a:ext cx="378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gray">
            <a:xfrm>
              <a:off x="1725" y="1352"/>
              <a:ext cx="491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Mavzuni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mustaqil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o‘qib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o‘rganish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gray">
            <a:xfrm>
              <a:off x="1430" y="1347"/>
              <a:ext cx="26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556457" y="4188641"/>
            <a:ext cx="10530969" cy="1073151"/>
            <a:chOff x="1349" y="2325"/>
            <a:chExt cx="5803" cy="676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gray">
            <a:xfrm>
              <a:off x="1536" y="2325"/>
              <a:ext cx="5616" cy="6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gray">
            <a:xfrm>
              <a:off x="1349" y="2445"/>
              <a:ext cx="391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gray">
            <a:xfrm>
              <a:off x="1707" y="2361"/>
              <a:ext cx="5341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Elektromagnitlardan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qayerlarda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foydalanish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haqida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xulosa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yozing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gray">
            <a:xfrm>
              <a:off x="1406" y="2471"/>
              <a:ext cx="27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469238" y="2677264"/>
            <a:ext cx="10618188" cy="1016000"/>
            <a:chOff x="1324" y="1853"/>
            <a:chExt cx="6505" cy="640"/>
          </a:xfrm>
        </p:grpSpPr>
        <p:sp>
          <p:nvSpPr>
            <p:cNvPr id="40" name="AutoShape 10"/>
            <p:cNvSpPr>
              <a:spLocks noChangeArrowheads="1"/>
            </p:cNvSpPr>
            <p:nvPr/>
          </p:nvSpPr>
          <p:spPr bwMode="gray">
            <a:xfrm>
              <a:off x="1536" y="1872"/>
              <a:ext cx="6293" cy="62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AutoShape 11"/>
            <p:cNvSpPr>
              <a:spLocks noChangeArrowheads="1"/>
            </p:cNvSpPr>
            <p:nvPr/>
          </p:nvSpPr>
          <p:spPr bwMode="gray">
            <a:xfrm>
              <a:off x="1324" y="1978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gray">
            <a:xfrm>
              <a:off x="1779" y="1853"/>
              <a:ext cx="5962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Mix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izolatsiyalangan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simdan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foydalanib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elektromagnit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yasang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1401" y="1995"/>
              <a:ext cx="27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004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5382230" y="4942921"/>
            <a:ext cx="3848814" cy="1486965"/>
            <a:chOff x="1536" y="1310"/>
            <a:chExt cx="5239" cy="920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>
              <a:off x="1536" y="1310"/>
              <a:ext cx="5239" cy="92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gray">
            <a:xfrm>
              <a:off x="1668" y="1352"/>
              <a:ext cx="5006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Amper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kuchi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kabi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chap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qo‘l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qoidasiga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asoslangan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57044" y="4926483"/>
            <a:ext cx="4258908" cy="1503639"/>
            <a:chOff x="1114" y="2325"/>
            <a:chExt cx="6038" cy="700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gray">
            <a:xfrm>
              <a:off x="1536" y="2325"/>
              <a:ext cx="5616" cy="7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gray">
            <a:xfrm>
              <a:off x="1114" y="2458"/>
              <a:ext cx="898" cy="349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gray">
            <a:xfrm>
              <a:off x="1969" y="2451"/>
              <a:ext cx="5165" cy="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Lorens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kuchi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qaysi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qoidaga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asoslanadi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?</a:t>
              </a:r>
              <a:endParaRPr lang="en-US" sz="2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gray">
            <a:xfrm>
              <a:off x="1344" y="2508"/>
              <a:ext cx="525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2600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122662" y="3127855"/>
            <a:ext cx="4206271" cy="1358138"/>
            <a:chOff x="1024" y="1845"/>
            <a:chExt cx="6805" cy="858"/>
          </a:xfrm>
        </p:grpSpPr>
        <p:sp>
          <p:nvSpPr>
            <p:cNvPr id="40" name="AutoShape 10"/>
            <p:cNvSpPr>
              <a:spLocks noChangeArrowheads="1"/>
            </p:cNvSpPr>
            <p:nvPr/>
          </p:nvSpPr>
          <p:spPr bwMode="gray">
            <a:xfrm>
              <a:off x="1536" y="1845"/>
              <a:ext cx="6293" cy="85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AutoShape 11"/>
            <p:cNvSpPr>
              <a:spLocks noChangeArrowheads="1"/>
            </p:cNvSpPr>
            <p:nvPr/>
          </p:nvSpPr>
          <p:spPr bwMode="gray">
            <a:xfrm>
              <a:off x="1024" y="2050"/>
              <a:ext cx="1036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gray">
            <a:xfrm>
              <a:off x="1992" y="1970"/>
              <a:ext cx="5816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Lorens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kuchining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formulasi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qanday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ru-RU" sz="2600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1250" y="2092"/>
              <a:ext cx="600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26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24" name="Group 31"/>
          <p:cNvGrpSpPr>
            <a:grpSpLocks/>
          </p:cNvGrpSpPr>
          <p:nvPr/>
        </p:nvGrpSpPr>
        <p:grpSpPr bwMode="auto">
          <a:xfrm>
            <a:off x="5382228" y="1272133"/>
            <a:ext cx="6380281" cy="1360187"/>
            <a:chOff x="1536" y="1805"/>
            <a:chExt cx="6293" cy="838"/>
          </a:xfrm>
        </p:grpSpPr>
        <p:sp>
          <p:nvSpPr>
            <p:cNvPr id="25" name="AutoShape 10"/>
            <p:cNvSpPr>
              <a:spLocks noChangeArrowheads="1"/>
            </p:cNvSpPr>
            <p:nvPr/>
          </p:nvSpPr>
          <p:spPr bwMode="gray">
            <a:xfrm>
              <a:off x="1536" y="1814"/>
              <a:ext cx="6293" cy="82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gray">
            <a:xfrm>
              <a:off x="1536" y="1805"/>
              <a:ext cx="6205" cy="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Harakatlanayotgan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zaryadli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zarraga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maydoni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tomonidan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ta’sir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etayotgan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kuchga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Lorens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dirty="0" err="1" smtClean="0">
                  <a:latin typeface="Arial" pitchFamily="34" charset="0"/>
                  <a:cs typeface="Arial" pitchFamily="34" charset="0"/>
                </a:rPr>
                <a:t>kuchi</a:t>
              </a: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deyiladi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Стрелка влево 4"/>
          <p:cNvSpPr/>
          <p:nvPr/>
        </p:nvSpPr>
        <p:spPr>
          <a:xfrm rot="10800000">
            <a:off x="4538200" y="1690077"/>
            <a:ext cx="736577" cy="4573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Group 32"/>
          <p:cNvGrpSpPr>
            <a:grpSpLocks/>
          </p:cNvGrpSpPr>
          <p:nvPr/>
        </p:nvGrpSpPr>
        <p:grpSpPr bwMode="auto">
          <a:xfrm>
            <a:off x="5382227" y="3127602"/>
            <a:ext cx="6380281" cy="1358439"/>
            <a:chOff x="1536" y="2328"/>
            <a:chExt cx="5512" cy="550"/>
          </a:xfrm>
        </p:grpSpPr>
        <p:sp>
          <p:nvSpPr>
            <p:cNvPr id="35" name="AutoShape 15"/>
            <p:cNvSpPr>
              <a:spLocks noChangeArrowheads="1"/>
            </p:cNvSpPr>
            <p:nvPr/>
          </p:nvSpPr>
          <p:spPr bwMode="gray">
            <a:xfrm>
              <a:off x="1536" y="2328"/>
              <a:ext cx="5512" cy="5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 Box 17"/>
                <p:cNvSpPr txBox="1">
                  <a:spLocks noChangeArrowheads="1"/>
                </p:cNvSpPr>
                <p:nvPr/>
              </p:nvSpPr>
              <p:spPr bwMode="gray">
                <a:xfrm>
                  <a:off x="1667" y="2336"/>
                  <a:ext cx="5381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 xmlns:m="http://schemas.openxmlformats.org/officeDocument/2006/math">
                      <m:sSub>
                        <m:sSubPr>
                          <m:ctrlPr>
                            <a:rPr lang="ru-RU" sz="260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cs typeface="Arial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cs typeface="Arial" pitchFamily="34" charset="0"/>
                            </a:rPr>
                            <m:t>𝑙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  <a:cs typeface="Arial" pitchFamily="34" charset="0"/>
                        </a:rPr>
                        <m:t>𝑞𝑣𝐵</m:t>
                      </m:r>
                    </m:oMath>
                  </a14:m>
                  <a:r>
                    <a:rPr lang="en-US" sz="2600" b="0" dirty="0" smtClean="0">
                      <a:latin typeface="Arial" pitchFamily="34" charset="0"/>
                      <a:cs typeface="Arial" pitchFamily="34" charset="0"/>
                    </a:rPr>
                    <a:t>     </a:t>
                  </a:r>
                  <a:r>
                    <a:rPr lang="en-US" sz="2600" b="0" dirty="0" err="1" smtClean="0">
                      <a:latin typeface="Arial" pitchFamily="34" charset="0"/>
                      <a:cs typeface="Arial" pitchFamily="34" charset="0"/>
                    </a:rPr>
                    <a:t>Bunda</a:t>
                  </a:r>
                  <a:r>
                    <a:rPr lang="en-US" sz="2600" b="0" dirty="0" smtClean="0">
                      <a:latin typeface="Arial" pitchFamily="34" charset="0"/>
                      <a:cs typeface="Arial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600" i="1">
                          <a:latin typeface="Cambria Math"/>
                          <a:cs typeface="Arial" pitchFamily="34" charset="0"/>
                        </a:rPr>
                        <m:t>𝑞</m:t>
                      </m:r>
                      <m:r>
                        <a:rPr lang="en-US" sz="2600" i="1">
                          <a:latin typeface="Cambria Math"/>
                          <a:cs typeface="Arial" pitchFamily="34" charset="0"/>
                        </a:rPr>
                        <m:t>−</m:t>
                      </m:r>
                    </m:oMath>
                  </a14:m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600" dirty="0" err="1">
                      <a:latin typeface="Arial" pitchFamily="34" charset="0"/>
                      <a:cs typeface="Arial" pitchFamily="34" charset="0"/>
                    </a:rPr>
                    <a:t>zaryad</a:t>
                  </a: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; </a:t>
                  </a:r>
                  <a:endParaRPr lang="en-US" sz="2600" b="0" dirty="0" smtClean="0"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14:m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cs typeface="Arial" pitchFamily="34" charset="0"/>
                        </a:rPr>
                        <m:t>𝐵</m:t>
                      </m:r>
                      <m:r>
                        <a:rPr lang="en-US" sz="2600" b="0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</m:oMath>
                  </a14:m>
                  <a:r>
                    <a:rPr lang="en-US" sz="2600" dirty="0" smtClean="0">
                      <a:latin typeface="Arial" pitchFamily="34" charset="0"/>
                      <a:cs typeface="Arial" pitchFamily="34" charset="0"/>
                    </a:rPr>
                    <a:t> magnit maydon </a:t>
                  </a:r>
                  <a:r>
                    <a:rPr lang="en-US" sz="2600" dirty="0" err="1" smtClean="0">
                      <a:latin typeface="Arial" pitchFamily="34" charset="0"/>
                      <a:cs typeface="Arial" pitchFamily="34" charset="0"/>
                    </a:rPr>
                    <a:t>induksiyasi</a:t>
                  </a:r>
                  <a:endParaRPr lang="en-US" sz="2600" dirty="0" smtClean="0"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14:m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cs typeface="Arial" pitchFamily="34" charset="0"/>
                        </a:rPr>
                        <m:t>𝑣</m:t>
                      </m:r>
                      <m:r>
                        <a:rPr lang="en-US" sz="2600" b="0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</m:oMath>
                  </a14:m>
                  <a:r>
                    <a:rPr lang="en-US" sz="26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600" dirty="0" err="1" smtClean="0">
                      <a:latin typeface="Arial" pitchFamily="34" charset="0"/>
                      <a:cs typeface="Arial" pitchFamily="34" charset="0"/>
                    </a:rPr>
                    <a:t>zarraning</a:t>
                  </a:r>
                  <a:r>
                    <a:rPr lang="en-US" sz="26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600" dirty="0" err="1" smtClean="0">
                      <a:latin typeface="Arial" pitchFamily="34" charset="0"/>
                      <a:cs typeface="Arial" pitchFamily="34" charset="0"/>
                    </a:rPr>
                    <a:t>harakat</a:t>
                  </a:r>
                  <a:r>
                    <a:rPr lang="en-US" sz="26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600" dirty="0" err="1" smtClean="0">
                      <a:latin typeface="Arial" pitchFamily="34" charset="0"/>
                      <a:cs typeface="Arial" pitchFamily="34" charset="0"/>
                    </a:rPr>
                    <a:t>tezligi</a:t>
                  </a:r>
                  <a:endParaRPr lang="ru-RU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7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1667" y="2336"/>
                  <a:ext cx="5381" cy="52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4245" b="-1084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Стрелка влево 43"/>
          <p:cNvSpPr/>
          <p:nvPr/>
        </p:nvSpPr>
        <p:spPr>
          <a:xfrm rot="10800000">
            <a:off x="4519277" y="3614255"/>
            <a:ext cx="736577" cy="4573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161251" y="1227739"/>
            <a:ext cx="4167678" cy="1459487"/>
            <a:chOff x="1102" y="1338"/>
            <a:chExt cx="5673" cy="903"/>
          </a:xfrm>
        </p:grpSpPr>
        <p:sp>
          <p:nvSpPr>
            <p:cNvPr id="46" name="AutoShape 5"/>
            <p:cNvSpPr>
              <a:spLocks noChangeArrowheads="1"/>
            </p:cNvSpPr>
            <p:nvPr/>
          </p:nvSpPr>
          <p:spPr bwMode="gray">
            <a:xfrm>
              <a:off x="1536" y="1338"/>
              <a:ext cx="5239" cy="90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AutoShape 4"/>
            <p:cNvSpPr>
              <a:spLocks noChangeArrowheads="1"/>
            </p:cNvSpPr>
            <p:nvPr/>
          </p:nvSpPr>
          <p:spPr bwMode="gray">
            <a:xfrm>
              <a:off x="1102" y="1535"/>
              <a:ext cx="851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6"/>
            <p:cNvSpPr txBox="1">
              <a:spLocks noChangeArrowheads="1"/>
            </p:cNvSpPr>
            <p:nvPr/>
          </p:nvSpPr>
          <p:spPr bwMode="gray">
            <a:xfrm>
              <a:off x="1953" y="1508"/>
              <a:ext cx="4601" cy="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Lorens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kuchi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deb </a:t>
              </a:r>
              <a:r>
                <a:rPr lang="en-US" sz="2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nimaga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aytiladi</a:t>
              </a:r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ru-RU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gray">
            <a:xfrm>
              <a:off x="1236" y="1579"/>
              <a:ext cx="504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26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50" name="Стрелка влево 49"/>
          <p:cNvSpPr/>
          <p:nvPr/>
        </p:nvSpPr>
        <p:spPr>
          <a:xfrm rot="10800000">
            <a:off x="4519276" y="5577271"/>
            <a:ext cx="736577" cy="4573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44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60423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3" name="object 4"/>
          <p:cNvSpPr txBox="1">
            <a:spLocks noChangeArrowheads="1"/>
          </p:cNvSpPr>
          <p:nvPr/>
        </p:nvSpPr>
        <p:spPr bwMode="auto">
          <a:xfrm>
            <a:off x="1961536" y="2595969"/>
            <a:ext cx="8539858" cy="208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en-US" sz="4400" b="1" dirty="0" smtClean="0">
                <a:solidFill>
                  <a:srgbClr val="002060"/>
                </a:solidFill>
                <a:cs typeface="Arial" pitchFamily="34" charset="0"/>
              </a:rPr>
              <a:t>: ELEKTROMAGNITLAR. ELEKTROMAGNIT RELE</a:t>
            </a:r>
          </a:p>
          <a:p>
            <a:pPr algn="ctr" eaLnBrk="1" hangingPunct="1">
              <a:spcBef>
                <a:spcPts val="233"/>
              </a:spcBef>
            </a:pPr>
            <a:r>
              <a:rPr lang="en-US" sz="4400" b="1" dirty="0" smtClean="0">
                <a:solidFill>
                  <a:srgbClr val="002060"/>
                </a:solidFill>
                <a:cs typeface="Arial" pitchFamily="34" charset="0"/>
              </a:rPr>
              <a:t>(1-qism)</a:t>
            </a:r>
          </a:p>
        </p:txBody>
      </p:sp>
      <p:sp>
        <p:nvSpPr>
          <p:cNvPr id="2" name="AutoShape 2" descr="Mavzu: Jismlarning elektrlanishi Elektrning tu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596996" y="2428052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582248" y="4596066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34" y="4682040"/>
            <a:ext cx="3890674" cy="201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68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307975" y="1488057"/>
            <a:ext cx="6564773" cy="4857267"/>
            <a:chOff x="1536" y="1899"/>
            <a:chExt cx="2736" cy="617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6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605" y="1909"/>
              <a:ext cx="2654" cy="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sv-SE" sz="3000" dirty="0" smtClean="0">
                  <a:latin typeface="Arial" pitchFamily="34" charset="0"/>
                  <a:cs typeface="Arial" pitchFamily="34" charset="0"/>
                </a:rPr>
                <a:t>    Elektromagnit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qurilma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1825-yilda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ingliz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artilleriyachisi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Vilyam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Sterjen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tomonidan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kashf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etilgan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 U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yaratgan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elektromagnit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g‘altagi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faqat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bir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qatlamli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simdan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iborat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 1828-yilda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amerikalik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fizik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Jozef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Genri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(1797-1878)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temir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o‘zak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ustiga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izolatsiyalangan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simni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ko‘p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qatlam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qilib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o‘rab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katta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kuchga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bo‘lgan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elektromagnitni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yaratdi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Elektomagnitlar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Электромагнит | Журнал Популярная меха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190" y="1252084"/>
            <a:ext cx="3996570" cy="39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Elektromagnit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5075681" y="1733025"/>
            <a:ext cx="6453981" cy="2824227"/>
            <a:chOff x="1476" y="2892"/>
            <a:chExt cx="2883" cy="573"/>
          </a:xfrm>
        </p:grpSpPr>
        <p:sp>
          <p:nvSpPr>
            <p:cNvPr id="10" name="AutoShape 20"/>
            <p:cNvSpPr>
              <a:spLocks noChangeArrowheads="1"/>
            </p:cNvSpPr>
            <p:nvPr/>
          </p:nvSpPr>
          <p:spPr bwMode="gray">
            <a:xfrm>
              <a:off x="1476" y="2892"/>
              <a:ext cx="2883" cy="5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gray">
            <a:xfrm>
              <a:off x="1535" y="2924"/>
              <a:ext cx="2767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uz-Latn-UZ" sz="3000" b="1" dirty="0" smtClean="0">
                  <a:latin typeface="Arial" pitchFamily="34" charset="0"/>
                  <a:cs typeface="Arial" pitchFamily="34" charset="0"/>
                </a:rPr>
                <a:t>Temir </a:t>
              </a:r>
              <a:r>
                <a:rPr lang="uz-Latn-UZ" sz="3000" b="1" dirty="0">
                  <a:latin typeface="Arial" pitchFamily="34" charset="0"/>
                  <a:cs typeface="Arial" pitchFamily="34" charset="0"/>
                </a:rPr>
                <a:t>o‘zakka bir necha qavat qilib </a:t>
              </a:r>
              <a:r>
                <a:rPr lang="uz-Latn-UZ" sz="3000" b="1" dirty="0" smtClean="0">
                  <a:latin typeface="Arial" pitchFamily="34" charset="0"/>
                  <a:cs typeface="Arial" pitchFamily="34" charset="0"/>
                </a:rPr>
                <a:t>izolyatsiyalangan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b="1" dirty="0" smtClean="0">
                  <a:latin typeface="Arial" pitchFamily="34" charset="0"/>
                  <a:cs typeface="Arial" pitchFamily="34" charset="0"/>
                </a:rPr>
                <a:t>o‘tkaz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-</a:t>
              </a:r>
              <a:r>
                <a:rPr lang="uz-Latn-UZ" sz="3000" b="1" dirty="0" smtClean="0">
                  <a:latin typeface="Arial" pitchFamily="34" charset="0"/>
                  <a:cs typeface="Arial" pitchFamily="34" charset="0"/>
                </a:rPr>
                <a:t>gich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b="1" dirty="0" smtClean="0">
                  <a:latin typeface="Arial" pitchFamily="34" charset="0"/>
                  <a:cs typeface="Arial" pitchFamily="34" charset="0"/>
                </a:rPr>
                <a:t>(sim</a:t>
              </a:r>
              <a:r>
                <a:rPr lang="uz-Latn-UZ" sz="3000" b="1" dirty="0">
                  <a:latin typeface="Arial" pitchFamily="34" charset="0"/>
                  <a:cs typeface="Arial" pitchFamily="34" charset="0"/>
                </a:rPr>
                <a:t>) o‘rab hosil qilingan g‘altak elektromagnit deb ataladi.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 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17" y="1101709"/>
            <a:ext cx="3214713" cy="512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19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Elektromagnitning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4793226" y="1421674"/>
            <a:ext cx="6809139" cy="3910807"/>
            <a:chOff x="1548" y="1899"/>
            <a:chExt cx="2736" cy="490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48" y="1899"/>
              <a:ext cx="2736" cy="4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574" y="1915"/>
              <a:ext cx="2710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Elektromagnit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magnit maydonining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ta’sir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kuchi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qanday parametrlarga bog‘liqligini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ko‘raylik.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Buning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uchun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rasmda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tasvirlangan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zanjirni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yig‘aylik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Bunda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z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anjirga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ulangan elektromagnit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uchiga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yaqin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qilib </a:t>
              </a:r>
              <a:r>
                <a:rPr lang="uz-Latn-UZ" sz="3000" b="1" i="1" dirty="0">
                  <a:latin typeface="Arial" pitchFamily="34" charset="0"/>
                  <a:cs typeface="Arial" pitchFamily="34" charset="0"/>
                </a:rPr>
                <a:t>yakor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deb ataluvchi temir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plastina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dinamometr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orqali osilgan. 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45" y="1327502"/>
            <a:ext cx="4338387" cy="390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2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Elektromagnitning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550290" y="1355635"/>
            <a:ext cx="10673233" cy="1013410"/>
            <a:chOff x="1536" y="1122"/>
            <a:chExt cx="6034" cy="2589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gray">
            <a:xfrm>
              <a:off x="1536" y="1122"/>
              <a:ext cx="6034" cy="258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gray">
            <a:xfrm>
              <a:off x="1662" y="1130"/>
              <a:ext cx="5908" cy="2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Yuqoridagi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qurilma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orqali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o‘tkazilgan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tajribalar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asosida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quyidagicha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xulosalar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chiqariladi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32"/>
          <p:cNvGrpSpPr>
            <a:grpSpLocks/>
          </p:cNvGrpSpPr>
          <p:nvPr/>
        </p:nvGrpSpPr>
        <p:grpSpPr bwMode="auto">
          <a:xfrm>
            <a:off x="550290" y="2788471"/>
            <a:ext cx="5987268" cy="3640644"/>
            <a:chOff x="1536" y="2325"/>
            <a:chExt cx="5616" cy="1331"/>
          </a:xfrm>
        </p:grpSpPr>
        <p:sp>
          <p:nvSpPr>
            <p:cNvPr id="19" name="AutoShape 15"/>
            <p:cNvSpPr>
              <a:spLocks noChangeArrowheads="1"/>
            </p:cNvSpPr>
            <p:nvPr/>
          </p:nvSpPr>
          <p:spPr bwMode="gray">
            <a:xfrm>
              <a:off x="1536" y="2325"/>
              <a:ext cx="5616" cy="133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gray">
            <a:xfrm>
              <a:off x="1575" y="2388"/>
              <a:ext cx="5559" cy="1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Birinchidan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tajribada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g‘altakdan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o‘tayotgan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tok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kuchi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orttirilganda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yakorning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tortishish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kuchining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ortishiga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ishonch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hosil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>
                  <a:latin typeface="Arial" pitchFamily="34" charset="0"/>
                  <a:cs typeface="Arial" pitchFamily="34" charset="0"/>
                </a:rPr>
                <a:t>q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ilinadi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Demak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eletromagitning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tortishish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kuchi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undan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sz="3200" dirty="0" err="1">
                  <a:latin typeface="Arial" pitchFamily="34" charset="0"/>
                  <a:cs typeface="Arial" pitchFamily="34" charset="0"/>
                </a:rPr>
                <a:t>‘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tayotgan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tok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kuchiga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to‘g‘ri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proporsionaldir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 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64" b="6890"/>
          <a:stretch/>
        </p:blipFill>
        <p:spPr bwMode="auto">
          <a:xfrm>
            <a:off x="7053752" y="3041696"/>
            <a:ext cx="4169771" cy="313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18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Elektromagnitning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646304" y="1148116"/>
            <a:ext cx="10660326" cy="2729242"/>
            <a:chOff x="1536" y="1122"/>
            <a:chExt cx="6034" cy="2307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1536" y="1122"/>
              <a:ext cx="6034" cy="230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gray">
            <a:xfrm>
              <a:off x="1662" y="1166"/>
              <a:ext cx="5772" cy="2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Ikkinchi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holda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g‘altakdagi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simlarning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‘ramlar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soni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kamaytirilganda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yakorning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elektromagnitga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tortishish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kuchining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kamayishi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kuzatiladi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Demak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elektromagnitning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tortishish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kuchi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g‘altaklar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o‘ramlar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soniga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to‘g‘ri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proporsional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35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AutoShape 2" descr="Электромагниты переменного электрического тока и другие мощные магни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965" y="3994635"/>
            <a:ext cx="5245203" cy="286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23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Elektromagnitning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504620" y="1567335"/>
            <a:ext cx="7489006" cy="4125542"/>
            <a:chOff x="1476" y="2892"/>
            <a:chExt cx="2883" cy="1578"/>
          </a:xfrm>
        </p:grpSpPr>
        <p:sp>
          <p:nvSpPr>
            <p:cNvPr id="10" name="AutoShape 20"/>
            <p:cNvSpPr>
              <a:spLocks noChangeArrowheads="1"/>
            </p:cNvSpPr>
            <p:nvPr/>
          </p:nvSpPr>
          <p:spPr bwMode="gray">
            <a:xfrm>
              <a:off x="1476" y="2892"/>
              <a:ext cx="2883" cy="152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gray">
            <a:xfrm>
              <a:off x="1511" y="2924"/>
              <a:ext cx="2819" cy="1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O‘tkazilgan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uchinchi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tajribada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elektromagnitni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g‘altakdagi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o‘ramlar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soni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o‘tayotgan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tok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kuchini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bir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xil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lekin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uning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uzunligi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marta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qisqa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bo‘lgan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boshqa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elektromagnit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bilan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almashtirildi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Demak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elektromagnitning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tortishish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kuchi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g‘altakning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uzunligi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kvadratiga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teskari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proporsional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bo‘lar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ekan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AutoShape 2" descr="ᐈ Электрический магнит: картинки и фото электро магнит, скачать изображения  на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862" y="1567335"/>
            <a:ext cx="3913775" cy="391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5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10372</TotalTime>
  <Words>485</Words>
  <Application>Microsoft Office PowerPoint</Application>
  <PresentationFormat>Широкоэкранный</PresentationFormat>
  <Paragraphs>46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998939277742</cp:lastModifiedBy>
  <cp:revision>1176</cp:revision>
  <dcterms:created xsi:type="dcterms:W3CDTF">2020-03-24T02:20:14Z</dcterms:created>
  <dcterms:modified xsi:type="dcterms:W3CDTF">2021-03-09T18:50:45Z</dcterms:modified>
</cp:coreProperties>
</file>