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17"/>
  </p:notesMasterIdLst>
  <p:sldIdLst>
    <p:sldId id="270" r:id="rId4"/>
    <p:sldId id="1848" r:id="rId5"/>
    <p:sldId id="1829" r:id="rId6"/>
    <p:sldId id="1843" r:id="rId7"/>
    <p:sldId id="1767" r:id="rId8"/>
    <p:sldId id="1849" r:id="rId9"/>
    <p:sldId id="1828" r:id="rId10"/>
    <p:sldId id="1820" r:id="rId11"/>
    <p:sldId id="1845" r:id="rId12"/>
    <p:sldId id="1819" r:id="rId13"/>
    <p:sldId id="1835" r:id="rId14"/>
    <p:sldId id="1836" r:id="rId15"/>
    <p:sldId id="184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769"/>
    <a:srgbClr val="A7E4DC"/>
    <a:srgbClr val="AADBE0"/>
    <a:srgbClr val="70D2C2"/>
    <a:srgbClr val="6C9C90"/>
    <a:srgbClr val="D64646"/>
    <a:srgbClr val="D02023"/>
    <a:srgbClr val="D94D4C"/>
    <a:srgbClr val="D84A49"/>
    <a:srgbClr val="99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2884" autoAdjust="0"/>
  </p:normalViewPr>
  <p:slideViewPr>
    <p:cSldViewPr snapToGrid="0">
      <p:cViewPr varScale="1">
        <p:scale>
          <a:sx n="65" d="100"/>
          <a:sy n="65" d="100"/>
        </p:scale>
        <p:origin x="82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D5D1B-9368-4D72-B7B4-E9D468FFC46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316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xmlns="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2060423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xmlns="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xmlns="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r>
              <a:rPr lang="ru-RU" sz="4543" b="1" spc="21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000" b="1" spc="-10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xmlns="" id="{4E418E96-8D0E-4CF2-BB71-0FCCC8070997}"/>
              </a:ext>
            </a:extLst>
          </p:cNvPr>
          <p:cNvSpPr/>
          <p:nvPr/>
        </p:nvSpPr>
        <p:spPr>
          <a:xfrm>
            <a:off x="169293" y="2147833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0" y="75849"/>
            <a:ext cx="1539329" cy="162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5">
            <a:extLst>
              <a:ext uri="{FF2B5EF4-FFF2-40B4-BE49-F238E27FC236}">
                <a16:creationId xmlns:a16="http://schemas.microsoft.com/office/drawing/2014/main" xmlns="" id="{4E418E96-8D0E-4CF2-BB71-0FCCC8070997}"/>
              </a:ext>
            </a:extLst>
          </p:cNvPr>
          <p:cNvSpPr/>
          <p:nvPr/>
        </p:nvSpPr>
        <p:spPr>
          <a:xfrm>
            <a:off x="169292" y="4295666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" name="AutoShape 2" descr="Электронный микроскоп Атом, Электрон с, электрон, микроскоп, область png | 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Электромагнит | Журнал Популярная механи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37" y="2204886"/>
            <a:ext cx="4200401" cy="42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the PLC: El relevado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579" y="3008562"/>
            <a:ext cx="3374329" cy="31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Elektromagnit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relening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qo‘llanilishi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4286805" y="1148115"/>
            <a:ext cx="7393904" cy="4740602"/>
            <a:chOff x="1449" y="1122"/>
            <a:chExt cx="6121" cy="2388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1449" y="1122"/>
              <a:ext cx="6121" cy="23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5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gray">
            <a:xfrm>
              <a:off x="1662" y="1138"/>
              <a:ext cx="5772" cy="2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Agar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e’tibor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bergan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bo‘lsangiz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o‘tish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joyining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bir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tomonidan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nur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dastasi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chiqib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ikkinchi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tomondagi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darcha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ichiga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tushib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ketadi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Yorug‘lik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nuri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fotoelementga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tushib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turganida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unda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uzluksiz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tok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hosil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bo‘lib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turadi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relening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yakori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elektromagnitga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tortilgan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holatda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bo‘ladi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/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Yakorning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bu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holati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ishchi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zanjirni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uziq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holatda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ushab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turadi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AutoShape 2" descr="Электромагниты переменного электрического тока и другие мощные магни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1234027"/>
            <a:ext cx="4131480" cy="449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3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Elektromagnit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relening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qo‘llanilishi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421490" y="1276385"/>
            <a:ext cx="6616616" cy="4958156"/>
            <a:chOff x="1476" y="2892"/>
            <a:chExt cx="2883" cy="1529"/>
          </a:xfrm>
        </p:grpSpPr>
        <p:sp>
          <p:nvSpPr>
            <p:cNvPr id="10" name="AutoShape 20"/>
            <p:cNvSpPr>
              <a:spLocks noChangeArrowheads="1"/>
            </p:cNvSpPr>
            <p:nvPr/>
          </p:nvSpPr>
          <p:spPr bwMode="gray">
            <a:xfrm>
              <a:off x="1476" y="2892"/>
              <a:ext cx="2883" cy="152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gray">
            <a:xfrm>
              <a:off x="1511" y="2924"/>
              <a:ext cx="2819" cy="1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Agar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ikki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darcha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orasidan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odam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o‘tsa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nur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dastasi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to‘siladi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shu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zahoti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fotoelementda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tok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hosil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bo‘lishi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to‘xtaydi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Darhol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yakor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elektromagnitdan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uzoqlashadi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ishchi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zanjir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ulanadi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Ishchi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zanjirga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maxsus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mexanizmlar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o‘rnatilgan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bo‘lib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undan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tok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o‘tishi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bilan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o‘tish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joyidagi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to‘siqlarni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harakatga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keltiradi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ular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yo‘lni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to‘sib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qo‘yadi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AutoShape 2" descr="ᐈ Электрический магнит: картинки и фото электро магнит, скачать изображения  на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50th type V-car for Vienna's metro - Intelligent Trans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393" y="1574119"/>
            <a:ext cx="4700914" cy="339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5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Elektromagnit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relening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qo‘llanilishi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460374" y="1170713"/>
            <a:ext cx="11043257" cy="1918852"/>
            <a:chOff x="1536" y="1899"/>
            <a:chExt cx="2736" cy="378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37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581" y="1899"/>
              <a:ext cx="2651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Odam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o‘tish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joyidan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orqaga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qaytishi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bilan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darchalardan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nur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dastasi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fotoelementga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tushib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yana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yakorni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elektromagnitga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tortadi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ishchi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zanjirni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ulaydi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  Shu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zahoti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to‘siqlar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o‘z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joyiga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qaytadi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yo‘l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ochiladi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AutoShape 4" descr="Как сделать электромагнит — блог Мира Магнит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435806" y="3475805"/>
            <a:ext cx="8569650" cy="3146668"/>
            <a:chOff x="1536" y="2325"/>
            <a:chExt cx="5616" cy="1331"/>
          </a:xfrm>
        </p:grpSpPr>
        <p:sp>
          <p:nvSpPr>
            <p:cNvPr id="12" name="AutoShape 15"/>
            <p:cNvSpPr>
              <a:spLocks noChangeArrowheads="1"/>
            </p:cNvSpPr>
            <p:nvPr/>
          </p:nvSpPr>
          <p:spPr bwMode="gray">
            <a:xfrm>
              <a:off x="1536" y="2325"/>
              <a:ext cx="5616" cy="133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gray">
            <a:xfrm>
              <a:off x="1575" y="2388"/>
              <a:ext cx="5559" cy="1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Agar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o‘tish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joyiga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o‘rnatlgan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maxsus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teshikka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jetonni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tashlasangiz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, u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shu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zahoti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ishchi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zanjirni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boshqa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bir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joyidan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uzadi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 Bu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holarda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darchalar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orasidagi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nur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dastasini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kesib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o‘tsangiz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ham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to‘siqlar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harakatga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kelmaydi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yo‘lingiz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to‘silmaydi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804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/>
          </a:p>
        </p:txBody>
      </p:sp>
      <p:sp>
        <p:nvSpPr>
          <p:cNvPr id="4" name="AutoShape 4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/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515172" y="1448611"/>
            <a:ext cx="10439382" cy="1008063"/>
            <a:chOff x="1350" y="1338"/>
            <a:chExt cx="5425" cy="635"/>
          </a:xfrm>
        </p:grpSpPr>
        <p:sp>
          <p:nvSpPr>
            <p:cNvPr id="20" name="AutoShape 5"/>
            <p:cNvSpPr>
              <a:spLocks noChangeArrowheads="1"/>
            </p:cNvSpPr>
            <p:nvPr/>
          </p:nvSpPr>
          <p:spPr bwMode="gray">
            <a:xfrm>
              <a:off x="1536" y="1338"/>
              <a:ext cx="5239" cy="63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AutoShape 4"/>
            <p:cNvSpPr>
              <a:spLocks noChangeArrowheads="1"/>
            </p:cNvSpPr>
            <p:nvPr/>
          </p:nvSpPr>
          <p:spPr bwMode="gray">
            <a:xfrm>
              <a:off x="1350" y="1438"/>
              <a:ext cx="378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gray">
            <a:xfrm>
              <a:off x="1725" y="1352"/>
              <a:ext cx="4910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Elektromagnitning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tortishish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kuchi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undan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o‘tayotgan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tok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kuchiga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qanday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bog‘liq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gray">
            <a:xfrm>
              <a:off x="1439" y="1482"/>
              <a:ext cx="20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28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29" name="Group 32"/>
          <p:cNvGrpSpPr>
            <a:grpSpLocks/>
          </p:cNvGrpSpPr>
          <p:nvPr/>
        </p:nvGrpSpPr>
        <p:grpSpPr bwMode="auto">
          <a:xfrm>
            <a:off x="627023" y="4278146"/>
            <a:ext cx="10530969" cy="738188"/>
            <a:chOff x="1349" y="2325"/>
            <a:chExt cx="5803" cy="465"/>
          </a:xfrm>
        </p:grpSpPr>
        <p:sp>
          <p:nvSpPr>
            <p:cNvPr id="30" name="AutoShape 15"/>
            <p:cNvSpPr>
              <a:spLocks noChangeArrowheads="1"/>
            </p:cNvSpPr>
            <p:nvPr/>
          </p:nvSpPr>
          <p:spPr bwMode="gray">
            <a:xfrm>
              <a:off x="1536" y="2325"/>
              <a:ext cx="5616" cy="46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AutoShape 16"/>
            <p:cNvSpPr>
              <a:spLocks noChangeArrowheads="1"/>
            </p:cNvSpPr>
            <p:nvPr/>
          </p:nvSpPr>
          <p:spPr bwMode="gray">
            <a:xfrm>
              <a:off x="1349" y="2346"/>
              <a:ext cx="391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gray">
            <a:xfrm>
              <a:off x="1707" y="2361"/>
              <a:ext cx="534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Elektromagnitlarning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qo‘llanilishi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haqida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nimalarni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bilasiz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gray">
            <a:xfrm>
              <a:off x="1439" y="2390"/>
              <a:ext cx="21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2800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39" name="Group 31"/>
          <p:cNvGrpSpPr>
            <a:grpSpLocks/>
          </p:cNvGrpSpPr>
          <p:nvPr/>
        </p:nvGrpSpPr>
        <p:grpSpPr bwMode="auto">
          <a:xfrm>
            <a:off x="553773" y="2890494"/>
            <a:ext cx="10534945" cy="1016000"/>
            <a:chOff x="1324" y="1853"/>
            <a:chExt cx="6505" cy="640"/>
          </a:xfrm>
        </p:grpSpPr>
        <p:sp>
          <p:nvSpPr>
            <p:cNvPr id="40" name="AutoShape 10"/>
            <p:cNvSpPr>
              <a:spLocks noChangeArrowheads="1"/>
            </p:cNvSpPr>
            <p:nvPr/>
          </p:nvSpPr>
          <p:spPr bwMode="gray">
            <a:xfrm>
              <a:off x="1536" y="1872"/>
              <a:ext cx="6293" cy="62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AutoShape 11"/>
            <p:cNvSpPr>
              <a:spLocks noChangeArrowheads="1"/>
            </p:cNvSpPr>
            <p:nvPr/>
          </p:nvSpPr>
          <p:spPr bwMode="gray">
            <a:xfrm>
              <a:off x="1324" y="1978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gray">
            <a:xfrm>
              <a:off x="1771" y="1853"/>
              <a:ext cx="5970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Elektromagnitning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tortishish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kuchi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formulasi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qanday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ifodalanadi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gray">
            <a:xfrm>
              <a:off x="1421" y="2022"/>
              <a:ext cx="23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28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627063" y="5327911"/>
            <a:ext cx="10530929" cy="954088"/>
            <a:chOff x="1345" y="2886"/>
            <a:chExt cx="5816" cy="601"/>
          </a:xfrm>
        </p:grpSpPr>
        <p:sp>
          <p:nvSpPr>
            <p:cNvPr id="35" name="AutoShape 20"/>
            <p:cNvSpPr>
              <a:spLocks noChangeArrowheads="1"/>
            </p:cNvSpPr>
            <p:nvPr/>
          </p:nvSpPr>
          <p:spPr bwMode="gray">
            <a:xfrm>
              <a:off x="1536" y="2909"/>
              <a:ext cx="5625" cy="5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gray">
            <a:xfrm>
              <a:off x="1345" y="2982"/>
              <a:ext cx="391" cy="432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gray">
            <a:xfrm>
              <a:off x="1737" y="2886"/>
              <a:ext cx="5320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Metroning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o‘tish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joyida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qo‘llaniladigan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relening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vazifasi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nimadan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iborat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 Box 23"/>
            <p:cNvSpPr txBox="1">
              <a:spLocks noChangeArrowheads="1"/>
            </p:cNvSpPr>
            <p:nvPr/>
          </p:nvSpPr>
          <p:spPr bwMode="gray">
            <a:xfrm>
              <a:off x="1419" y="3023"/>
              <a:ext cx="21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2800" dirty="0"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004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6151420" y="5029912"/>
            <a:ext cx="2632518" cy="1459489"/>
            <a:chOff x="1536" y="1338"/>
            <a:chExt cx="2515" cy="903"/>
          </a:xfrm>
        </p:grpSpPr>
        <p:sp>
          <p:nvSpPr>
            <p:cNvPr id="20" name="AutoShape 5"/>
            <p:cNvSpPr>
              <a:spLocks noChangeArrowheads="1"/>
            </p:cNvSpPr>
            <p:nvPr/>
          </p:nvSpPr>
          <p:spPr bwMode="gray">
            <a:xfrm>
              <a:off x="1536" y="1338"/>
              <a:ext cx="2515" cy="90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gray">
            <a:xfrm>
              <a:off x="1763" y="1350"/>
              <a:ext cx="2288" cy="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 1828-yilda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amerikalik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fizik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Jozef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Genri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32"/>
          <p:cNvGrpSpPr>
            <a:grpSpLocks/>
          </p:cNvGrpSpPr>
          <p:nvPr/>
        </p:nvGrpSpPr>
        <p:grpSpPr bwMode="auto">
          <a:xfrm>
            <a:off x="113474" y="4647456"/>
            <a:ext cx="5055443" cy="2051394"/>
            <a:chOff x="1194" y="2325"/>
            <a:chExt cx="6093" cy="955"/>
          </a:xfrm>
        </p:grpSpPr>
        <p:sp>
          <p:nvSpPr>
            <p:cNvPr id="30" name="AutoShape 15"/>
            <p:cNvSpPr>
              <a:spLocks noChangeArrowheads="1"/>
            </p:cNvSpPr>
            <p:nvPr/>
          </p:nvSpPr>
          <p:spPr bwMode="gray">
            <a:xfrm>
              <a:off x="1536" y="2325"/>
              <a:ext cx="5751" cy="95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AutoShape 16"/>
            <p:cNvSpPr>
              <a:spLocks noChangeArrowheads="1"/>
            </p:cNvSpPr>
            <p:nvPr/>
          </p:nvSpPr>
          <p:spPr bwMode="gray">
            <a:xfrm>
              <a:off x="1194" y="2458"/>
              <a:ext cx="766" cy="349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gray">
            <a:xfrm>
              <a:off x="1900" y="2352"/>
              <a:ext cx="5319" cy="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Temir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o‘zak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ustiga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izolatsiyalangan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simni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ko‘p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qatlam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qilib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o‘rab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katta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kuchga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ega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bo‘lgan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elektromagnitni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kim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qachon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kashf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qildi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? 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gray">
            <a:xfrm>
              <a:off x="1387" y="2508"/>
              <a:ext cx="437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2400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39" name="Group 31"/>
          <p:cNvGrpSpPr>
            <a:grpSpLocks/>
          </p:cNvGrpSpPr>
          <p:nvPr/>
        </p:nvGrpSpPr>
        <p:grpSpPr bwMode="auto">
          <a:xfrm>
            <a:off x="193126" y="2987202"/>
            <a:ext cx="4863780" cy="1358138"/>
            <a:chOff x="1138" y="1845"/>
            <a:chExt cx="6691" cy="858"/>
          </a:xfrm>
        </p:grpSpPr>
        <p:sp>
          <p:nvSpPr>
            <p:cNvPr id="40" name="AutoShape 10"/>
            <p:cNvSpPr>
              <a:spLocks noChangeArrowheads="1"/>
            </p:cNvSpPr>
            <p:nvPr/>
          </p:nvSpPr>
          <p:spPr bwMode="gray">
            <a:xfrm>
              <a:off x="1536" y="1845"/>
              <a:ext cx="6293" cy="85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AutoShape 11"/>
            <p:cNvSpPr>
              <a:spLocks noChangeArrowheads="1"/>
            </p:cNvSpPr>
            <p:nvPr/>
          </p:nvSpPr>
          <p:spPr bwMode="gray">
            <a:xfrm>
              <a:off x="1138" y="2050"/>
              <a:ext cx="856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gray">
            <a:xfrm>
              <a:off x="1992" y="1853"/>
              <a:ext cx="5749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endParaRPr lang="ru-RU" sz="25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gray">
            <a:xfrm>
              <a:off x="1285" y="2092"/>
              <a:ext cx="530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28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24" name="Group 31"/>
          <p:cNvGrpSpPr>
            <a:grpSpLocks/>
          </p:cNvGrpSpPr>
          <p:nvPr/>
        </p:nvGrpSpPr>
        <p:grpSpPr bwMode="auto">
          <a:xfrm>
            <a:off x="6096000" y="1219596"/>
            <a:ext cx="5666509" cy="1384586"/>
            <a:chOff x="1536" y="1903"/>
            <a:chExt cx="6293" cy="641"/>
          </a:xfrm>
        </p:grpSpPr>
        <p:sp>
          <p:nvSpPr>
            <p:cNvPr id="25" name="AutoShape 10"/>
            <p:cNvSpPr>
              <a:spLocks noChangeArrowheads="1"/>
            </p:cNvSpPr>
            <p:nvPr/>
          </p:nvSpPr>
          <p:spPr bwMode="gray">
            <a:xfrm>
              <a:off x="1536" y="1903"/>
              <a:ext cx="6293" cy="64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gray">
            <a:xfrm>
              <a:off x="1743" y="1946"/>
              <a:ext cx="6013" cy="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  1825-yilda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ingliz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artilleriyachisi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Vilyam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Sterjen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tomonidan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kashf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etilgan</a:t>
              </a:r>
              <a:endPara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Стрелка влево 4"/>
          <p:cNvSpPr/>
          <p:nvPr/>
        </p:nvSpPr>
        <p:spPr>
          <a:xfrm rot="10800000">
            <a:off x="5221125" y="1759527"/>
            <a:ext cx="736577" cy="4573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Group 32"/>
          <p:cNvGrpSpPr>
            <a:grpSpLocks/>
          </p:cNvGrpSpPr>
          <p:nvPr/>
        </p:nvGrpSpPr>
        <p:grpSpPr bwMode="auto">
          <a:xfrm>
            <a:off x="6096000" y="2913816"/>
            <a:ext cx="5497730" cy="1535905"/>
            <a:chOff x="1536" y="2340"/>
            <a:chExt cx="5526" cy="477"/>
          </a:xfrm>
        </p:grpSpPr>
        <p:sp>
          <p:nvSpPr>
            <p:cNvPr id="35" name="AutoShape 15"/>
            <p:cNvSpPr>
              <a:spLocks noChangeArrowheads="1"/>
            </p:cNvSpPr>
            <p:nvPr/>
          </p:nvSpPr>
          <p:spPr bwMode="gray">
            <a:xfrm>
              <a:off x="1536" y="2340"/>
              <a:ext cx="5512" cy="47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 Box 17"/>
            <p:cNvSpPr txBox="1">
              <a:spLocks noChangeArrowheads="1"/>
            </p:cNvSpPr>
            <p:nvPr/>
          </p:nvSpPr>
          <p:spPr bwMode="gray">
            <a:xfrm>
              <a:off x="1681" y="2391"/>
              <a:ext cx="5381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uz-Latn-UZ" sz="2400" dirty="0" smtClean="0">
                  <a:latin typeface="Arial" pitchFamily="34" charset="0"/>
                  <a:cs typeface="Arial" pitchFamily="34" charset="0"/>
                </a:rPr>
                <a:t>Temir </a:t>
              </a:r>
              <a:r>
                <a:rPr lang="uz-Latn-UZ" sz="2400" dirty="0">
                  <a:latin typeface="Arial" pitchFamily="34" charset="0"/>
                  <a:cs typeface="Arial" pitchFamily="34" charset="0"/>
                </a:rPr>
                <a:t>o‘zakka bir necha qavat qilib izolyatsiyalangan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2400" dirty="0">
                  <a:latin typeface="Arial" pitchFamily="34" charset="0"/>
                  <a:cs typeface="Arial" pitchFamily="34" charset="0"/>
                </a:rPr>
                <a:t>o‘tkazgich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2400" dirty="0">
                  <a:latin typeface="Arial" pitchFamily="34" charset="0"/>
                  <a:cs typeface="Arial" pitchFamily="34" charset="0"/>
                </a:rPr>
                <a:t>(sim) o‘rab hosil </a:t>
              </a:r>
              <a:r>
                <a:rPr lang="uz-Latn-UZ" sz="2400" dirty="0" smtClean="0">
                  <a:latin typeface="Arial" pitchFamily="34" charset="0"/>
                  <a:cs typeface="Arial" pitchFamily="34" charset="0"/>
                </a:rPr>
                <a:t>qilin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adi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.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Стрелка влево 43"/>
          <p:cNvSpPr/>
          <p:nvPr/>
        </p:nvSpPr>
        <p:spPr>
          <a:xfrm rot="10800000">
            <a:off x="5255855" y="3485175"/>
            <a:ext cx="736577" cy="4573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5" name="Group 3"/>
          <p:cNvGrpSpPr>
            <a:grpSpLocks/>
          </p:cNvGrpSpPr>
          <p:nvPr/>
        </p:nvGrpSpPr>
        <p:grpSpPr bwMode="auto">
          <a:xfrm>
            <a:off x="208270" y="1227745"/>
            <a:ext cx="4862492" cy="1459490"/>
            <a:chOff x="1166" y="1338"/>
            <a:chExt cx="5609" cy="903"/>
          </a:xfrm>
        </p:grpSpPr>
        <p:sp>
          <p:nvSpPr>
            <p:cNvPr id="46" name="AutoShape 5"/>
            <p:cNvSpPr>
              <a:spLocks noChangeArrowheads="1"/>
            </p:cNvSpPr>
            <p:nvPr/>
          </p:nvSpPr>
          <p:spPr bwMode="gray">
            <a:xfrm>
              <a:off x="1536" y="1338"/>
              <a:ext cx="5239" cy="90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AutoShape 4"/>
            <p:cNvSpPr>
              <a:spLocks noChangeArrowheads="1"/>
            </p:cNvSpPr>
            <p:nvPr/>
          </p:nvSpPr>
          <p:spPr bwMode="gray">
            <a:xfrm>
              <a:off x="1166" y="1535"/>
              <a:ext cx="733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 Box 6"/>
            <p:cNvSpPr txBox="1">
              <a:spLocks noChangeArrowheads="1"/>
            </p:cNvSpPr>
            <p:nvPr/>
          </p:nvSpPr>
          <p:spPr bwMode="gray">
            <a:xfrm>
              <a:off x="1855" y="1375"/>
              <a:ext cx="4910" cy="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Elektromagnit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qurilma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qachon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kim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tomonidan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kashf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qilingan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 Box 7"/>
            <p:cNvSpPr txBox="1">
              <a:spLocks noChangeArrowheads="1"/>
            </p:cNvSpPr>
            <p:nvPr/>
          </p:nvSpPr>
          <p:spPr bwMode="gray">
            <a:xfrm>
              <a:off x="1279" y="1579"/>
              <a:ext cx="418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24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sp>
        <p:nvSpPr>
          <p:cNvPr id="50" name="Стрелка влево 49"/>
          <p:cNvSpPr/>
          <p:nvPr/>
        </p:nvSpPr>
        <p:spPr>
          <a:xfrm rot="10800000">
            <a:off x="5279620" y="5527047"/>
            <a:ext cx="736577" cy="4573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gray">
          <a:xfrm>
            <a:off x="824733" y="3240077"/>
            <a:ext cx="410921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 E</a:t>
            </a:r>
            <a:r>
              <a:rPr lang="uz-Latn-UZ" sz="2400" dirty="0" smtClean="0">
                <a:latin typeface="Arial" pitchFamily="34" charset="0"/>
                <a:cs typeface="Arial" pitchFamily="34" charset="0"/>
              </a:rPr>
              <a:t>elektromagnit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qanday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hosil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qilinadi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55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2060423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3" name="object 4"/>
          <p:cNvSpPr txBox="1">
            <a:spLocks noChangeArrowheads="1"/>
          </p:cNvSpPr>
          <p:nvPr/>
        </p:nvSpPr>
        <p:spPr bwMode="auto">
          <a:xfrm>
            <a:off x="1961536" y="2595969"/>
            <a:ext cx="8539858" cy="208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en-US" sz="4400" b="1" dirty="0" smtClean="0">
                <a:solidFill>
                  <a:srgbClr val="002060"/>
                </a:solidFill>
                <a:cs typeface="Arial" pitchFamily="34" charset="0"/>
              </a:rPr>
              <a:t>: ELEKTROMAGNITLAR. ELEKTROMAGNIT RELE</a:t>
            </a:r>
          </a:p>
          <a:p>
            <a:pPr algn="ctr" eaLnBrk="1" hangingPunct="1">
              <a:spcBef>
                <a:spcPts val="233"/>
              </a:spcBef>
            </a:pPr>
            <a:r>
              <a:rPr lang="en-US" sz="4400" b="1" dirty="0" smtClean="0">
                <a:solidFill>
                  <a:srgbClr val="002060"/>
                </a:solidFill>
                <a:cs typeface="Arial" pitchFamily="34" charset="0"/>
              </a:rPr>
              <a:t>(2-qism)</a:t>
            </a:r>
          </a:p>
        </p:txBody>
      </p:sp>
      <p:sp>
        <p:nvSpPr>
          <p:cNvPr id="2" name="AutoShape 2" descr="Mavzu: Jismlarning elektrlanishi Elektrning tu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xmlns="" id="{4E418E96-8D0E-4CF2-BB71-0FCCC8070997}"/>
              </a:ext>
            </a:extLst>
          </p:cNvPr>
          <p:cNvSpPr/>
          <p:nvPr/>
        </p:nvSpPr>
        <p:spPr>
          <a:xfrm>
            <a:off x="596996" y="2428052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xmlns="" id="{4E418E96-8D0E-4CF2-BB71-0FCCC8070997}"/>
              </a:ext>
            </a:extLst>
          </p:cNvPr>
          <p:cNvSpPr/>
          <p:nvPr/>
        </p:nvSpPr>
        <p:spPr>
          <a:xfrm>
            <a:off x="582248" y="4596066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434" y="4682040"/>
            <a:ext cx="3890674" cy="201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68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Elektromagnit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399614" y="1117774"/>
            <a:ext cx="11118875" cy="1035460"/>
            <a:chOff x="1536" y="1122"/>
            <a:chExt cx="6034" cy="2960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1536" y="1122"/>
              <a:ext cx="6034" cy="296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5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gray">
            <a:xfrm>
              <a:off x="1662" y="1166"/>
              <a:ext cx="5830" cy="2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Elektromagnitlarning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texnika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sohasidan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keng</a:t>
              </a:r>
              <a:r>
                <a:rPr lang="en-US" sz="3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qo‘llanilishi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elektromagnit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rele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sifatida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namoyon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bo‘ladi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. </a:t>
              </a:r>
              <a:endParaRPr lang="ru-RU" sz="3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508670" y="2316434"/>
            <a:ext cx="10995071" cy="2247371"/>
            <a:chOff x="1536" y="1853"/>
            <a:chExt cx="6293" cy="1776"/>
          </a:xfrm>
        </p:grpSpPr>
        <p:sp>
          <p:nvSpPr>
            <p:cNvPr id="12" name="AutoShape 10"/>
            <p:cNvSpPr>
              <a:spLocks noChangeArrowheads="1"/>
            </p:cNvSpPr>
            <p:nvPr/>
          </p:nvSpPr>
          <p:spPr bwMode="gray">
            <a:xfrm>
              <a:off x="1536" y="1872"/>
              <a:ext cx="6293" cy="175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gray">
            <a:xfrm>
              <a:off x="1645" y="1853"/>
              <a:ext cx="6096" cy="1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   R</a:t>
              </a:r>
              <a:r>
                <a:rPr lang="uz-Latn-UZ" sz="2800" dirty="0" smtClean="0">
                  <a:latin typeface="Arial" pitchFamily="34" charset="0"/>
                  <a:cs typeface="Arial" pitchFamily="34" charset="0"/>
                </a:rPr>
                <a:t>asmda </a:t>
              </a:r>
              <a:r>
                <a:rPr lang="uz-Latn-UZ" sz="2800" dirty="0">
                  <a:latin typeface="Arial" pitchFamily="34" charset="0"/>
                  <a:cs typeface="Arial" pitchFamily="34" charset="0"/>
                </a:rPr>
                <a:t>eng sodda rele sxemasi tasvirlangan. Relening asosiy </a:t>
              </a:r>
              <a:r>
                <a:rPr lang="uz-Latn-UZ" sz="2800" dirty="0" smtClean="0">
                  <a:latin typeface="Arial" pitchFamily="34" charset="0"/>
                  <a:cs typeface="Arial" pitchFamily="34" charset="0"/>
                </a:rPr>
                <a:t>qismi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2800" dirty="0" smtClean="0">
                  <a:latin typeface="Arial" pitchFamily="34" charset="0"/>
                  <a:cs typeface="Arial" pitchFamily="34" charset="0"/>
                </a:rPr>
                <a:t>elektromagnit </a:t>
              </a:r>
              <a:r>
                <a:rPr lang="uz-Latn-UZ" sz="2800" dirty="0">
                  <a:latin typeface="Arial" pitchFamily="34" charset="0"/>
                  <a:cs typeface="Arial" pitchFamily="34" charset="0"/>
                </a:rPr>
                <a:t>(1) dan iborat. Kalit ulanib, </a:t>
              </a:r>
              <a:r>
                <a:rPr lang="uz-Latn-UZ" sz="2800" dirty="0" smtClean="0">
                  <a:latin typeface="Arial" pitchFamily="34" charset="0"/>
                  <a:cs typeface="Arial" pitchFamily="34" charset="0"/>
                </a:rPr>
                <a:t>elektromagnit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2800" dirty="0" smtClean="0">
                  <a:latin typeface="Arial" pitchFamily="34" charset="0"/>
                  <a:cs typeface="Arial" pitchFamily="34" charset="0"/>
                </a:rPr>
                <a:t>chulg‘amidan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2800" dirty="0" smtClean="0">
                  <a:latin typeface="Arial" pitchFamily="34" charset="0"/>
                  <a:cs typeface="Arial" pitchFamily="34" charset="0"/>
                </a:rPr>
                <a:t>tok </a:t>
              </a:r>
              <a:r>
                <a:rPr lang="uz-Latn-UZ" sz="2800" dirty="0">
                  <a:latin typeface="Arial" pitchFamily="34" charset="0"/>
                  <a:cs typeface="Arial" pitchFamily="34" charset="0"/>
                </a:rPr>
                <a:t>o‘tganida elektromagnit o‘zagi magnitlanadi va yakor (2) ni </a:t>
              </a:r>
              <a:r>
                <a:rPr lang="uz-Latn-UZ" sz="2800" dirty="0" smtClean="0">
                  <a:latin typeface="Arial" pitchFamily="34" charset="0"/>
                  <a:cs typeface="Arial" pitchFamily="34" charset="0"/>
                </a:rPr>
                <a:t>o‘ziga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2800" dirty="0" smtClean="0">
                  <a:latin typeface="Arial" pitchFamily="34" charset="0"/>
                  <a:cs typeface="Arial" pitchFamily="34" charset="0"/>
                </a:rPr>
                <a:t>tortadi</a:t>
              </a:r>
              <a:r>
                <a:rPr lang="uz-Latn-UZ" sz="2800" dirty="0">
                  <a:latin typeface="Arial" pitchFamily="34" charset="0"/>
                  <a:cs typeface="Arial" pitchFamily="34" charset="0"/>
                </a:rPr>
                <a:t>. Bu bilan yakor ishchi zanjirli kontakt (3) ni </a:t>
              </a:r>
              <a:r>
                <a:rPr lang="uz-Latn-UZ" sz="2800" dirty="0" smtClean="0">
                  <a:latin typeface="Arial" pitchFamily="34" charset="0"/>
                  <a:cs typeface="Arial" pitchFamily="34" charset="0"/>
                </a:rPr>
                <a:t>ulaydi.</a:t>
              </a:r>
              <a:endParaRPr lang="ru-RU" sz="28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95" y="4702753"/>
            <a:ext cx="8287182" cy="202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8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307975" y="1238676"/>
            <a:ext cx="11731625" cy="2058707"/>
            <a:chOff x="1536" y="1899"/>
            <a:chExt cx="2736" cy="617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6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605" y="1909"/>
              <a:ext cx="2654" cy="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sv-SE" sz="3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Ishchi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zanjiriga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turli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elektr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iste’molchilar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–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elektr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dvigatellar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elektr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lampalar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boshqa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turli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elektr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asboblar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ulanishi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mumkin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Rele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zanjiri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uzilganda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prujina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(4)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yakor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(2)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tortadi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ishchi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zanjiri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uziladi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Ishchi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zanjirga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dvigatel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(5)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ulangan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0" y="0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Relening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prinspi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Электромагнит | Журнал Популярная меха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746789"/>
            <a:ext cx="10079973" cy="246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lektromagnit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Электромагнит | Журнал Популярная меха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H54P MY4NJ (5pcs/lot) power relay switch rele 12v dc ac 24v 36v 48v 110v  220v 5A PCB mounting 14pins 4PDT|relay switch|rele 12vpower relay switch -  AliExpr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5" t="8045" r="22477" b="6886"/>
          <a:stretch/>
        </p:blipFill>
        <p:spPr bwMode="auto">
          <a:xfrm>
            <a:off x="475425" y="1057674"/>
            <a:ext cx="2046514" cy="306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1Set HH53P(MY3NJ) Small Intermediate Electromagnetic Relay With Base 24VDC  220VAC 11 Pin latching relay|Relays| - AliExpres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0" b="13231"/>
          <a:stretch/>
        </p:blipFill>
        <p:spPr bwMode="auto">
          <a:xfrm>
            <a:off x="4040910" y="2174389"/>
            <a:ext cx="3600000" cy="279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220v 10a Jqx-10f 3z 2z Relay With Base Electromagnetic Relay - Buy Electromagnetic  Relay,220v Relay,220v 10a Relay Product on Alibaba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3" t="8173" r="23032" b="4970"/>
          <a:stretch/>
        </p:blipFill>
        <p:spPr bwMode="auto">
          <a:xfrm>
            <a:off x="8171342" y="2174389"/>
            <a:ext cx="1887057" cy="308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lectromagnetic Relay Isolated On White Stock Photo - Download Image Now -  i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7" t="19567" r="18571" b="4059"/>
          <a:stretch/>
        </p:blipFill>
        <p:spPr bwMode="auto">
          <a:xfrm>
            <a:off x="475425" y="4264652"/>
            <a:ext cx="2576946" cy="246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15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Relening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prinspi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443348" y="1733023"/>
            <a:ext cx="6134434" cy="4099740"/>
            <a:chOff x="1476" y="2892"/>
            <a:chExt cx="2883" cy="584"/>
          </a:xfrm>
        </p:grpSpPr>
        <p:sp>
          <p:nvSpPr>
            <p:cNvPr id="10" name="AutoShape 20"/>
            <p:cNvSpPr>
              <a:spLocks noChangeArrowheads="1"/>
            </p:cNvSpPr>
            <p:nvPr/>
          </p:nvSpPr>
          <p:spPr bwMode="gray">
            <a:xfrm>
              <a:off x="1476" y="2892"/>
              <a:ext cx="2883" cy="57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gray">
            <a:xfrm>
              <a:off x="1535" y="2924"/>
              <a:ext cx="2767" cy="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Elektromagnit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rele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yakori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(2)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ning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tortilishi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uchun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elektromag-nitli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zanjirga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kichik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kuchlanishli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masalan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, 1,5-4,5 V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kuchlanishli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manba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ulanadi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Bunda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elektro-magnitga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tortilishi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uchun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chulg‘amdan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kichik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kuchsiz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)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tok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o‘tkazilishi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kifoya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8" name="Picture 4" descr="blog de clase de tecnologia: enero 201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247" y="1957666"/>
            <a:ext cx="37719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19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Elektromagnit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relening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qo‘llanilishi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4793226" y="1421674"/>
            <a:ext cx="6809139" cy="3482835"/>
            <a:chOff x="1548" y="1899"/>
            <a:chExt cx="2736" cy="490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48" y="1899"/>
              <a:ext cx="2736" cy="49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621" y="1915"/>
              <a:ext cx="2599" cy="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Ishchi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zanjiri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katta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kuchlanishli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masalan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220 V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undan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yuqori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kuchlanishli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elektr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tarmoqqa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ulangan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bo‘lib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undan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katta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tok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o‘tadi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Rele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kichik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kuchlanishli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zanjir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yordamida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katta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kuchlanishli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zanjirni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ulab-uzishga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imkon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beradi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 descr="the PLC: El relevad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52" y="1535399"/>
            <a:ext cx="4549574" cy="425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25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Elektromagnit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relening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qo‘llanilishi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550290" y="1355635"/>
            <a:ext cx="10673233" cy="1018890"/>
            <a:chOff x="1536" y="1122"/>
            <a:chExt cx="6034" cy="2603"/>
          </a:xfrm>
        </p:grpSpPr>
        <p:sp>
          <p:nvSpPr>
            <p:cNvPr id="13" name="AutoShape 5"/>
            <p:cNvSpPr>
              <a:spLocks noChangeArrowheads="1"/>
            </p:cNvSpPr>
            <p:nvPr/>
          </p:nvSpPr>
          <p:spPr bwMode="gray">
            <a:xfrm>
              <a:off x="1536" y="1122"/>
              <a:ext cx="6034" cy="258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5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gray">
            <a:xfrm>
              <a:off x="1662" y="1130"/>
              <a:ext cx="5908" cy="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Elektomagnit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rele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texnikaning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barcha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sohalarida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ayniqsa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avtomatika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sohasida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judan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keng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qo‘llaniladi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32"/>
          <p:cNvGrpSpPr>
            <a:grpSpLocks/>
          </p:cNvGrpSpPr>
          <p:nvPr/>
        </p:nvGrpSpPr>
        <p:grpSpPr bwMode="auto">
          <a:xfrm>
            <a:off x="550290" y="2788471"/>
            <a:ext cx="5987268" cy="3640644"/>
            <a:chOff x="1536" y="2325"/>
            <a:chExt cx="5616" cy="1331"/>
          </a:xfrm>
        </p:grpSpPr>
        <p:sp>
          <p:nvSpPr>
            <p:cNvPr id="19" name="AutoShape 15"/>
            <p:cNvSpPr>
              <a:spLocks noChangeArrowheads="1"/>
            </p:cNvSpPr>
            <p:nvPr/>
          </p:nvSpPr>
          <p:spPr bwMode="gray">
            <a:xfrm>
              <a:off x="1536" y="2325"/>
              <a:ext cx="5616" cy="133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gray">
            <a:xfrm>
              <a:off x="1575" y="2388"/>
              <a:ext cx="5559" cy="1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Metroga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kirishdagi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o‘tish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joyida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fotoelementli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elektromagnit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rele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qo‘llaniladi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 Agar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o‘tish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joyidan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jeton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tashlamay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o‘tmoqchi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bo‘lsangiz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ikki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chekkadan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to‘siqlar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chiqadi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yo‘lingizni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to‘sadi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4" name="Picture 2" descr="Yorug'lik o'rni chiroqqa qanday ulanadi. Turli xil foto rele sxemalar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3" t="8265" b="12223"/>
          <a:stretch/>
        </p:blipFill>
        <p:spPr bwMode="auto">
          <a:xfrm>
            <a:off x="6885708" y="2592349"/>
            <a:ext cx="4237749" cy="369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18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10834</TotalTime>
  <Words>564</Words>
  <Application>Microsoft Office PowerPoint</Application>
  <PresentationFormat>Широкоэкранный</PresentationFormat>
  <Paragraphs>46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Open Sans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Berdiali</cp:lastModifiedBy>
  <cp:revision>1201</cp:revision>
  <dcterms:created xsi:type="dcterms:W3CDTF">2020-03-24T02:20:14Z</dcterms:created>
  <dcterms:modified xsi:type="dcterms:W3CDTF">2021-03-10T04:50:57Z</dcterms:modified>
</cp:coreProperties>
</file>