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crdownload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5"/>
  </p:notesMasterIdLst>
  <p:sldIdLst>
    <p:sldId id="270" r:id="rId4"/>
    <p:sldId id="1844" r:id="rId5"/>
    <p:sldId id="1829" r:id="rId6"/>
    <p:sldId id="1767" r:id="rId7"/>
    <p:sldId id="1828" r:id="rId8"/>
    <p:sldId id="1820" r:id="rId9"/>
    <p:sldId id="1819" r:id="rId10"/>
    <p:sldId id="1835" r:id="rId11"/>
    <p:sldId id="1846" r:id="rId12"/>
    <p:sldId id="1847" r:id="rId13"/>
    <p:sldId id="184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C769"/>
    <a:srgbClr val="A7E4DC"/>
    <a:srgbClr val="AADBE0"/>
    <a:srgbClr val="70D2C2"/>
    <a:srgbClr val="6C9C90"/>
    <a:srgbClr val="D64646"/>
    <a:srgbClr val="D02023"/>
    <a:srgbClr val="D94D4C"/>
    <a:srgbClr val="D84A49"/>
    <a:srgbClr val="990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4" autoAdjust="0"/>
  </p:normalViewPr>
  <p:slideViewPr>
    <p:cSldViewPr snapToGrid="0">
      <p:cViewPr varScale="1">
        <p:scale>
          <a:sx n="65" d="100"/>
          <a:sy n="65" d="100"/>
        </p:scale>
        <p:origin x="8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=""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crdownload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=""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=""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ru-RU" sz="4543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0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=""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169293" y="214783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=""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00" y="75849"/>
            <a:ext cx="1539329" cy="1626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object 5">
            <a:extLst>
              <a:ext uri="{FF2B5EF4-FFF2-40B4-BE49-F238E27FC236}">
                <a16:creationId xmlns=""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169292" y="4295666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" name="AutoShape 2" descr="Электронный микроскоп Атом, Электрон с, электрон, микроскоп, область png | 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474" y="2548656"/>
            <a:ext cx="5334380" cy="3494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05370" y="3286852"/>
                <a:ext cx="3468580" cy="9568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⦁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n-US" sz="3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⦁</m:t>
                      </m:r>
                      <m:f>
                        <m:f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⦁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den>
                      </m:f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370" y="3286852"/>
                <a:ext cx="3468580" cy="95680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5359" y="1486359"/>
                <a:ext cx="3016281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0,8 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𝑇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𝑣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=2⦁10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𝑚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/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𝑠</m:t>
                      </m:r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𝑒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=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1,6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𝐶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59" y="1486359"/>
                <a:ext cx="3016281" cy="1938992"/>
              </a:xfrm>
              <a:prstGeom prst="rect">
                <a:avLst/>
              </a:prstGeom>
              <a:blipFill rotWithShape="0">
                <a:blip r:embed="rId3"/>
                <a:stretch>
                  <a:fillRect l="-4646" t="-40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121428" y="1475917"/>
            <a:ext cx="0" cy="5017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69099" y="3606019"/>
            <a:ext cx="2916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16105" y="1484784"/>
            <a:ext cx="32066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437500" y="2245430"/>
                <a:ext cx="206292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𝑒𝑣𝐵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7500" y="2245430"/>
                <a:ext cx="2062926" cy="5539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24105" y="3906622"/>
                <a:ext cx="2814027" cy="1052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0" smtClean="0">
                          <a:latin typeface="Cambria Math"/>
                        </a:rPr>
                        <m:t>?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105" y="3906622"/>
                <a:ext cx="2814027" cy="1052660"/>
              </a:xfrm>
              <a:prstGeom prst="rect">
                <a:avLst/>
              </a:prstGeom>
              <a:blipFill rotWithShape="0">
                <a:blip r:embed="rId5"/>
                <a:stretch>
                  <a:fillRect l="-4978" t="-7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>
            <a:off x="6676921" y="1509865"/>
            <a:ext cx="0" cy="5017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007303" y="1449527"/>
            <a:ext cx="22139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747560" y="2245430"/>
                <a:ext cx="544444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1,6⦁10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−19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•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2⦁10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0,8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𝑁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7560" y="2245430"/>
                <a:ext cx="5444440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760591" y="3167586"/>
                <a:ext cx="2516793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2,56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0591" y="3167586"/>
                <a:ext cx="2516793" cy="553998"/>
              </a:xfrm>
              <a:prstGeom prst="rect">
                <a:avLst/>
              </a:prstGeom>
              <a:blipFill rotWithShape="0">
                <a:blip r:embed="rId7"/>
                <a:stretch>
                  <a:fillRect r="-31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009441" y="5191139"/>
                <a:ext cx="453588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F</m:t>
                    </m:r>
                    <m: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2,56 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𝑝𝑁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9441" y="5191139"/>
                <a:ext cx="4535886" cy="553998"/>
              </a:xfrm>
              <a:prstGeom prst="rect">
                <a:avLst/>
              </a:prstGeom>
              <a:blipFill rotWithShape="0">
                <a:blip r:embed="rId8"/>
                <a:stretch>
                  <a:fillRect l="-3226" t="-16667" b="-3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294083" y="4307783"/>
                <a:ext cx="1566730" cy="956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⦁</m:t>
                      </m:r>
                      <m:f>
                        <m:f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4083" y="4307783"/>
                <a:ext cx="1566730" cy="95667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656241" y="4536830"/>
                <a:ext cx="98544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Times New Roman" pitchFamily="18" charset="0"/>
                        </a:rPr>
                        <m:t>𝑁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241" y="4536830"/>
                <a:ext cx="985449" cy="55399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рямоугольник 29"/>
          <p:cNvSpPr/>
          <p:nvPr/>
        </p:nvSpPr>
        <p:spPr>
          <a:xfrm rot="19514818">
            <a:off x="8228368" y="245164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 rot="19514818">
            <a:off x="9711922" y="2466376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9362675" y="3167586"/>
                <a:ext cx="189667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2,56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𝑝𝑁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2675" y="3167586"/>
                <a:ext cx="1896670" cy="55399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 rot="19514818">
            <a:off x="4556435" y="3565438"/>
            <a:ext cx="69194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 rot="19514818">
            <a:off x="5680755" y="4037830"/>
            <a:ext cx="69194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 rot="19514818">
            <a:off x="3629191" y="4824259"/>
            <a:ext cx="69194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rot="19514818">
            <a:off x="4154320" y="5089728"/>
            <a:ext cx="69194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63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1" grpId="0"/>
      <p:bldP spid="20" grpId="0"/>
      <p:bldP spid="12" grpId="0"/>
      <p:bldP spid="15" grpId="0"/>
      <p:bldP spid="16" grpId="0"/>
      <p:bldP spid="19" grpId="0"/>
      <p:bldP spid="24" grpId="0"/>
      <p:bldP spid="22" grpId="0"/>
      <p:bldP spid="28" grpId="0"/>
      <p:bldP spid="30" grpId="0" animBg="1"/>
      <p:bldP spid="31" grpId="0" animBg="1"/>
      <p:bldP spid="32" grpId="0"/>
      <p:bldP spid="21" grpId="0" animBg="1"/>
      <p:bldP spid="23" grpId="0" animBg="1"/>
      <p:bldP spid="25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600" dirty="0">
              <a:solidFill>
                <a:schemeClr val="bg1"/>
              </a:solidFill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67577" y="1501600"/>
            <a:ext cx="10275816" cy="1016000"/>
            <a:chOff x="1350" y="1455"/>
            <a:chExt cx="5340" cy="640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40" y="1457"/>
              <a:ext cx="5150" cy="62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50" y="1526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818" y="1455"/>
              <a:ext cx="4843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Lorens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kuchining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yo‘nalishini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chap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qo‘l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qoidasi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asosida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tushintirib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bering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24" y="1543"/>
              <a:ext cx="26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556861" y="3007153"/>
            <a:ext cx="10371138" cy="1016000"/>
            <a:chOff x="1296" y="1870"/>
            <a:chExt cx="6533" cy="640"/>
          </a:xfrm>
        </p:grpSpPr>
        <p:sp>
          <p:nvSpPr>
            <p:cNvPr id="40" name="AutoShape 10"/>
            <p:cNvSpPr>
              <a:spLocks noChangeArrowheads="1"/>
            </p:cNvSpPr>
            <p:nvPr/>
          </p:nvSpPr>
          <p:spPr bwMode="gray">
            <a:xfrm>
              <a:off x="1536" y="1872"/>
              <a:ext cx="6293" cy="621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11"/>
            <p:cNvSpPr>
              <a:spLocks noChangeArrowheads="1"/>
            </p:cNvSpPr>
            <p:nvPr/>
          </p:nvSpPr>
          <p:spPr bwMode="gray">
            <a:xfrm>
              <a:off x="1296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gray">
            <a:xfrm>
              <a:off x="1774" y="1870"/>
              <a:ext cx="6013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Zaryadlangan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zarrani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aylana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bo‘ylab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tekis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harakatlantiruvchi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izohlang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gray">
            <a:xfrm>
              <a:off x="1373" y="1995"/>
              <a:ext cx="27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grpSp>
        <p:nvGrpSpPr>
          <p:cNvPr id="15" name="Group 31"/>
          <p:cNvGrpSpPr>
            <a:grpSpLocks/>
          </p:cNvGrpSpPr>
          <p:nvPr/>
        </p:nvGrpSpPr>
        <p:grpSpPr bwMode="auto">
          <a:xfrm>
            <a:off x="612281" y="4522663"/>
            <a:ext cx="10328275" cy="1016000"/>
            <a:chOff x="1323" y="1861"/>
            <a:chExt cx="6506" cy="640"/>
          </a:xfrm>
        </p:grpSpPr>
        <p:sp>
          <p:nvSpPr>
            <p:cNvPr id="16" name="AutoShape 10"/>
            <p:cNvSpPr>
              <a:spLocks noChangeArrowheads="1"/>
            </p:cNvSpPr>
            <p:nvPr/>
          </p:nvSpPr>
          <p:spPr bwMode="gray">
            <a:xfrm>
              <a:off x="1536" y="1872"/>
              <a:ext cx="6293" cy="621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11"/>
            <p:cNvSpPr>
              <a:spLocks noChangeArrowheads="1"/>
            </p:cNvSpPr>
            <p:nvPr/>
          </p:nvSpPr>
          <p:spPr bwMode="gray">
            <a:xfrm>
              <a:off x="1323" y="1978"/>
              <a:ext cx="432" cy="432"/>
            </a:xfrm>
            <a:prstGeom prst="diamond">
              <a:avLst/>
            </a:prstGeom>
            <a:solidFill>
              <a:srgbClr val="FFC000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12"/>
            <p:cNvSpPr txBox="1">
              <a:spLocks noChangeArrowheads="1"/>
            </p:cNvSpPr>
            <p:nvPr/>
          </p:nvSpPr>
          <p:spPr bwMode="gray">
            <a:xfrm>
              <a:off x="1774" y="1861"/>
              <a:ext cx="6005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Zaryadli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zarra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maydonga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qanday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yo‘nalishda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kirganda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unga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Lorens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ta’sir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qilmaydi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gray">
            <a:xfrm>
              <a:off x="1400" y="1995"/>
              <a:ext cx="27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073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4978836" y="3123591"/>
            <a:ext cx="6600966" cy="3108082"/>
            <a:chOff x="1195" y="1273"/>
            <a:chExt cx="5580" cy="1923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195" y="1310"/>
              <a:ext cx="5580" cy="188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332" y="1273"/>
              <a:ext cx="5341" cy="1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Chap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qo‘lning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kaftini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unga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magnit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kuch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chiziqlari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tik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kiradigan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qilib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tutib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ochilgan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to‘rt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barmoq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tokning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yo‘nalishi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bo‘yicha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tutib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turilsa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, 90°ga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kerilgan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bosh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barmoq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o‘tkazgichga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ta’sir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etuvchi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kuchning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yo‘nalishini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ko‘rsatadi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155575" y="3208421"/>
            <a:ext cx="3877647" cy="1211503"/>
            <a:chOff x="1114" y="2325"/>
            <a:chExt cx="6038" cy="564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36" y="2325"/>
              <a:ext cx="5616" cy="56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114" y="2458"/>
              <a:ext cx="982" cy="349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gray">
            <a:xfrm>
              <a:off x="1969" y="2388"/>
              <a:ext cx="4989" cy="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Chap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qo‘l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qoidasini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tushintirib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bering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334" y="2508"/>
              <a:ext cx="546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28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</p:grpSp>
      <p:grpSp>
        <p:nvGrpSpPr>
          <p:cNvPr id="24" name="Group 31"/>
          <p:cNvGrpSpPr>
            <a:grpSpLocks/>
          </p:cNvGrpSpPr>
          <p:nvPr/>
        </p:nvGrpSpPr>
        <p:grpSpPr bwMode="auto">
          <a:xfrm>
            <a:off x="6040229" y="1162546"/>
            <a:ext cx="5722280" cy="1384535"/>
            <a:chOff x="2185" y="1792"/>
            <a:chExt cx="5644" cy="853"/>
          </a:xfrm>
        </p:grpSpPr>
        <p:sp>
          <p:nvSpPr>
            <p:cNvPr id="25" name="AutoShape 10"/>
            <p:cNvSpPr>
              <a:spLocks noChangeArrowheads="1"/>
            </p:cNvSpPr>
            <p:nvPr/>
          </p:nvSpPr>
          <p:spPr bwMode="gray">
            <a:xfrm>
              <a:off x="2185" y="1814"/>
              <a:ext cx="5644" cy="829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12"/>
            <p:cNvSpPr txBox="1">
              <a:spLocks noChangeArrowheads="1"/>
            </p:cNvSpPr>
            <p:nvPr/>
          </p:nvSpPr>
          <p:spPr bwMode="gray">
            <a:xfrm>
              <a:off x="2469" y="1792"/>
              <a:ext cx="5220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Bir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jinsli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smtClean="0"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maydonda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tokli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ramkaning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harakatiga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asoslangan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holda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ishlaydi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" name="Стрелка влево 4"/>
          <p:cNvSpPr/>
          <p:nvPr/>
        </p:nvSpPr>
        <p:spPr>
          <a:xfrm rot="10800000">
            <a:off x="5141294" y="1666579"/>
            <a:ext cx="736577" cy="457371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5" name="Group 3"/>
          <p:cNvGrpSpPr>
            <a:grpSpLocks/>
          </p:cNvGrpSpPr>
          <p:nvPr/>
        </p:nvGrpSpPr>
        <p:grpSpPr bwMode="auto">
          <a:xfrm>
            <a:off x="161251" y="1227747"/>
            <a:ext cx="4838415" cy="1396160"/>
            <a:chOff x="1102" y="1338"/>
            <a:chExt cx="6586" cy="903"/>
          </a:xfrm>
        </p:grpSpPr>
        <p:sp>
          <p:nvSpPr>
            <p:cNvPr id="46" name="AutoShape 5"/>
            <p:cNvSpPr>
              <a:spLocks noChangeArrowheads="1"/>
            </p:cNvSpPr>
            <p:nvPr/>
          </p:nvSpPr>
          <p:spPr bwMode="gray">
            <a:xfrm>
              <a:off x="1536" y="1338"/>
              <a:ext cx="6152" cy="90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AutoShape 4"/>
            <p:cNvSpPr>
              <a:spLocks noChangeArrowheads="1"/>
            </p:cNvSpPr>
            <p:nvPr/>
          </p:nvSpPr>
          <p:spPr bwMode="gray">
            <a:xfrm>
              <a:off x="1102" y="1535"/>
              <a:ext cx="851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2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6"/>
            <p:cNvSpPr txBox="1">
              <a:spLocks noChangeArrowheads="1"/>
            </p:cNvSpPr>
            <p:nvPr/>
          </p:nvSpPr>
          <p:spPr bwMode="gray">
            <a:xfrm>
              <a:off x="1934" y="1346"/>
              <a:ext cx="5707" cy="8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Elektr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dvigatelning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ishlash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prinsipi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nimaga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asoslangan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 Box 7"/>
            <p:cNvSpPr txBox="1">
              <a:spLocks noChangeArrowheads="1"/>
            </p:cNvSpPr>
            <p:nvPr/>
          </p:nvSpPr>
          <p:spPr bwMode="gray">
            <a:xfrm>
              <a:off x="1226" y="1579"/>
              <a:ext cx="524" cy="3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28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sp>
        <p:nvSpPr>
          <p:cNvPr id="50" name="Стрелка влево 49"/>
          <p:cNvSpPr/>
          <p:nvPr/>
        </p:nvSpPr>
        <p:spPr>
          <a:xfrm rot="10800000">
            <a:off x="4145381" y="3630968"/>
            <a:ext cx="736577" cy="457371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947" y="4555251"/>
            <a:ext cx="2302702" cy="213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06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3" name="object 4"/>
          <p:cNvSpPr txBox="1">
            <a:spLocks noChangeArrowheads="1"/>
          </p:cNvSpPr>
          <p:nvPr/>
        </p:nvSpPr>
        <p:spPr bwMode="auto">
          <a:xfrm>
            <a:off x="4367628" y="2614795"/>
            <a:ext cx="7047623" cy="2245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en-US" sz="4800" b="1" dirty="0" smtClean="0">
                <a:solidFill>
                  <a:srgbClr val="002060"/>
                </a:solidFill>
                <a:cs typeface="Arial" pitchFamily="34" charset="0"/>
              </a:rPr>
              <a:t>: MAGNIT MAYDONDA ZARYADLI ZARRANING HARAKATI</a:t>
            </a:r>
          </a:p>
        </p:txBody>
      </p:sp>
      <p:sp>
        <p:nvSpPr>
          <p:cNvPr id="2" name="AutoShape 2" descr="Mavzu: Jismlarning elektrlanishi Elektrning tu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object 5">
            <a:extLst>
              <a:ext uri="{FF2B5EF4-FFF2-40B4-BE49-F238E27FC236}">
                <a16:creationId xmlns=""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596996" y="2428052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8" name="object 5">
            <a:extLst>
              <a:ext uri="{FF2B5EF4-FFF2-40B4-BE49-F238E27FC236}">
                <a16:creationId xmlns=""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582248" y="4596066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290" y="2470674"/>
            <a:ext cx="3053890" cy="403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68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Lorens</a:t>
            </a:r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6600" b="1" dirty="0">
              <a:solidFill>
                <a:schemeClr val="bg1"/>
              </a:solidFill>
            </a:endParaRPr>
          </a:p>
        </p:txBody>
      </p: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4087092" y="1855823"/>
            <a:ext cx="7585736" cy="3797106"/>
            <a:chOff x="1536" y="1899"/>
            <a:chExt cx="2736" cy="571"/>
          </a:xfrm>
        </p:grpSpPr>
        <p:sp>
          <p:nvSpPr>
            <p:cNvPr id="11" name="AutoShape 10"/>
            <p:cNvSpPr>
              <a:spLocks noChangeArrowheads="1"/>
            </p:cNvSpPr>
            <p:nvPr/>
          </p:nvSpPr>
          <p:spPr bwMode="gray">
            <a:xfrm>
              <a:off x="1536" y="1899"/>
              <a:ext cx="2736" cy="46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gray">
            <a:xfrm>
              <a:off x="1581" y="1899"/>
              <a:ext cx="2654" cy="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sv-SE" sz="3200" dirty="0" smtClean="0">
                  <a:latin typeface="Arial" pitchFamily="34" charset="0"/>
                  <a:cs typeface="Arial" pitchFamily="34" charset="0"/>
                </a:rPr>
                <a:t>    Magnit maydonda harakatlanayotgan zaryadli zarraga shu maydon tomonidan ta’sir etuvchi kuch golland fizigi Xendrika Antona Lorens (1853-1928) sharafiga uning nomi bilan ataladi.</a:t>
              </a:r>
              <a:endParaRPr lang="en-US" sz="32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26" name="Picture 2" descr="Лоренц, Хендрик — Википед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56" y="1523588"/>
            <a:ext cx="3154650" cy="446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6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Lorens</a:t>
            </a:r>
            <a:r>
              <a:rPr 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6600" b="1" dirty="0">
              <a:solidFill>
                <a:schemeClr val="bg1"/>
              </a:solidFill>
            </a:endParaRPr>
          </a:p>
        </p:txBody>
      </p: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362725" y="1275827"/>
            <a:ext cx="11164701" cy="2025422"/>
            <a:chOff x="1476" y="2892"/>
            <a:chExt cx="2883" cy="742"/>
          </a:xfrm>
        </p:grpSpPr>
        <p:sp>
          <p:nvSpPr>
            <p:cNvPr id="10" name="AutoShape 20"/>
            <p:cNvSpPr>
              <a:spLocks noChangeArrowheads="1"/>
            </p:cNvSpPr>
            <p:nvPr/>
          </p:nvSpPr>
          <p:spPr bwMode="gray">
            <a:xfrm>
              <a:off x="1476" y="2892"/>
              <a:ext cx="2883" cy="7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22"/>
            <p:cNvSpPr txBox="1">
              <a:spLocks noChangeArrowheads="1"/>
            </p:cNvSpPr>
            <p:nvPr/>
          </p:nvSpPr>
          <p:spPr bwMode="gray">
            <a:xfrm>
              <a:off x="1535" y="2924"/>
              <a:ext cx="2767" cy="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maydon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chiziqlariga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tik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ravishda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harakatlanayotgan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har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bir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zaryadli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zarraga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maydon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tomonidan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ta’sir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etadigan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Lorens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quyidagicha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aniqlanadi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ru-RU" sz="30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" name="Picture 2" descr="2015 yil 20 noyabr kuni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036" y="3388599"/>
            <a:ext cx="2240105" cy="77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461591" y="4166711"/>
            <a:ext cx="11068342" cy="2385703"/>
            <a:chOff x="1536" y="1899"/>
            <a:chExt cx="2736" cy="322"/>
          </a:xfrm>
        </p:grpSpPr>
        <p:sp>
          <p:nvSpPr>
            <p:cNvPr id="11" name="AutoShape 10"/>
            <p:cNvSpPr>
              <a:spLocks noChangeArrowheads="1"/>
            </p:cNvSpPr>
            <p:nvPr/>
          </p:nvSpPr>
          <p:spPr bwMode="gray">
            <a:xfrm>
              <a:off x="1536" y="1899"/>
              <a:ext cx="2736" cy="32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 Box 12"/>
                <p:cNvSpPr txBox="1">
                  <a:spLocks noChangeArrowheads="1"/>
                </p:cNvSpPr>
                <p:nvPr/>
              </p:nvSpPr>
              <p:spPr bwMode="gray">
                <a:xfrm>
                  <a:off x="1581" y="1899"/>
                  <a:ext cx="2651" cy="2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Bir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jinsli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maydonda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harakatlanayotgan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zaryadli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zarraga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ta’sir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etuvchi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kuch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zarraning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zaryadi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200" b="1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𝒒</m:t>
                      </m:r>
                      <m:r>
                        <a:rPr lang="en-US" sz="3200" b="1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a14:m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ga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,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uning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harakat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tezligi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200" b="1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𝒗</m:t>
                      </m:r>
                    </m:oMath>
                  </a14:m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ga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,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maydon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induksiyasi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vektori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b="1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𝑩</m:t>
                          </m:r>
                        </m:e>
                      </m:acc>
                    </m:oMath>
                  </a14:m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ga</a:t>
                  </a:r>
                  <a:r>
                    <a:rPr lang="en-US" sz="3200" b="1" dirty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ko‘paytmasiga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teng</a:t>
                  </a:r>
                  <a:r>
                    <a:rPr lang="en-US" sz="3200" b="1" dirty="0">
                      <a:latin typeface="Arial" pitchFamily="34" charset="0"/>
                      <a:cs typeface="Arial" pitchFamily="34" charset="0"/>
                    </a:rPr>
                    <a:t>.</a:t>
                  </a:r>
                  <a:endParaRPr lang="ru-RU" sz="32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3" name="Text 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581" y="1899"/>
                  <a:ext cx="2651" cy="293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478" t="-3652" r="-1421" b="-6180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56819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Lorens</a:t>
            </a:r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6600" b="1" dirty="0">
              <a:solidFill>
                <a:schemeClr val="bg1"/>
              </a:solidFill>
            </a:endParaRPr>
          </a:p>
        </p:txBody>
      </p: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653484" y="1130288"/>
            <a:ext cx="10360880" cy="1003312"/>
            <a:chOff x="1548" y="1899"/>
            <a:chExt cx="2736" cy="228"/>
          </a:xfrm>
        </p:grpSpPr>
        <p:sp>
          <p:nvSpPr>
            <p:cNvPr id="11" name="AutoShape 10"/>
            <p:cNvSpPr>
              <a:spLocks noChangeArrowheads="1"/>
            </p:cNvSpPr>
            <p:nvPr/>
          </p:nvSpPr>
          <p:spPr bwMode="gray">
            <a:xfrm>
              <a:off x="1548" y="1899"/>
              <a:ext cx="2736" cy="22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gray">
            <a:xfrm>
              <a:off x="1586" y="1909"/>
              <a:ext cx="265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Lorens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kuchining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yo‘nalishi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Amper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kuchi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kabi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chap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qo‘l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qoidasi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yordamida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aniqlanadi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ru-RU" sz="28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797385" y="2305243"/>
            <a:ext cx="5053735" cy="4066447"/>
            <a:chOff x="1536" y="1122"/>
            <a:chExt cx="6034" cy="1349"/>
          </a:xfrm>
        </p:grpSpPr>
        <p:sp>
          <p:nvSpPr>
            <p:cNvPr id="8" name="AutoShape 5"/>
            <p:cNvSpPr>
              <a:spLocks noChangeArrowheads="1"/>
            </p:cNvSpPr>
            <p:nvPr/>
          </p:nvSpPr>
          <p:spPr bwMode="gray">
            <a:xfrm>
              <a:off x="1536" y="1122"/>
              <a:ext cx="6034" cy="1349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 Box 6"/>
                <p:cNvSpPr txBox="1">
                  <a:spLocks noChangeArrowheads="1"/>
                </p:cNvSpPr>
                <p:nvPr/>
              </p:nvSpPr>
              <p:spPr bwMode="gray">
                <a:xfrm>
                  <a:off x="1662" y="1130"/>
                  <a:ext cx="5772" cy="1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   Agar </a:t>
                  </a:r>
                  <a:r>
                    <a:rPr lang="en-US" sz="2800" dirty="0">
                      <a:latin typeface="Arial" pitchFamily="34" charset="0"/>
                      <a:cs typeface="Arial" pitchFamily="34" charset="0"/>
                    </a:rPr>
                    <a:t>chap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qo‘lning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kaftiga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induksiya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vektorini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tik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tushadigan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va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ko‘rsatkich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barmoqlar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yo‘nalishi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musbat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zaryadning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yo‘nalishi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bilan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bir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xil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bo‘lsa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, u </a:t>
                  </a:r>
                  <a:r>
                    <a:rPr lang="en-US" sz="2800" dirty="0" err="1" smtClean="0">
                      <a:latin typeface="Arial" pitchFamily="34" charset="0"/>
                      <a:cs typeface="Arial" pitchFamily="34" charset="0"/>
                    </a:rPr>
                    <a:t>holda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800" dirty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9</a:t>
                  </a:r>
                  <a:r>
                    <a:rPr lang="en-US" sz="2800" dirty="0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  <a:r>
                    <a:rPr lang="ru-RU" sz="2800" dirty="0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°</a:t>
                  </a:r>
                  <a:r>
                    <a:rPr lang="en-US" sz="2800" dirty="0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ga</a:t>
                  </a:r>
                  <a:r>
                    <a:rPr lang="en-US" sz="2800" dirty="0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kerilgan</a:t>
                  </a:r>
                  <a:r>
                    <a:rPr lang="en-US" sz="2800" dirty="0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bosh </a:t>
                  </a:r>
                  <a:r>
                    <a:rPr lang="en-US" sz="2800" dirty="0" err="1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barmoq</a:t>
                  </a:r>
                  <a:r>
                    <a:rPr lang="en-US" sz="2800" dirty="0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𝐿𝑜𝑟𝑒𝑛𝑠</m:t>
                      </m:r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800" i="1" dirty="0" err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𝑘𝑢𝑐h𝑖𝑛𝑖𝑛𝑔</m:t>
                      </m:r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a14:m>
                  <a:r>
                    <a:rPr lang="en-US" sz="2800" dirty="0" err="1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yo‘nalishini</a:t>
                  </a:r>
                  <a:r>
                    <a:rPr lang="en-US" sz="2800" dirty="0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ko‘rsatadi</a:t>
                  </a:r>
                  <a:r>
                    <a:rPr lang="en-US" sz="2800" dirty="0" smtClean="0">
                      <a:solidFill>
                        <a:srgbClr val="231F2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endParaRPr lang="ru-RU" sz="28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>
            <p:sp>
              <p:nvSpPr>
                <p:cNvPr id="10" name="Text 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662" y="1130"/>
                  <a:ext cx="5772" cy="131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2522" t="-1536" r="-2648" b="-3379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381" y="2630325"/>
            <a:ext cx="4336473" cy="325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25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Lorens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6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646304" y="1339840"/>
            <a:ext cx="10742132" cy="2151505"/>
            <a:chOff x="1536" y="1122"/>
            <a:chExt cx="6034" cy="1561"/>
          </a:xfrm>
        </p:grpSpPr>
        <p:sp>
          <p:nvSpPr>
            <p:cNvPr id="11" name="AutoShape 5"/>
            <p:cNvSpPr>
              <a:spLocks noChangeArrowheads="1"/>
            </p:cNvSpPr>
            <p:nvPr/>
          </p:nvSpPr>
          <p:spPr bwMode="gray">
            <a:xfrm>
              <a:off x="1536" y="1122"/>
              <a:ext cx="6034" cy="1561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 Box 6"/>
                <p:cNvSpPr txBox="1">
                  <a:spLocks noChangeArrowheads="1"/>
                </p:cNvSpPr>
                <p:nvPr/>
              </p:nvSpPr>
              <p:spPr bwMode="gray">
                <a:xfrm>
                  <a:off x="1662" y="1166"/>
                  <a:ext cx="5772" cy="14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  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Magnit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maydonga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uchib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kirayotgan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protonga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ta’sir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qilayotgan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Lorens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kuchi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, chap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qo‘l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qoidasiga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ko‘ra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o‘ng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tomonga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yo‘nalgan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bo‘ladi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.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Chizmada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magnit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induksiya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chiziqlari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0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tepaga</a:t>
                  </a:r>
                  <a:r>
                    <a:rPr lang="en-US" sz="3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000" i="1" dirty="0" err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𝑑𝑎𝑛</m:t>
                      </m:r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000" i="1" dirty="0" err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𝑔𝑎</m:t>
                      </m:r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a14:m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yo</a:t>
                  </a:r>
                  <a:r>
                    <a:rPr lang="en-US" sz="32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‘nalgan.</a:t>
                  </a:r>
                  <a:endParaRPr lang="ru-RU" sz="3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3" name="Text 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662" y="1166"/>
                  <a:ext cx="5772" cy="1429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424" t="-4025" r="-1365" b="-9288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215" y="3573694"/>
            <a:ext cx="6044552" cy="325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23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Lorens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6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265743" y="1229269"/>
            <a:ext cx="8143966" cy="4642632"/>
            <a:chOff x="1476" y="2892"/>
            <a:chExt cx="2883" cy="1270"/>
          </a:xfrm>
        </p:grpSpPr>
        <p:sp>
          <p:nvSpPr>
            <p:cNvPr id="10" name="AutoShape 20"/>
            <p:cNvSpPr>
              <a:spLocks noChangeArrowheads="1"/>
            </p:cNvSpPr>
            <p:nvPr/>
          </p:nvSpPr>
          <p:spPr bwMode="gray">
            <a:xfrm>
              <a:off x="1476" y="2892"/>
              <a:ext cx="2883" cy="126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22"/>
            <p:cNvSpPr txBox="1">
              <a:spLocks noChangeArrowheads="1"/>
            </p:cNvSpPr>
            <p:nvPr/>
          </p:nvSpPr>
          <p:spPr bwMode="gray">
            <a:xfrm>
              <a:off x="1544" y="2924"/>
              <a:ext cx="2786" cy="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Maydondagi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elektronning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harakatini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aniqlashda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to‘rtta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barmog‘imizni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tok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yo‘nalishiga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qarama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qarshi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holatda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joylaymiz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Bunda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elektronga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ta’sir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qiluvchi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Lorens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kuchi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chap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tomonga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yo‘nalgan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bo‘ladi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. Agar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zaryadli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zarra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induksiya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chiziqlari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bo‘ylab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harakatlansa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unga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maydon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tomonidan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kuch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ta’sir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qilmaydi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ru-RU" sz="32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074" name="Picture 2" descr="විද්‍යුත් චුම්භකත්වය - විකිපීඩිය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8578" y="1552170"/>
            <a:ext cx="3034876" cy="331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050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73726" y="1803082"/>
                <a:ext cx="10596055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induksiyasi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chiziqlariga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tik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2⦁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tezlik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harakatlanayotgan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elektron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maydonga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uchib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kirdi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 Agar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induksiyasi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0,8 </m:t>
                    </m:r>
                    <m:r>
                      <a:rPr lang="en-US" sz="400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𝑇</m:t>
                    </m:r>
                  </m:oMath>
                </a14:m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bo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lsa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elektronga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magnit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tomonidan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726" y="1803082"/>
                <a:ext cx="10596055" cy="3785652"/>
              </a:xfrm>
              <a:prstGeom prst="rect">
                <a:avLst/>
              </a:prstGeom>
              <a:blipFill rotWithShape="0">
                <a:blip r:embed="rId2"/>
                <a:stretch>
                  <a:fillRect l="-2071" t="-2899" r="-2014" b="-59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741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10179</TotalTime>
  <Words>390</Words>
  <Application>Microsoft Office PowerPoint</Application>
  <PresentationFormat>Широкоэкранный</PresentationFormat>
  <Paragraphs>49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Helvetica</vt:lpstr>
      <vt:lpstr>Open Sans</vt:lpstr>
      <vt:lpstr>Times New Roman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Berdiali</cp:lastModifiedBy>
  <cp:revision>1133</cp:revision>
  <dcterms:created xsi:type="dcterms:W3CDTF">2020-03-24T02:20:14Z</dcterms:created>
  <dcterms:modified xsi:type="dcterms:W3CDTF">2021-03-22T17:01:10Z</dcterms:modified>
</cp:coreProperties>
</file>