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20" r:id="rId2"/>
    <p:sldId id="307" r:id="rId3"/>
    <p:sldId id="285" r:id="rId4"/>
    <p:sldId id="316" r:id="rId5"/>
    <p:sldId id="328" r:id="rId6"/>
    <p:sldId id="329" r:id="rId7"/>
    <p:sldId id="326" r:id="rId8"/>
    <p:sldId id="314" r:id="rId9"/>
    <p:sldId id="333" r:id="rId10"/>
    <p:sldId id="331" r:id="rId11"/>
    <p:sldId id="332" r:id="rId12"/>
    <p:sldId id="32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EFF"/>
    <a:srgbClr val="ACFAB3"/>
    <a:srgbClr val="85F79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9" autoAdjust="0"/>
  </p:normalViewPr>
  <p:slideViewPr>
    <p:cSldViewPr>
      <p:cViewPr varScale="1"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4279-43EC-4CDC-86E6-F93D12AD2B6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D44E2-DAC2-414E-9D80-CA19BC27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9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D44E2-DAC2-414E-9D80-CA19BC27434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0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4352" y="357692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979784" y="260648"/>
            <a:ext cx="1371801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5" descr="C:\Users\User\Desktop\Online dars\8.3.11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55" y="2564481"/>
            <a:ext cx="4752528" cy="38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Новая папка\Online dars\8.3.12\xc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87" y="2782831"/>
            <a:ext cx="3712789" cy="34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019" y="1916832"/>
            <a:ext cx="78484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Buyum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40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minut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nikellanadi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Bunda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buyum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sirti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yuzasiga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1,8 g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nikel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o‘tiradi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Nikellash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jarayonida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elektrolitdan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Новая папка\Online dars\8.3.7\mecanic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2" y="1916832"/>
            <a:ext cx="2474255" cy="36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3552" y="38079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336" y="1575655"/>
                <a:ext cx="3547116" cy="4651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t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minut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3000" b="0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=2400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s</m:t>
                      </m:r>
                    </m:oMath>
                  </m:oMathPara>
                </a14:m>
                <a:endParaRPr lang="en-US" sz="3000" b="0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𝑚</m:t>
                      </m:r>
                      <m: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1,8 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g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1,8•10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−3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𝑘𝑔</m:t>
                      </m:r>
                    </m:oMath>
                  </m:oMathPara>
                </a14:m>
                <a:endParaRPr lang="en-US" sz="3000" b="0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𝑘</m:t>
                      </m:r>
                      <m: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0,304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•10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−6</m:t>
                          </m:r>
                        </m:sup>
                      </m:sSup>
                      <m:f>
                        <m:fPr>
                          <m:ctrlPr>
                            <a:rPr lang="en-US" sz="3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𝑘𝑔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=?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575655"/>
                <a:ext cx="3547116" cy="4651530"/>
              </a:xfrm>
              <a:prstGeom prst="rect">
                <a:avLst/>
              </a:prstGeom>
              <a:blipFill rotWithShape="1">
                <a:blip r:embed="rId3"/>
                <a:stretch>
                  <a:fillRect t="-17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3647728" y="1747825"/>
            <a:ext cx="0" cy="4489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69042" y="5114540"/>
            <a:ext cx="3397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61752" y="1623844"/>
            <a:ext cx="252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</a:t>
            </a:r>
            <a:endParaRPr lang="en-US" sz="30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013380" y="1732990"/>
            <a:ext cx="0" cy="4432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10800000" flipV="1">
                <a:off x="3709249" y="2358947"/>
                <a:ext cx="16921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𝑚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𝑘𝑞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;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709249" y="2358947"/>
                <a:ext cx="1692188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47728" y="4310166"/>
                <a:ext cx="3461882" cy="1356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𝑘𝑔</m:t>
                          </m:r>
                        </m:num>
                        <m:den>
                          <m:f>
                            <m:f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latin typeface="Cambria Math"/>
                                </a:rPr>
                                <m:t>𝑘𝑔</m:t>
                              </m:r>
                            </m:num>
                            <m:den>
                              <m:r>
                                <a:rPr lang="en-US" sz="3000" b="0" i="1" smtClean="0">
                                  <a:latin typeface="Cambria Math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sz="30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28" y="4310166"/>
                <a:ext cx="3461882" cy="13563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32104" y="1732990"/>
                <a:ext cx="5256584" cy="1529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Yechilishi: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1,8•10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en-US" sz="30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0,304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•10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•</m:t>
                          </m:r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2400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3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1732990"/>
                <a:ext cx="5256584" cy="1529201"/>
              </a:xfrm>
              <a:prstGeom prst="rect">
                <a:avLst/>
              </a:prstGeom>
              <a:blipFill rotWithShape="1">
                <a:blip r:embed="rId6"/>
                <a:stretch>
                  <a:fillRect l="-2784" t="-51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0800000" flipV="1">
                <a:off x="7075026" y="3362254"/>
                <a:ext cx="5148572" cy="1529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1,8•10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en-US" sz="30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0,304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•10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•2,4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•10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≈</m:t>
                      </m:r>
                    </m:oMath>
                  </m:oMathPara>
                </a14:m>
                <a:endParaRPr lang="en-US" sz="3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 algn="just"/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075026" y="3362254"/>
                <a:ext cx="5148572" cy="15292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36159" y="5877272"/>
                <a:ext cx="346622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𝐼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≈</m:t>
                    </m:r>
                    <m:r>
                      <a:rPr lang="en-US" sz="3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2,5 </m:t>
                    </m:r>
                    <m:r>
                      <m:rPr>
                        <m:sty m:val="p"/>
                      </m:rPr>
                      <a:rPr lang="en-US" sz="3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A</m:t>
                    </m:r>
                  </m:oMath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59" y="5877272"/>
                <a:ext cx="3466229" cy="553998"/>
              </a:xfrm>
              <a:prstGeom prst="rect">
                <a:avLst/>
              </a:prstGeom>
              <a:blipFill rotWithShape="1">
                <a:blip r:embed="rId8"/>
                <a:stretch>
                  <a:fillRect l="-4042" t="-14286" b="-3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0800000" flipV="1">
                <a:off x="7267184" y="4819218"/>
                <a:ext cx="1800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≈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2,5 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A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267184" y="4819218"/>
                <a:ext cx="1800200" cy="553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0800000" flipV="1">
                <a:off x="5357195" y="2362508"/>
                <a:ext cx="165618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𝑞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𝐼𝑡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;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5357195" y="2362508"/>
                <a:ext cx="1656184" cy="55399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10800000" flipV="1">
                <a:off x="3764704" y="3152667"/>
                <a:ext cx="16921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𝑚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𝑘𝐼𝑡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;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764704" y="3152667"/>
                <a:ext cx="1692188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10800000" flipV="1">
                <a:off x="5486433" y="3018358"/>
                <a:ext cx="1591196" cy="883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𝑘𝑡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;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5486433" y="3018358"/>
                <a:ext cx="1591196" cy="88306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 rot="19801720">
            <a:off x="4626036" y="4585695"/>
            <a:ext cx="816667" cy="851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9801720">
            <a:off x="4531778" y="5089751"/>
            <a:ext cx="816667" cy="851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9801720">
            <a:off x="9447046" y="3560548"/>
            <a:ext cx="816667" cy="851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9801720">
            <a:off x="8877060" y="4147442"/>
            <a:ext cx="816667" cy="851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9801720">
            <a:off x="10594054" y="4116177"/>
            <a:ext cx="816667" cy="851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2" grpId="0"/>
      <p:bldP spid="19" grpId="0"/>
      <p:bldP spid="20" grpId="0"/>
      <p:bldP spid="21" grpId="0"/>
      <p:bldP spid="18" grpId="0"/>
      <p:bldP spid="22" grpId="0"/>
      <p:bldP spid="24" grpId="0"/>
      <p:bldP spid="7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384" y="1484784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AutoNum type="romanUcPeriod"/>
            </a:pP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Faradeyning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AutoNum type="romanUcPeriod"/>
            </a:pP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AutoNum type="romanUcPeriod"/>
            </a:pP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AutoNum type="romanUcPeriod"/>
            </a:pP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AutoNum type="romanUcPeriod"/>
            </a:pP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22-mashqni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8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330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456" y="190962"/>
            <a:ext cx="10225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360" y="1509662"/>
            <a:ext cx="648072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Suyuqliklarda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nimalar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4232" y="1506462"/>
            <a:ext cx="3495419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Musbat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manfiy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ionlar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891" y="3120350"/>
            <a:ext cx="648072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Suyuqliklarda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ionlarga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ajraladigan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shu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sababli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tokini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o‘tkazadigan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eritmalarga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aytiladi</a:t>
            </a:r>
            <a:r>
              <a:rPr lang="uz-Cyrl-UZ" sz="3000" dirty="0"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7336" y="3351182"/>
            <a:ext cx="349541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Elektrolitlar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deb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nimaga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aytiladi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032104" y="1841773"/>
            <a:ext cx="792088" cy="29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7101509" y="3770142"/>
            <a:ext cx="792088" cy="29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5360" y="5120024"/>
            <a:ext cx="648072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Eritmalarda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moddalarning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musbat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manfiy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ionlarga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ajralish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jarayoni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nima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deyiladi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4232" y="5402833"/>
            <a:ext cx="357743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Elektrolitik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dissotsatsiya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7032104" y="5619694"/>
            <a:ext cx="792088" cy="29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10" grpId="0" animBg="1"/>
      <p:bldP spid="11" grpId="0" animBg="1"/>
      <p:bldP spid="4" grpId="0" animBg="1"/>
      <p:bldP spid="14" grpId="0" animBg="1"/>
      <p:bldP spid="16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961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3632" y="227687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ELEKTROLIZ. FARADEYNING BIRINCHI QONUNI</a:t>
            </a:r>
            <a:endParaRPr lang="en-US" sz="4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Новая папка\Online dars\8.3.13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1" y="2132856"/>
            <a:ext cx="2729685" cy="34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 HODISASI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67096" y="1772816"/>
                <a:ext cx="10673520" cy="15366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Elektrodli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shisha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idish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–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elektrolitik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vannadagi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suvga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mis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sulfat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tuzi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𝐶𝑢𝑆𝑂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solib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elektrolit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hosil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qilaylik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Bunda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u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mis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𝐶𝑢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 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sulfat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3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4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ionlariga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ajraladi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3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96" y="1772816"/>
                <a:ext cx="10673520" cy="1536620"/>
              </a:xfrm>
              <a:prstGeom prst="rect">
                <a:avLst/>
              </a:prstGeom>
              <a:blipFill rotWithShape="1">
                <a:blip r:embed="rId2"/>
                <a:stretch>
                  <a:fillRect l="-1312" t="-5118" r="-1255" b="-8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49704" y="1772816"/>
            <a:ext cx="517391" cy="15398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435079" y="2350390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Новая папка\Online dars\8.3.13\ss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1" y="3861048"/>
            <a:ext cx="9176091" cy="229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 HODISASI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76120" y="1808774"/>
            <a:ext cx="4680520" cy="2340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Elektrolitdan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o‘tganda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elektrodlarda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ajralib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chiqish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hodisasiga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elektroliz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ataladi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Новая папка\Online dars\8.3.13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592887"/>
            <a:ext cx="6797145" cy="511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FARADEYNING BIRINCHI QONUNI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7096" y="1628800"/>
            <a:ext cx="10673520" cy="15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Faradeyning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qonuni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elektroliz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vaqtida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ajralib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chiqqan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massasi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elektrolitdan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zaryad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miqdori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orasidagi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bog‘lanishi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ifodalaydi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376" y="1628799"/>
            <a:ext cx="487719" cy="15121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477608" y="2203096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Горизонтальный свиток 8"/>
          <p:cNvSpPr/>
          <p:nvPr/>
        </p:nvSpPr>
        <p:spPr>
          <a:xfrm>
            <a:off x="536361" y="3284983"/>
            <a:ext cx="11104255" cy="1440161"/>
          </a:xfrm>
          <a:prstGeom prst="horizontalScroll">
            <a:avLst/>
          </a:prstGeom>
          <a:solidFill>
            <a:srgbClr val="ACF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Elektroliz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vaqtida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ajralib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chiqadigan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moddaning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massasi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elektrolitan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zaryad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miqdoriga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proporsionaldir</a:t>
            </a:r>
            <a:r>
              <a:rPr lang="uz-Cyrl-UZ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12539" y="4797152"/>
                <a:ext cx="1763047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𝑚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𝑘𝑞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539" y="4797152"/>
                <a:ext cx="1763047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888088" y="4797152"/>
            <a:ext cx="64807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(1)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36361" y="5320356"/>
            <a:ext cx="9808111" cy="142101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Bunga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m –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ajralib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chiqqan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modda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massasi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              q-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zaryad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miqdori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 k –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proporsionallik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koeffitsienti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MODDANING ELEKTROKIMYOVIY EKVIVALENTI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49805" y="4077072"/>
            <a:ext cx="10166675" cy="2618904"/>
          </a:xfrm>
          <a:prstGeom prst="horizontalScroll">
            <a:avLst/>
          </a:prstGeom>
          <a:solidFill>
            <a:srgbClr val="ACF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Tajribalarga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elektrokimyoviy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ekvivalent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kumush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1,118 mg/C,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xlor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0,367 mg/C,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0,329 mg/C,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nikel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0,304 mg/C,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aluminiy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0,094 mg/C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uz-Cyrl-UZ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236" y="1530399"/>
            <a:ext cx="10673520" cy="15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Moddaning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elektrokimyoviy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ekvivalenti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elektrolitdan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kulon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zaryad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o‘tganda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ajralib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chiqadigan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moddaning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massasiga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son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jihatdan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kattalikdir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516" y="1530398"/>
            <a:ext cx="487719" cy="15121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233748" y="2104695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31793" y="3259307"/>
                <a:ext cx="1336380" cy="96077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𝑘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793" y="3259307"/>
                <a:ext cx="1336380" cy="9607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23616" y="3255246"/>
                <a:ext cx="1732424" cy="96584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𝑘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𝑘𝑔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616" y="3255246"/>
                <a:ext cx="1732424" cy="9658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 CHIQQAN MODDA MASSASI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35360" y="1700809"/>
                <a:ext cx="6120680" cy="35360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Elektrolit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orqali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o‘tgan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zaryad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miqdori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(q)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tok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kuchi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(I)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vaqt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o‘tishi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(∆t)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orqali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ifodalab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ya’ni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𝑞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𝐼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∆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ekanligini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inobatga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olib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elektrodlarga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ajralib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chiqqan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moddaning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massasini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quyidagicha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yozish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mumkin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3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700809"/>
                <a:ext cx="6120680" cy="3536030"/>
              </a:xfrm>
              <a:prstGeom prst="rect">
                <a:avLst/>
              </a:prstGeom>
              <a:blipFill rotWithShape="1">
                <a:blip r:embed="rId2"/>
                <a:stretch>
                  <a:fillRect l="-2187" r="-2286" b="-17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82754" y="5824574"/>
                <a:ext cx="1763047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𝑚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𝑘𝐼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∆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𝑡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754" y="5824574"/>
                <a:ext cx="1763047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187787" y="5873690"/>
            <a:ext cx="64807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(2)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Новая папка\Online dars\8.3.13\elektrolit-ve-elektroli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r="7359"/>
          <a:stretch/>
        </p:blipFill>
        <p:spPr bwMode="auto">
          <a:xfrm>
            <a:off x="6670104" y="1556793"/>
            <a:ext cx="4949695" cy="368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53920" y="1700809"/>
                <a:ext cx="6274128" cy="5760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Rasmga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sub>
                    </m:sSub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 dirty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𝐶</m:t>
                        </m:r>
                      </m:sub>
                    </m:sSub>
                  </m:oMath>
                </a14:m>
                <a:endParaRPr lang="ru-RU" sz="3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20" y="1700809"/>
                <a:ext cx="6274128" cy="576063"/>
              </a:xfrm>
              <a:prstGeom prst="rect">
                <a:avLst/>
              </a:prstGeom>
              <a:blipFill rotWithShape="1">
                <a:blip r:embed="rId2"/>
                <a:stretch>
                  <a:fillRect t="-10309" b="-27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D:\Новая папка\Online dars\8.3.13\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556792"/>
            <a:ext cx="4608512" cy="35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41640" y="2780929"/>
                <a:ext cx="5773285" cy="36724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(2)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formulaga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ko‘ra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A,B,C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elektrolitik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vannalardagi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elektrodlarga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ajralib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chiqqan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moddaning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massasi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𝐴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𝑘</m:t>
                      </m:r>
                      <m:sSub>
                        <m:sSubPr>
                          <m:ctrlPr>
                            <a:rPr lang="en-US" sz="3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𝐴</m:t>
                          </m:r>
                        </m:sub>
                      </m:sSub>
                      <m:r>
                        <a:rPr lang="en-US" sz="3000" i="1" dirty="0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∆</m:t>
                      </m:r>
                      <m:r>
                        <a:rPr lang="en-US" sz="3000" b="0" i="1" dirty="0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𝑡</m:t>
                      </m:r>
                    </m:oMath>
                  </m:oMathPara>
                </a14:m>
                <a:endParaRPr lang="en-US" sz="3000" b="0" i="1" dirty="0" smtClean="0">
                  <a:solidFill>
                    <a:schemeClr val="tx1"/>
                  </a:solidFill>
                  <a:latin typeface="Cambria Math"/>
                  <a:cs typeface="Arial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𝐵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𝑘</m:t>
                      </m:r>
                      <m:sSub>
                        <m:sSubPr>
                          <m:ctrlPr>
                            <a:rPr lang="en-US" sz="3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 dirty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𝐵</m:t>
                          </m:r>
                        </m:sub>
                      </m:sSub>
                      <m:r>
                        <a:rPr lang="en-US" sz="3000" i="1" dirty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∆</m:t>
                      </m:r>
                      <m:r>
                        <a:rPr lang="en-US" sz="3000" i="1" dirty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𝑡</m:t>
                      </m:r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𝑘</m:t>
                      </m:r>
                      <m:sSub>
                        <m:sSubPr>
                          <m:ctrlPr>
                            <a:rPr lang="en-US" sz="3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 dirty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𝐶</m:t>
                          </m:r>
                        </m:sub>
                      </m:sSub>
                      <m:r>
                        <a:rPr lang="en-US" sz="3000" i="1" dirty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∆</m:t>
                      </m:r>
                      <m:r>
                        <a:rPr lang="en-US" sz="3000" i="1" dirty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𝑡</m:t>
                      </m:r>
                    </m:oMath>
                  </m:oMathPara>
                </a14:m>
                <a:endParaRPr lang="en-US" sz="3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𝐴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3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40" y="2780929"/>
                <a:ext cx="5773285" cy="3672407"/>
              </a:xfrm>
              <a:prstGeom prst="rect">
                <a:avLst/>
              </a:prstGeom>
              <a:blipFill rotWithShape="1">
                <a:blip r:embed="rId4"/>
                <a:stretch>
                  <a:fillRect l="-2424" t="-2975" r="-2318" b="-5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253920" y="2780928"/>
            <a:ext cx="487719" cy="36724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252152" y="4458377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7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6146</TotalTime>
  <Words>387</Words>
  <Application>Microsoft Office PowerPoint</Application>
  <PresentationFormat>Широкоэкранный</PresentationFormat>
  <Paragraphs>67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785</cp:revision>
  <dcterms:created xsi:type="dcterms:W3CDTF">2020-10-11T11:44:17Z</dcterms:created>
  <dcterms:modified xsi:type="dcterms:W3CDTF">2020-12-23T09:45:32Z</dcterms:modified>
</cp:coreProperties>
</file>