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11" r:id="rId2"/>
    <p:sldId id="306" r:id="rId3"/>
    <p:sldId id="312" r:id="rId4"/>
    <p:sldId id="307" r:id="rId5"/>
    <p:sldId id="290" r:id="rId6"/>
    <p:sldId id="298" r:id="rId7"/>
    <p:sldId id="293" r:id="rId8"/>
    <p:sldId id="300" r:id="rId9"/>
    <p:sldId id="295" r:id="rId10"/>
    <p:sldId id="310" r:id="rId11"/>
    <p:sldId id="308" r:id="rId12"/>
    <p:sldId id="302" r:id="rId13"/>
    <p:sldId id="27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8043" autoAdjust="0"/>
  </p:normalViewPr>
  <p:slideViewPr>
    <p:cSldViewPr>
      <p:cViewPr varScale="1">
        <p:scale>
          <a:sx n="67" d="100"/>
          <a:sy n="67" d="100"/>
        </p:scale>
        <p:origin x="75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11" Type="http://schemas.openxmlformats.org/officeDocument/2006/relationships/image" Target="../media/image12.png"/><Relationship Id="rId5" Type="http://schemas.openxmlformats.org/officeDocument/2006/relationships/image" Target="../media/image60.png"/><Relationship Id="rId10" Type="http://schemas.openxmlformats.org/officeDocument/2006/relationships/image" Target="../media/image11.png"/><Relationship Id="rId4" Type="http://schemas.openxmlformats.org/officeDocument/2006/relationships/image" Target="../media/image50.png"/><Relationship Id="rId9" Type="http://schemas.openxmlformats.org/officeDocument/2006/relationships/image" Target="../media/image10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uz-Cyrl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Picture 4" descr="C:\Users\User\Desktop\Online dars\8.3.8\сто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2132856"/>
            <a:ext cx="6156176" cy="429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Online dars\8.3.8\1499916989_27-lampochka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286" y="3645024"/>
            <a:ext cx="1353614" cy="236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3656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007768" y="1829603"/>
            <a:ext cx="0" cy="3730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0" y="3477572"/>
            <a:ext cx="4007768" cy="37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195776" y="1821388"/>
            <a:ext cx="22241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600056" y="1893396"/>
            <a:ext cx="0" cy="3555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151864" y="1834594"/>
            <a:ext cx="24706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91344" y="1829603"/>
                <a:ext cx="4004432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𝑅</m:t>
                      </m:r>
                      <m:r>
                        <a:rPr lang="en-US" sz="3000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10 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𝑘</m:t>
                      </m:r>
                      <m:r>
                        <m:rPr>
                          <m:sty m:val="p"/>
                        </m:rPr>
                        <a:rPr lang="el-GR" sz="3000" b="0" i="1" smtClean="0">
                          <a:latin typeface="Cambria Math"/>
                          <a:cs typeface="Arial" panose="020B0604020202020204" pitchFamily="34" charset="0"/>
                        </a:rPr>
                        <m:t>Ω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=10000 </m:t>
                      </m:r>
                      <m:r>
                        <m:rPr>
                          <m:sty m:val="p"/>
                        </m:rPr>
                        <a:rPr lang="el-GR" sz="3000" b="0" i="1" smtClean="0">
                          <a:latin typeface="Cambria Math"/>
                          <a:cs typeface="Arial" panose="020B0604020202020204" pitchFamily="34" charset="0"/>
                        </a:rPr>
                        <m:t>Ω</m:t>
                      </m:r>
                    </m:oMath>
                  </m:oMathPara>
                </a14:m>
                <a:endParaRPr lang="en-US" sz="3000" i="1" dirty="0" smtClean="0">
                  <a:latin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 smtClean="0">
                          <a:latin typeface="Cambria Math"/>
                          <a:cs typeface="Arial" panose="020B0604020202020204" pitchFamily="34" charset="0"/>
                        </a:rPr>
                        <m:t>𝑈</m:t>
                      </m:r>
                      <m:r>
                        <a:rPr lang="en-US" sz="3000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42 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𝑉</m:t>
                      </m:r>
                    </m:oMath>
                  </m:oMathPara>
                </a14:m>
                <a:endParaRPr lang="en-US" sz="3000" b="0" i="1" dirty="0" smtClean="0">
                  <a:latin typeface="Cambria Math"/>
                  <a:cs typeface="Arial" panose="020B0604020202020204" pitchFamily="34" charset="0"/>
                </a:endParaRPr>
              </a:p>
              <a:p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𝐼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1829603"/>
                <a:ext cx="4004432" cy="2862322"/>
              </a:xfrm>
              <a:prstGeom prst="rect">
                <a:avLst/>
              </a:prstGeom>
              <a:blipFill rotWithShape="1">
                <a:blip r:embed="rId2"/>
                <a:stretch>
                  <a:fillRect l="-3501" t="-27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299651" y="2719565"/>
                <a:ext cx="261204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4,2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•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latin typeface="Cambria Math"/>
                            </a:rPr>
                            <m:t>−3</m:t>
                          </m:r>
                        </m:sup>
                      </m:sSup>
                      <m:r>
                        <a:rPr lang="en-US" sz="3000" b="0" i="1" smtClean="0">
                          <a:latin typeface="Cambria Math"/>
                        </a:rPr>
                        <m:t> </m:t>
                      </m:r>
                      <m:r>
                        <a:rPr lang="en-US" sz="3000" b="0" i="1" smtClean="0">
                          <a:latin typeface="Cambria Math"/>
                        </a:rPr>
                        <m:t>𝐴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9651" y="2719565"/>
                <a:ext cx="2612048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6816081" y="5006049"/>
            <a:ext cx="14289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706831" y="3109923"/>
                <a:ext cx="1201996" cy="9536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𝐼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𝑈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6831" y="3109923"/>
                <a:ext cx="1201996" cy="95365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816081" y="3604052"/>
                <a:ext cx="2088231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i="1" smtClean="0">
                          <a:latin typeface="Cambria Math"/>
                          <a:cs typeface="Arial" panose="020B0604020202020204" pitchFamily="34" charset="0"/>
                        </a:rPr>
                        <m:t>4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,2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𝑚𝐴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1" y="3604052"/>
                <a:ext cx="2088231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672064" y="2516721"/>
                <a:ext cx="2736070" cy="959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𝐼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42 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en-US" sz="3000" i="1">
                              <a:latin typeface="Cambria Math"/>
                              <a:cs typeface="Arial" panose="020B0604020202020204" pitchFamily="34" charset="0"/>
                            </a:rPr>
                            <m:t>10000 </m:t>
                          </m:r>
                          <m:r>
                            <m:rPr>
                              <m:sty m:val="p"/>
                            </m:rPr>
                            <a:rPr lang="el-GR" sz="3000" i="1">
                              <a:latin typeface="Cambria Math"/>
                              <a:cs typeface="Arial" panose="020B0604020202020204" pitchFamily="34" charset="0"/>
                            </a:rPr>
                            <m:t>Ω</m:t>
                          </m:r>
                        </m:den>
                      </m:f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2516721"/>
                <a:ext cx="2736070" cy="9596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392144" y="5035242"/>
                <a:ext cx="2088231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𝐼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=4,2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𝑚𝐴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2144" y="5035242"/>
                <a:ext cx="2088231" cy="5539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936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1" grpId="0"/>
      <p:bldP spid="4" grpId="0"/>
      <p:bldP spid="18" grpId="0"/>
      <p:bldP spid="20" grpId="0"/>
      <p:bldP spid="23" grpId="0"/>
      <p:bldP spid="21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7368" y="2080880"/>
            <a:ext cx="113772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220 V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mo‘ljallangan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400 W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quvvatli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televizorga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eruvchan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saqlagichda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A deb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Ba’zida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tarmoqdagi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220 V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Tarmoqdagi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yetganda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eruvchan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saqlagich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8660" y="1526158"/>
            <a:ext cx="46987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21-mashq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75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6702" y="1628800"/>
                <a:ext cx="2814962" cy="332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=220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=400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02" y="1628800"/>
                <a:ext cx="2814962" cy="3323987"/>
              </a:xfrm>
              <a:prstGeom prst="rect">
                <a:avLst/>
              </a:prstGeom>
              <a:blipFill rotWithShape="1">
                <a:blip r:embed="rId2"/>
                <a:stretch>
                  <a:fillRect l="-4978" t="-2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2927648" y="1745275"/>
            <a:ext cx="13269" cy="48252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212728" y="3818116"/>
            <a:ext cx="2670946" cy="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693717" y="1628800"/>
            <a:ext cx="23302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672064" y="1772816"/>
            <a:ext cx="0" cy="47977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960096" y="1716733"/>
            <a:ext cx="26642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960096" y="5484663"/>
                <a:ext cx="3638289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Javob: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=242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5484663"/>
                <a:ext cx="3638289" cy="553998"/>
              </a:xfrm>
              <a:prstGeom prst="rect">
                <a:avLst/>
              </a:prstGeom>
              <a:blipFill rotWithShape="1">
                <a:blip r:embed="rId3"/>
                <a:stretch>
                  <a:fillRect l="-4020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940917" y="3334926"/>
                <a:ext cx="1250155" cy="9566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𝑅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𝑈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𝐼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917" y="3334926"/>
                <a:ext cx="1250155" cy="95667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960096" y="3678063"/>
                <a:ext cx="2664296" cy="9596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48400 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200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</m:den>
                      </m:f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𝑉</m:t>
                      </m:r>
                      <m:r>
                        <a:rPr lang="en-US" sz="3000" b="0" i="0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3678063"/>
                <a:ext cx="2664296" cy="9596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940917" y="2370946"/>
                <a:ext cx="1780229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𝑃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917" y="2370946"/>
                <a:ext cx="1780229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891180" y="2182798"/>
                <a:ext cx="1610196" cy="10322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𝑃</m:t>
                          </m:r>
                        </m:num>
                        <m:den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1180" y="2182798"/>
                <a:ext cx="1610196" cy="103220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697005" y="3334926"/>
                <a:ext cx="1702174" cy="10322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7005" y="3334926"/>
                <a:ext cx="1702174" cy="103220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287688" y="4367132"/>
                <a:ext cx="2359064" cy="10322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•</m:t>
                          </m:r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4367132"/>
                <a:ext cx="2359064" cy="103220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287688" y="5506785"/>
                <a:ext cx="2429327" cy="10637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sub/>
                            <m:sup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•</m:t>
                          </m:r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𝑃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5506785"/>
                <a:ext cx="2429327" cy="106375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6826547" y="2484066"/>
                <a:ext cx="3301901" cy="10187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220</m:t>
                              </m:r>
                            </m:e>
                            <m:sup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•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4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00</m:t>
                          </m:r>
                        </m:den>
                      </m:f>
                      <m:r>
                        <a:rPr lang="en-US" sz="3000" b="0" i="1" smtClean="0">
                          <a:latin typeface="Cambria Math"/>
                        </a:rPr>
                        <m:t>𝑉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547" y="2484066"/>
                <a:ext cx="3301901" cy="101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 rot="19514818">
            <a:off x="8659935" y="2691847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19514818">
            <a:off x="7744866" y="3854131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9336360" y="3955122"/>
                <a:ext cx="1312867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242 </m:t>
                      </m:r>
                      <m:r>
                        <a:rPr lang="en-US" sz="3000" b="0" i="1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360" y="3955122"/>
                <a:ext cx="1312867" cy="55399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рямоугольник 31"/>
          <p:cNvSpPr/>
          <p:nvPr/>
        </p:nvSpPr>
        <p:spPr>
          <a:xfrm rot="19514818">
            <a:off x="7744866" y="4453241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 rot="19514818">
            <a:off x="8199730" y="3276977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22" grpId="0"/>
      <p:bldP spid="20" grpId="0"/>
      <p:bldP spid="25" grpId="0"/>
      <p:bldP spid="17" grpId="0"/>
      <p:bldP spid="18" grpId="0"/>
      <p:bldP spid="19" grpId="0"/>
      <p:bldP spid="21" grpId="0"/>
      <p:bldP spid="27" grpId="0"/>
      <p:bldP spid="28" grpId="0"/>
      <p:bldP spid="29" grpId="0" animBg="1"/>
      <p:bldP spid="30" grpId="0" animBg="1"/>
      <p:bldP spid="31" grpId="0"/>
      <p:bldP spid="32" grpId="0" animBg="1"/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TOPSHIRIQLAR: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53318" y="1700808"/>
            <a:ext cx="888729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buAutoNum type="romanUcPeriod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21-mashqning                   1-4-5-masalalarini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(111-bet)</a:t>
            </a:r>
          </a:p>
          <a:p>
            <a:pPr marL="857250" indent="-857250" algn="just">
              <a:buAutoNum type="romanUcPeriod"/>
            </a:pP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indent="-628650"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III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en-US" sz="4000" b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(112-bet)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User\Desktop\Online dars\8.2.2\5a19377bffc67742b6a3d5ff0625b8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2838039" cy="441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19049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3390" y="1478975"/>
            <a:ext cx="5760642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V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yuqori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hayo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xavfli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600057" y="2330486"/>
                <a:ext cx="1368152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/>
                  <a:t>A)  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/>
                      </a:rPr>
                      <m:t>2</m:t>
                    </m:r>
                    <m:r>
                      <a:rPr lang="en-US" sz="3000" b="0" i="1" smtClean="0">
                        <a:latin typeface="Cambria Math"/>
                      </a:rPr>
                      <m:t>5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7" y="2330486"/>
                <a:ext cx="1368152" cy="553998"/>
              </a:xfrm>
              <a:prstGeom prst="rect">
                <a:avLst/>
              </a:prstGeom>
              <a:blipFill rotWithShape="1">
                <a:blip r:embed="rId2"/>
                <a:stretch>
                  <a:fillRect l="-10177" t="-11828" b="-3225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592732" y="3194582"/>
                <a:ext cx="1375478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/>
                  <a:t>B)  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/>
                      </a:rPr>
                      <m:t>3</m:t>
                    </m:r>
                    <m:r>
                      <a:rPr lang="en-US" sz="3000" b="0" i="1" smtClean="0">
                        <a:latin typeface="Cambria Math"/>
                      </a:rPr>
                      <m:t>0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732" y="3194582"/>
                <a:ext cx="1375478" cy="553998"/>
              </a:xfrm>
              <a:prstGeom prst="rect">
                <a:avLst/>
              </a:prstGeom>
              <a:blipFill rotWithShape="1">
                <a:blip r:embed="rId3"/>
                <a:stretch>
                  <a:fillRect l="-9649" t="-11828" b="-3225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592731" y="4058678"/>
                <a:ext cx="1375479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/>
                  <a:t>C)  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/>
                      </a:rPr>
                      <m:t>4</m:t>
                    </m:r>
                    <m:r>
                      <a:rPr lang="en-US" sz="3000" b="0" i="1" smtClean="0">
                        <a:latin typeface="Cambria Math"/>
                      </a:rPr>
                      <m:t>2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731" y="4058678"/>
                <a:ext cx="1375479" cy="553998"/>
              </a:xfrm>
              <a:prstGeom prst="rect">
                <a:avLst/>
              </a:prstGeom>
              <a:blipFill rotWithShape="1">
                <a:blip r:embed="rId4"/>
                <a:stretch>
                  <a:fillRect l="-9649" t="-11828" b="-3225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600057" y="4994782"/>
            <a:ext cx="1368153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D)  120</a:t>
            </a:r>
            <a:endParaRPr lang="ru-RU" sz="3000" dirty="0"/>
          </a:p>
        </p:txBody>
      </p:sp>
      <p:pic>
        <p:nvPicPr>
          <p:cNvPr id="11" name="Picture 2" descr="C:\Users\User\Desktop\Online dars\8.2.6\0_ca2e5_39eb4984_orig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522340"/>
            <a:ext cx="2923006" cy="402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Online dars\8.2.7\lamp_animate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64" y="3183926"/>
            <a:ext cx="4762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61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2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4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6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115771" y="1700808"/>
            <a:ext cx="6826225" cy="15894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Xonadonlar</a:t>
            </a:r>
            <a:r>
              <a:rPr lang="en-US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tarmoqlaridagi</a:t>
            </a:r>
            <a:r>
              <a:rPr lang="en-US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voltga</a:t>
            </a:r>
            <a:r>
              <a:rPr lang="en-US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5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9236" y="1700808"/>
            <a:ext cx="762000" cy="158943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175433" y="5472934"/>
                <a:ext cx="6890638" cy="100811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5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500" b="1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𝟐𝟐𝟎</m:t>
                    </m:r>
                    <m:r>
                      <a:rPr lang="en-US" sz="3500" b="1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3500" b="1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𝒗𝒐𝒍𝒕</m:t>
                    </m:r>
                  </m:oMath>
                </a14:m>
                <a:r>
                  <a:rPr lang="en-US" sz="35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35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433" y="5472934"/>
                <a:ext cx="6890638" cy="1008112"/>
              </a:xfrm>
              <a:prstGeom prst="rect">
                <a:avLst/>
              </a:prstGeom>
              <a:blipFill rotWithShape="1">
                <a:blip r:embed="rId2"/>
                <a:stretch>
                  <a:fillRect l="-2562" b="-2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387578" y="5472934"/>
            <a:ext cx="762000" cy="10081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сопоставление 18"/>
          <p:cNvSpPr/>
          <p:nvPr/>
        </p:nvSpPr>
        <p:spPr>
          <a:xfrm>
            <a:off x="526887" y="2033949"/>
            <a:ext cx="456545" cy="818987"/>
          </a:xfrm>
          <a:prstGeom prst="flowChartCol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Равнобедренный треугольник 23"/>
          <p:cNvSpPr/>
          <p:nvPr/>
        </p:nvSpPr>
        <p:spPr>
          <a:xfrm rot="5400000">
            <a:off x="504517" y="5764906"/>
            <a:ext cx="595064" cy="47958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ser\Desktop\Online dars\8.3.7\mecanico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911211"/>
            <a:ext cx="2088232" cy="304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Online dars\8.3.8\asfasf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550" y="3387036"/>
            <a:ext cx="5416501" cy="205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58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2" grpId="0" animBg="1"/>
      <p:bldP spid="23" grpId="0" animBg="1"/>
      <p:bldP spid="19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58417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3352" y="1759694"/>
            <a:ext cx="11233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MASALALAR YECHISH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Online dars\8.3.7\84588c_30541463786c4418b943191671bb50fc_mv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64" y="2793593"/>
            <a:ext cx="3888432" cy="336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Online dars\8.3.5\sourc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605" y="1759694"/>
            <a:ext cx="4968552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46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19336" y="1556792"/>
                <a:ext cx="11521280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ndalang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/>
                            <a:cs typeface="Arial" panose="020B0604020202020204" pitchFamily="34" charset="0"/>
                          </a:rPr>
                          <m:t>150 </m:t>
                        </m:r>
                        <m:r>
                          <a:rPr lang="en-US" sz="4000" b="0" i="1" smtClean="0">
                            <a:latin typeface="Cambria Math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en-US" sz="4000" b="0" i="1" smtClean="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aluminiy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simdan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tortilgan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uzatish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liniyasining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120 km. Agar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uzatayotgan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160 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lsa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liniyadagi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tushuvi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nimaga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materialining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solishtirma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000" i="1" smtClean="0">
                        <a:latin typeface="Cambria Math"/>
                        <a:cs typeface="Arial" panose="020B0604020202020204" pitchFamily="34" charset="0"/>
                      </a:rPr>
                      <m:t>ρ</m:t>
                    </m:r>
                    <m:r>
                      <a:rPr lang="en-US" sz="4000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l-GR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/>
                            <a:cs typeface="Arial" panose="020B0604020202020204" pitchFamily="34" charset="0"/>
                          </a:rPr>
                          <m:t>2,8</m:t>
                        </m:r>
                        <m:r>
                          <a:rPr lang="el-GR" sz="4000" i="1">
                            <a:latin typeface="Cambria Math"/>
                            <a:cs typeface="Arial" panose="020B0604020202020204" pitchFamily="34" charset="0"/>
                          </a:rPr>
                          <m:t>•</m:t>
                        </m:r>
                        <m:r>
                          <a:rPr lang="en-US" sz="4000" b="0" i="1" smtClean="0">
                            <a:latin typeface="Cambria Math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/>
                            <a:cs typeface="Arial" panose="020B0604020202020204" pitchFamily="34" charset="0"/>
                          </a:rPr>
                          <m:t>−8</m:t>
                        </m:r>
                      </m:sup>
                    </m:sSup>
                    <m:r>
                      <a:rPr lang="en-US" sz="4000" b="0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4000" i="1" smtClean="0">
                        <a:latin typeface="Cambria Math"/>
                        <a:cs typeface="Arial" panose="020B0604020202020204" pitchFamily="34" charset="0"/>
                      </a:rPr>
                      <m:t>Ω</m:t>
                    </m:r>
                    <m:r>
                      <a:rPr lang="el-GR" sz="4000" i="1" smtClean="0">
                        <a:latin typeface="Cambria Math"/>
                        <a:cs typeface="Arial" panose="020B0604020202020204" pitchFamily="34" charset="0"/>
                      </a:rPr>
                      <m:t>•</m:t>
                    </m:r>
                    <m:r>
                      <a:rPr lang="en-US" sz="4000" b="0" i="1" smtClean="0"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36" y="1556792"/>
                <a:ext cx="11521280" cy="4401205"/>
              </a:xfrm>
              <a:prstGeom prst="rect">
                <a:avLst/>
              </a:prstGeom>
              <a:blipFill rotWithShape="0">
                <a:blip r:embed="rId2"/>
                <a:stretch>
                  <a:fillRect l="-1905" t="-2493" r="-1852" b="-49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525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1344" y="1486359"/>
                <a:ext cx="3542124" cy="4247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𝑆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150 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𝑚𝑚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1,5•10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−4</m:t>
                          </m:r>
                        </m:sup>
                      </m:sSup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𝑙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=120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𝑘𝑚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=12•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4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𝑚</m:t>
                      </m:r>
                    </m:oMath>
                  </m:oMathPara>
                </a14:m>
                <a:endParaRPr lang="en-US" sz="3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00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ρ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=2,8</m:t>
                    </m:r>
                    <m:r>
                      <a:rPr lang="ru-RU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•</m:t>
                    </m:r>
                    <m:sSup>
                      <m:sSup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−8</m:t>
                        </m:r>
                      </m:sup>
                    </m:sSup>
                  </m:oMath>
                </a14:m>
                <a:r>
                  <a:rPr lang="ru-RU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•</m:t>
                    </m:r>
                  </m:oMath>
                </a14:m>
                <a:r>
                  <a:rPr lang="el-GR" sz="3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•</m:t>
                    </m:r>
                    <m:r>
                      <a:rPr lang="ru-RU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l-GR" sz="3000" i="1">
                        <a:latin typeface="Cambria Math"/>
                        <a:cs typeface="Arial" panose="020B0604020202020204" pitchFamily="34" charset="0"/>
                      </a:rPr>
                      <m:t>Ω</m:t>
                    </m:r>
                    <m:r>
                      <a:rPr lang="ru-RU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•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𝑚</m:t>
                    </m:r>
                  </m:oMath>
                </a14:m>
                <a:endParaRPr lang="en-US" sz="3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160 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1486359"/>
                <a:ext cx="3542124" cy="4247317"/>
              </a:xfrm>
              <a:prstGeom prst="rect">
                <a:avLst/>
              </a:prstGeom>
              <a:blipFill rotWithShape="1">
                <a:blip r:embed="rId2"/>
                <a:stretch>
                  <a:fillRect l="-3959" t="-1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287688" y="1503616"/>
            <a:ext cx="0" cy="5017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91344" y="5301208"/>
            <a:ext cx="30963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04839" y="1503616"/>
            <a:ext cx="22100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404210" y="2106154"/>
                <a:ext cx="1703617" cy="965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𝑅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ρ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𝑙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4210" y="2106154"/>
                <a:ext cx="1703617" cy="96584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4960" y="5340487"/>
                <a:ext cx="2814027" cy="1052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𝑈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0" smtClean="0">
                          <a:latin typeface="Cambria Math"/>
                        </a:rPr>
                        <m:t>?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960" y="5340487"/>
                <a:ext cx="2814027" cy="1052660"/>
              </a:xfrm>
              <a:prstGeom prst="rect">
                <a:avLst/>
              </a:prstGeom>
              <a:blipFill rotWithShape="1">
                <a:blip r:embed="rId4"/>
                <a:stretch>
                  <a:fillRect l="-4978" t="-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>
            <a:off x="7176120" y="1459736"/>
            <a:ext cx="0" cy="5017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856993" y="3300324"/>
                <a:ext cx="1988304" cy="9777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𝑈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𝐼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•</m:t>
                      </m:r>
                      <m:r>
                        <m:rPr>
                          <m:sty m:val="p"/>
                        </m:rPr>
                        <a:rPr lang="el-GR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ρ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𝑙</m:t>
                          </m:r>
                        </m:num>
                        <m:den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993" y="3300324"/>
                <a:ext cx="1988304" cy="9777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7320137" y="1449527"/>
            <a:ext cx="22139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323625" y="2245430"/>
                <a:ext cx="3956953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𝑈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=160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2,8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−8</m:t>
                          </m:r>
                        </m:sup>
                      </m:sSup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3625" y="2245430"/>
                <a:ext cx="3956953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393015" y="3017519"/>
                <a:ext cx="2951457" cy="1065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300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12•</m:t>
                          </m:r>
                          <m:sSup>
                            <m:sSup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1,5•10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−4</m:t>
                              </m:r>
                            </m:sup>
                          </m:sSup>
                        </m:den>
                      </m:f>
                      <m:r>
                        <a:rPr lang="en-US" sz="3000" b="0" i="1" smtClean="0">
                          <a:latin typeface="Cambria Math"/>
                        </a:rPr>
                        <m:t>𝑉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3015" y="3017519"/>
                <a:ext cx="2951457" cy="106561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056440" y="3307050"/>
                <a:ext cx="1440161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3584 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en-US" sz="3000" dirty="0" smtClean="0"/>
                  <a:t> </a:t>
                </a:r>
                <a:endParaRPr lang="ru-RU" sz="3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6440" y="3307050"/>
                <a:ext cx="1440161" cy="5539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597211" y="5120923"/>
                <a:ext cx="389939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latin typeface="Arial" pitchFamily="34" charset="0"/>
                    <a:cs typeface="Arial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  <a:cs typeface="Arial" pitchFamily="34" charset="0"/>
                      </a:rPr>
                      <m:t>𝑈</m:t>
                    </m:r>
                    <m:r>
                      <a:rPr lang="en-US" sz="3000" b="0" i="1" smtClean="0">
                        <a:latin typeface="Cambria Math"/>
                        <a:cs typeface="Arial" pitchFamily="34" charset="0"/>
                      </a:rPr>
                      <m:t>=3584 </m:t>
                    </m:r>
                    <m:r>
                      <a:rPr lang="en-US" sz="3000" b="0" i="1" smtClean="0">
                        <a:latin typeface="Cambria Math"/>
                        <a:cs typeface="Arial" pitchFamily="34" charset="0"/>
                      </a:rPr>
                      <m:t>𝑉</m:t>
                    </m:r>
                  </m:oMath>
                </a14:m>
                <a:endParaRPr lang="ru-RU" sz="3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7211" y="5120923"/>
                <a:ext cx="3899390" cy="553998"/>
              </a:xfrm>
              <a:prstGeom prst="rect">
                <a:avLst/>
              </a:prstGeom>
              <a:blipFill rotWithShape="1">
                <a:blip r:embed="rId9"/>
                <a:stretch>
                  <a:fillRect l="-3594"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 rot="19514818">
            <a:off x="8502811" y="3292093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 rot="19514818">
            <a:off x="5517602" y="4603756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409800" y="2463521"/>
                <a:ext cx="1446358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𝑈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𝐼𝑅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800" y="2463521"/>
                <a:ext cx="1446358" cy="5539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359696" y="5417380"/>
                <a:ext cx="198830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r>
                        <a:rPr lang="el-GR" sz="3000" i="1">
                          <a:latin typeface="Cambria Math"/>
                          <a:cs typeface="Arial" panose="020B0604020202020204" pitchFamily="34" charset="0"/>
                        </a:rPr>
                        <m:t>Ω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5417380"/>
                <a:ext cx="1988304" cy="55399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241335" y="4437112"/>
                <a:ext cx="4151680" cy="9877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𝑈</m:t>
                          </m:r>
                        </m:e>
                      </m:d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000" b="0" i="0" smtClean="0">
                              <a:latin typeface="Cambria Math"/>
                            </a:rPr>
                            <m:t>A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l-GR" sz="3000" i="1">
                              <a:latin typeface="Cambria Math"/>
                              <a:cs typeface="Arial" panose="020B0604020202020204" pitchFamily="34" charset="0"/>
                            </a:rPr>
                            <m:t>Ω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𝑚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𝑚</m:t>
                          </m:r>
                        </m:num>
                        <m:den>
                          <m:sSup>
                            <m:sSupPr>
                              <m:ctrlP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1335" y="4437112"/>
                <a:ext cx="4151680" cy="98770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103415" y="5417380"/>
                <a:ext cx="48916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𝑉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3415" y="5417380"/>
                <a:ext cx="489169" cy="55399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/>
          <p:cNvSpPr/>
          <p:nvPr/>
        </p:nvSpPr>
        <p:spPr>
          <a:xfrm rot="19514818">
            <a:off x="9897025" y="2481881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19514818">
            <a:off x="5148267" y="5200744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 rot="19514818">
            <a:off x="8555901" y="3832592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 rot="19514818">
            <a:off x="6084371" y="4672506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21" grpId="0"/>
      <p:bldP spid="12" grpId="0"/>
      <p:bldP spid="14" grpId="0"/>
      <p:bldP spid="15" grpId="0"/>
      <p:bldP spid="16" grpId="0"/>
      <p:bldP spid="17" grpId="0"/>
      <p:bldP spid="23" grpId="0"/>
      <p:bldP spid="24" grpId="0"/>
      <p:bldP spid="5" grpId="0" animBg="1"/>
      <p:bldP spid="25" grpId="0" animBg="1"/>
      <p:bldP spid="26" grpId="0"/>
      <p:bldP spid="27" grpId="0"/>
      <p:bldP spid="28" grpId="0"/>
      <p:bldP spid="29" grpId="0"/>
      <p:bldP spid="30" grpId="0" animBg="1"/>
      <p:bldP spid="31" grpId="0" animBg="1"/>
      <p:bldP spid="32" grpId="0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96666" y="1857742"/>
                <a:ext cx="10873208" cy="38625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Xonadon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elektr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zanjiri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ndalang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yuzasi</a:t>
                </a:r>
                <a:r>
                  <a:rPr lang="en-US" sz="3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5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3500" b="0" i="1" smtClean="0"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500" i="1">
                            <a:latin typeface="Cambria Math"/>
                            <a:cs typeface="Arial" panose="020B0604020202020204" pitchFamily="34" charset="0"/>
                          </a:rPr>
                          <m:t>5 </m:t>
                        </m:r>
                        <m:r>
                          <a:rPr lang="en-US" sz="3500" i="1">
                            <a:latin typeface="Cambria Math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en-US" sz="35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aluminiy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sim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orqali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220 V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kuchlanishli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tarmoqqa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ulangan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Agar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xonadonda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3 ta 100 W li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lampochka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100 W li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muzlatgich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300 W li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televizor</a:t>
                </a:r>
                <a:r>
                  <a:rPr lang="en-US" sz="3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1 kW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quvvatli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dazmol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vaqtda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elektr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zanjiriga</a:t>
                </a:r>
                <a:r>
                  <a:rPr lang="en-US" sz="3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3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3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lsa</a:t>
                </a:r>
                <a:r>
                  <a:rPr lang="en-US" sz="3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sz="3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</a:t>
                </a:r>
                <a:r>
                  <a:rPr lang="uz-Latn-UZ" sz="3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ndalang</a:t>
                </a:r>
                <a:r>
                  <a:rPr lang="en-US" sz="3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kesimli</a:t>
                </a:r>
                <a:r>
                  <a:rPr lang="en-US" sz="3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aluminiy</a:t>
                </a:r>
                <a:r>
                  <a:rPr lang="en-US" sz="3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sim</a:t>
                </a:r>
                <a:r>
                  <a:rPr lang="en-US" sz="3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bardosh</a:t>
                </a:r>
                <a:r>
                  <a:rPr lang="en-US" sz="3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bera</a:t>
                </a:r>
                <a:r>
                  <a:rPr lang="en-US" sz="3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oladimi</a:t>
                </a:r>
                <a:r>
                  <a:rPr lang="en-US" sz="3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3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666" y="1857742"/>
                <a:ext cx="10873208" cy="3862596"/>
              </a:xfrm>
              <a:prstGeom prst="rect">
                <a:avLst/>
              </a:prstGeom>
              <a:blipFill rotWithShape="1">
                <a:blip r:embed="rId2"/>
                <a:stretch>
                  <a:fillRect l="-1626" t="-2528" r="-1682" b="-4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007768" y="1565007"/>
            <a:ext cx="0" cy="50288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91344" y="5446238"/>
            <a:ext cx="3852274" cy="279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195776" y="1556792"/>
            <a:ext cx="22241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600056" y="1628800"/>
            <a:ext cx="0" cy="4971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009761" y="1506850"/>
            <a:ext cx="24706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91344" y="1565007"/>
                <a:ext cx="4004432" cy="5215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𝑆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5 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𝑚𝑚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1,5•10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6</m:t>
                          </m:r>
                        </m:sup>
                      </m:sSup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3000" i="1"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=100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𝑊</m:t>
                      </m:r>
                    </m:oMath>
                  </m:oMathPara>
                </a14:m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100 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𝑊</m:t>
                    </m:r>
                  </m:oMath>
                </a14:m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300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𝑊</m:t>
                    </m:r>
                  </m:oMath>
                </a14:m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6</m:t>
                        </m:r>
                      </m:sub>
                    </m:sSub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=1 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𝑊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=1000 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𝑊</m:t>
                    </m:r>
                  </m:oMath>
                </a14:m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(1,5 </m:t>
                          </m:r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𝑚𝑎𝑥</m:t>
                          </m:r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sub>
                      </m:sSub>
                      <m:r>
                        <a:rPr lang="en-US" sz="3000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7 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𝐼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1565007"/>
                <a:ext cx="4004432" cy="5215082"/>
              </a:xfrm>
              <a:prstGeom prst="rect">
                <a:avLst/>
              </a:prstGeom>
              <a:blipFill rotWithShape="1">
                <a:blip r:embed="rId2"/>
                <a:stretch>
                  <a:fillRect l="-3501" t="-15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200456" y="2658978"/>
                <a:ext cx="153870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latin typeface="Cambria Math"/>
                          <a:cs typeface="Arial" panose="020B0604020202020204" pitchFamily="34" charset="0"/>
                        </a:rPr>
                        <m:t>1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700 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𝑊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0456" y="2658978"/>
                <a:ext cx="1538706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6816081" y="4741453"/>
            <a:ext cx="14289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043618" y="2204864"/>
                <a:ext cx="295232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000" i="1">
                            <a:latin typeface="Cambria Math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30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  <a:p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6</m:t>
                        </m:r>
                      </m:sub>
                    </m:sSub>
                  </m:oMath>
                </a14:m>
                <a:endParaRPr lang="en-US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618" y="2204864"/>
                <a:ext cx="2952327" cy="1015663"/>
              </a:xfrm>
              <a:prstGeom prst="rect">
                <a:avLst/>
              </a:prstGeom>
              <a:blipFill rotWithShape="1">
                <a:blip r:embed="rId4"/>
                <a:stretch>
                  <a:fillRect l="-4742" t="-7831" b="-180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351016" y="3515337"/>
                <a:ext cx="1201996" cy="9568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𝐼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𝑃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𝑈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1016" y="3515337"/>
                <a:ext cx="1201996" cy="9568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672064" y="2204864"/>
                <a:ext cx="486038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𝑃</m:t>
                      </m:r>
                      <m:r>
                        <a:rPr lang="en-US" sz="3000" b="0" i="1" smtClean="0">
                          <a:latin typeface="Cambria Math"/>
                        </a:rPr>
                        <m:t>=3•100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+100 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300 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W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+1000 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W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2204864"/>
                <a:ext cx="4860386" cy="101566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7556075" y="5184556"/>
                <a:ext cx="4209115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7,73&gt;7</m:t>
                      </m:r>
                      <m:r>
                        <a:rPr lang="en-US" sz="3000" b="0" i="1" smtClean="0">
                          <a:latin typeface="Cambria Math"/>
                        </a:rPr>
                        <m:t>𝐴</m:t>
                      </m:r>
                      <m:r>
                        <a:rPr lang="en-US" sz="3000" b="0" i="1" smtClean="0">
                          <a:latin typeface="Cambria Math"/>
                        </a:rPr>
                        <m:t> </m:t>
                      </m:r>
                      <m:r>
                        <a:rPr lang="en-US" sz="3000" b="0" i="1" smtClean="0">
                          <a:latin typeface="Cambria Math"/>
                        </a:rPr>
                        <m:t>𝑏𝑢𝑛𝑑𝑎𝑦</m:t>
                      </m:r>
                      <m:r>
                        <a:rPr lang="en-US" sz="3000" b="0" i="1" smtClean="0">
                          <a:latin typeface="Cambria Math"/>
                        </a:rPr>
                        <m:t> </m:t>
                      </m:r>
                      <m:r>
                        <a:rPr lang="en-US" sz="3000" b="0" i="1" smtClean="0">
                          <a:latin typeface="Cambria Math"/>
                        </a:rPr>
                        <m:t>𝑡𝑜𝑘</m:t>
                      </m:r>
                      <m:r>
                        <a:rPr lang="en-US" sz="30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3000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𝑘𝑢𝑐h𝑖𝑔𝑎</m:t>
                      </m:r>
                      <m:r>
                        <a:rPr lang="en-US" sz="3000" b="0" i="1" smtClean="0">
                          <a:latin typeface="Cambria Math"/>
                        </a:rPr>
                        <m:t> </m:t>
                      </m:r>
                      <m:r>
                        <a:rPr lang="en-US" sz="3000" b="0" i="1" smtClean="0">
                          <a:latin typeface="Cambria Math"/>
                        </a:rPr>
                        <m:t>𝑏𝑎𝑟𝑑𝑜𝑠h</m:t>
                      </m:r>
                      <m:r>
                        <a:rPr lang="en-US" sz="3000" b="0" i="1" smtClean="0">
                          <a:latin typeface="Cambria Math"/>
                        </a:rPr>
                        <m:t> </m:t>
                      </m:r>
                      <m:r>
                        <a:rPr lang="en-US" sz="3000" b="0" i="1" smtClean="0">
                          <a:latin typeface="Cambria Math"/>
                        </a:rPr>
                        <m:t>𝑏𝑒𝑟𝑎</m:t>
                      </m:r>
                      <m:r>
                        <a:rPr lang="en-US" sz="30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3000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𝑜𝑙𝑚𝑎𝑦𝑑𝑖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0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6075" y="5184556"/>
                <a:ext cx="4209115" cy="147732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713990" y="3566950"/>
                <a:ext cx="2642070" cy="959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𝐼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1700 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𝑊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220 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𝑉</m:t>
                          </m:r>
                        </m:den>
                      </m:f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3990" y="3566950"/>
                <a:ext cx="2642070" cy="9596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264352" y="3811106"/>
                <a:ext cx="1205375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latin typeface="Cambria Math"/>
                          <a:cs typeface="Arial" panose="020B0604020202020204" pitchFamily="34" charset="0"/>
                        </a:rPr>
                        <m:t>7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,73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352" y="3811106"/>
                <a:ext cx="1205375" cy="5539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1" grpId="0"/>
      <p:bldP spid="4" grpId="0"/>
      <p:bldP spid="18" grpId="0"/>
      <p:bldP spid="19" grpId="0"/>
      <p:bldP spid="20" grpId="0"/>
      <p:bldP spid="27" grpId="0"/>
      <p:bldP spid="28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3044" y="2060848"/>
            <a:ext cx="104411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tanasining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rtacha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 k</a:t>
            </a:r>
            <a:r>
              <a:rPr lang="el-G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Agar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nam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turib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42 V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kuchlanishli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ochiq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simni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bexosdan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ushlab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olsa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15547" y="1414517"/>
            <a:ext cx="46987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21-mashq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2-masala.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3443</TotalTime>
  <Words>352</Words>
  <Application>Microsoft Office PowerPoint</Application>
  <PresentationFormat>Широкоэкранный</PresentationFormat>
  <Paragraphs>110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Учетная запись Майкрософт</cp:lastModifiedBy>
  <cp:revision>449</cp:revision>
  <dcterms:created xsi:type="dcterms:W3CDTF">2020-10-11T11:44:17Z</dcterms:created>
  <dcterms:modified xsi:type="dcterms:W3CDTF">2020-12-10T06:50:10Z</dcterms:modified>
</cp:coreProperties>
</file>