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1" r:id="rId2"/>
    <p:sldId id="306" r:id="rId3"/>
    <p:sldId id="312" r:id="rId4"/>
    <p:sldId id="307" r:id="rId5"/>
    <p:sldId id="290" r:id="rId6"/>
    <p:sldId id="298" r:id="rId7"/>
    <p:sldId id="293" r:id="rId8"/>
    <p:sldId id="300" r:id="rId9"/>
    <p:sldId id="295" r:id="rId10"/>
    <p:sldId id="310" r:id="rId11"/>
    <p:sldId id="308" r:id="rId12"/>
    <p:sldId id="30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043" autoAdjust="0"/>
  </p:normalViewPr>
  <p:slideViewPr>
    <p:cSldViewPr>
      <p:cViewPr varScale="1">
        <p:scale>
          <a:sx n="67" d="100"/>
          <a:sy n="67" d="100"/>
        </p:scale>
        <p:origin x="7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uz-Cyrl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4" descr="C:\Users\User\Desktop\Online dars\8.3.8\сто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132856"/>
            <a:ext cx="6156176" cy="42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Online dars\8.3.8\1499916989_27-lampochk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3645024"/>
            <a:ext cx="1353614" cy="23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65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07768" y="1829603"/>
            <a:ext cx="0" cy="373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0" y="3477572"/>
            <a:ext cx="4007768" cy="37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5776" y="1821388"/>
            <a:ext cx="2224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600056" y="1893396"/>
            <a:ext cx="0" cy="3555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51864" y="1834594"/>
            <a:ext cx="2470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1344" y="1829603"/>
                <a:ext cx="400443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3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10 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=10000 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/>
                          <a:cs typeface="Arial" panose="020B0604020202020204" pitchFamily="34" charset="0"/>
                        </a:rPr>
                        <m:t>Ω</m:t>
                      </m:r>
                    </m:oMath>
                  </m:oMathPara>
                </a14:m>
                <a:endParaRPr lang="en-US" sz="300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sz="3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42 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𝑉</m:t>
                      </m:r>
                    </m:oMath>
                  </m:oMathPara>
                </a14:m>
                <a:endParaRPr lang="en-US" sz="3000" b="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829603"/>
                <a:ext cx="4004432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3501" t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99651" y="2719565"/>
                <a:ext cx="26120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4,2</m:t>
                          </m:r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•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𝐴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651" y="2719565"/>
                <a:ext cx="2612048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816081" y="5006049"/>
            <a:ext cx="1428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06831" y="3109923"/>
                <a:ext cx="1201996" cy="953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𝐼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31" y="3109923"/>
                <a:ext cx="1201996" cy="9536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6081" y="3604052"/>
                <a:ext cx="208823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i="1" smtClean="0">
                          <a:latin typeface="Cambria Math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,2 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𝑚𝐴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1" y="3604052"/>
                <a:ext cx="2088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72064" y="2516721"/>
                <a:ext cx="2736070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𝐼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42 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  <a:cs typeface="Arial" panose="020B0604020202020204" pitchFamily="34" charset="0"/>
                            </a:rPr>
                            <m:t>10000 </m:t>
                          </m:r>
                          <m:r>
                            <m:rPr>
                              <m:sty m:val="p"/>
                            </m:rPr>
                            <a:rPr lang="el-GR" sz="3000" i="1">
                              <a:latin typeface="Cambria Math"/>
                              <a:cs typeface="Arial" panose="020B0604020202020204" pitchFamily="34" charset="0"/>
                            </a:rPr>
                            <m:t>Ω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2516721"/>
                <a:ext cx="2736070" cy="9596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92144" y="5035242"/>
                <a:ext cx="208823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=4,2 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𝑚𝐴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144" y="5035242"/>
                <a:ext cx="2088231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3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1" grpId="0"/>
      <p:bldP spid="4" grpId="0"/>
      <p:bldP spid="18" grpId="0"/>
      <p:bldP spid="20" grpId="0"/>
      <p:bldP spid="23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2080880"/>
            <a:ext cx="1137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220 V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kuchlanishga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mo‘ljallangan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400 W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quvvatli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televizorga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eruvchan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saqlagichda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 A deb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Ba’zida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tarmoqdagi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220 V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Tarmoqdagi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eruvchan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saqlagich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660" y="1526158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21-mashq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6702" y="1628800"/>
                <a:ext cx="2814962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=220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𝑃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=400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𝑊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=?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02" y="1628800"/>
                <a:ext cx="2814962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4978" t="-2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927648" y="1745275"/>
            <a:ext cx="13269" cy="4825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12728" y="3818116"/>
            <a:ext cx="2670946" cy="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93717" y="1628800"/>
            <a:ext cx="2330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672064" y="1772816"/>
            <a:ext cx="0" cy="4797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60096" y="1716733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960096" y="5484663"/>
                <a:ext cx="363828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Javob: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=242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5484663"/>
                <a:ext cx="3638289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4020" t="-15385" b="-31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940917" y="3334926"/>
                <a:ext cx="1250155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𝑅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17" y="3334926"/>
                <a:ext cx="1250155" cy="9566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960096" y="3678063"/>
                <a:ext cx="2664296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48400 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200</m:t>
                          </m:r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b="0" i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3678063"/>
                <a:ext cx="2664296" cy="9596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940917" y="2370946"/>
                <a:ext cx="178022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𝑃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17" y="2370946"/>
                <a:ext cx="1780229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891180" y="2182798"/>
                <a:ext cx="1610196" cy="1032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80" y="2182798"/>
                <a:ext cx="1610196" cy="10322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97005" y="3334926"/>
                <a:ext cx="1702174" cy="1032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005" y="3334926"/>
                <a:ext cx="1702174" cy="10322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287688" y="4367132"/>
                <a:ext cx="2359064" cy="1032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4367132"/>
                <a:ext cx="2359064" cy="10322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287688" y="5506785"/>
                <a:ext cx="2429327" cy="1063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3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3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5506785"/>
                <a:ext cx="2429327" cy="106375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826547" y="2484066"/>
                <a:ext cx="3301901" cy="1018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220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•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00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𝑉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547" y="2484066"/>
                <a:ext cx="3301901" cy="101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 rot="19514818">
            <a:off x="8659935" y="2691847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514818">
            <a:off x="7744866" y="3854131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9336360" y="3955122"/>
                <a:ext cx="131286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242 </m:t>
                      </m:r>
                      <m:r>
                        <a:rPr lang="en-US" sz="3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3955122"/>
                <a:ext cx="1312867" cy="5539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 rot="19514818">
            <a:off x="7744866" y="4453241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9514818">
            <a:off x="8199730" y="3276977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22" grpId="0"/>
      <p:bldP spid="20" grpId="0"/>
      <p:bldP spid="25" grpId="0"/>
      <p:bldP spid="17" grpId="0"/>
      <p:bldP spid="18" grpId="0"/>
      <p:bldP spid="19" grpId="0"/>
      <p:bldP spid="21" grpId="0"/>
      <p:bldP spid="27" grpId="0"/>
      <p:bldP spid="28" grpId="0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3318" y="1700808"/>
            <a:ext cx="88872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21-mashqning                   1-4-5-masalalarini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(111-bet)</a:t>
            </a:r>
          </a:p>
          <a:p>
            <a:pPr marL="857250" indent="-857250" algn="just">
              <a:buAutoNum type="romanUcPeriod"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III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(112-bet)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Online dars\8.2.2\5a19377bffc67742b6a3d5ff0625b8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838039" cy="44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19049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0" y="1478975"/>
            <a:ext cx="576064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hayo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xavfli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00057" y="2330486"/>
                <a:ext cx="1368152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A)  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</a:rPr>
                      <m:t>2</m:t>
                    </m:r>
                    <m:r>
                      <a:rPr lang="en-US" sz="3000" b="0" i="1" smtClean="0">
                        <a:latin typeface="Cambria Math"/>
                      </a:rPr>
                      <m:t>5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7" y="2330486"/>
                <a:ext cx="1368152" cy="553998"/>
              </a:xfrm>
              <a:prstGeom prst="rect">
                <a:avLst/>
              </a:prstGeom>
              <a:blipFill rotWithShape="1">
                <a:blip r:embed="rId2"/>
                <a:stretch>
                  <a:fillRect l="-10177" t="-11828" b="-32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92732" y="3194582"/>
                <a:ext cx="1375478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B)  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</a:rPr>
                      <m:t>3</m:t>
                    </m:r>
                    <m:r>
                      <a:rPr lang="en-US" sz="3000" b="0" i="1" smtClean="0">
                        <a:latin typeface="Cambria Math"/>
                      </a:rPr>
                      <m:t>0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32" y="3194582"/>
                <a:ext cx="1375478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9649" t="-11828" b="-32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2731" y="4058678"/>
                <a:ext cx="1375479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C)  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</a:rPr>
                      <m:t>4</m:t>
                    </m:r>
                    <m:r>
                      <a:rPr lang="en-US" sz="3000" b="0" i="1" smtClean="0">
                        <a:latin typeface="Cambria Math"/>
                      </a:rPr>
                      <m:t>2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31" y="4058678"/>
                <a:ext cx="1375479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9649" t="-11828" b="-322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00057" y="4994782"/>
            <a:ext cx="1368153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D)  120</a:t>
            </a:r>
            <a:endParaRPr lang="ru-RU" sz="3000" dirty="0"/>
          </a:p>
        </p:txBody>
      </p:sp>
      <p:pic>
        <p:nvPicPr>
          <p:cNvPr id="11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522340"/>
            <a:ext cx="2923006" cy="40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Online dars\8.2.7\lamp_animat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183926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771" y="1700808"/>
            <a:ext cx="6826225" cy="1589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Xonadonlar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tarmoqlaridagi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voltga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9236" y="1700808"/>
            <a:ext cx="762000" cy="15894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175433" y="5472934"/>
                <a:ext cx="6890638" cy="100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5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𝟐𝟐𝟎</m:t>
                    </m:r>
                    <m:r>
                      <a:rPr lang="en-US" sz="35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35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𝒗𝒐𝒍𝒕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33" y="5472934"/>
                <a:ext cx="6890638" cy="1008112"/>
              </a:xfrm>
              <a:prstGeom prst="rect">
                <a:avLst/>
              </a:prstGeom>
              <a:blipFill rotWithShape="1">
                <a:blip r:embed="rId2"/>
                <a:stretch>
                  <a:fillRect l="-2562" b="-2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87578" y="5472934"/>
            <a:ext cx="762000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сопоставление 18"/>
          <p:cNvSpPr/>
          <p:nvPr/>
        </p:nvSpPr>
        <p:spPr>
          <a:xfrm>
            <a:off x="526887" y="2033949"/>
            <a:ext cx="456545" cy="818987"/>
          </a:xfrm>
          <a:prstGeom prst="flowChartCol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504517" y="5764906"/>
            <a:ext cx="595064" cy="4795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Online dars\8.3.7\mecanic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911211"/>
            <a:ext cx="2088232" cy="30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3.8\asfas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50" y="3387036"/>
            <a:ext cx="5416501" cy="20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5841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1759694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MASALALAR YECHISH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Online dars\8.3.7\84588c_30541463786c4418b943191671bb50fc_mv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793593"/>
            <a:ext cx="3888432" cy="33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Online dars\8.3.5\sour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05" y="1759694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9336" y="1556792"/>
                <a:ext cx="1152128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en-US" sz="4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Arial" panose="020B0604020202020204" pitchFamily="34" charset="0"/>
                          </a:rPr>
                          <m:t>150 </m:t>
                        </m:r>
                        <m:r>
                          <a:rPr lang="en-US" sz="4000" b="0" i="1" smtClean="0">
                            <a:latin typeface="Cambria Math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aluminiy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simdan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tortilgan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uzatish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liniyasining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120 km. Agar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uzatayotgan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160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liniyadagi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tushuvi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nimaga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materialining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solishtirma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/>
                        <a:cs typeface="Arial" panose="020B0604020202020204" pitchFamily="34" charset="0"/>
                      </a:rPr>
                      <m:t>ρ</m:t>
                    </m:r>
                    <m:r>
                      <a:rPr lang="en-US" sz="40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l-GR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Arial" panose="020B0604020202020204" pitchFamily="34" charset="0"/>
                          </a:rPr>
                          <m:t>2,8</m:t>
                        </m:r>
                        <m:r>
                          <a:rPr lang="el-GR" sz="4000" i="1">
                            <a:latin typeface="Cambria Math"/>
                            <a:cs typeface="Arial" panose="020B0604020202020204" pitchFamily="34" charset="0"/>
                          </a:rPr>
                          <m:t>•</m:t>
                        </m:r>
                        <m:r>
                          <a:rPr lang="en-US" sz="4000" b="0" i="1" smtClean="0">
                            <a:latin typeface="Cambria Math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Arial" panose="020B0604020202020204" pitchFamily="34" charset="0"/>
                          </a:rPr>
                          <m:t>−8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000" i="1" smtClean="0"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  <m:r>
                      <a:rPr lang="el-GR" sz="4000" i="1" smtClean="0">
                        <a:latin typeface="Cambria Math"/>
                        <a:cs typeface="Arial" panose="020B0604020202020204" pitchFamily="34" charset="0"/>
                      </a:rPr>
                      <m:t>•</m:t>
                    </m:r>
                    <m:r>
                      <a:rPr lang="en-US" sz="4000" b="0" i="1" smtClean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556792"/>
                <a:ext cx="11521280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1905" t="-2493" r="-1852" b="-4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2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1344" y="1486359"/>
                <a:ext cx="3542124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𝑆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150 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𝑚𝑚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1,5•10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𝑙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=120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𝑘𝑚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=12•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𝑚</m:t>
                      </m:r>
                    </m:oMath>
                  </m:oMathPara>
                </a14:m>
                <a:endParaRPr lang="en-US" sz="3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ρ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=2,8</m:t>
                    </m:r>
                    <m:r>
                      <a:rPr lang="ru-RU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sSup>
                      <m:sSupPr>
                        <m:ctrlPr>
                          <a:rPr lang="ru-RU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ru-RU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</m:oMath>
                </a14:m>
                <a:r>
                  <a:rPr lang="el-GR" sz="3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r>
                      <a:rPr lang="ru-RU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l-GR" sz="3000" i="1"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  <m:r>
                      <a:rPr lang="ru-RU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•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3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160 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486359"/>
                <a:ext cx="3542124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3959" t="-1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287688" y="1503616"/>
            <a:ext cx="0" cy="501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91344" y="5301208"/>
            <a:ext cx="3096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04839" y="1503616"/>
            <a:ext cx="2210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04210" y="2106154"/>
                <a:ext cx="1703617" cy="96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𝑅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ρ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210" y="2106154"/>
                <a:ext cx="1703617" cy="9658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960" y="5340487"/>
                <a:ext cx="2814027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𝑈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0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60" y="5340487"/>
                <a:ext cx="2814027" cy="1052660"/>
              </a:xfrm>
              <a:prstGeom prst="rect">
                <a:avLst/>
              </a:prstGeom>
              <a:blipFill rotWithShape="1">
                <a:blip r:embed="rId4"/>
                <a:stretch>
                  <a:fillRect l="-4978" t="-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7176120" y="1459736"/>
            <a:ext cx="0" cy="501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6993" y="3300324"/>
                <a:ext cx="1988304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𝑈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•</m:t>
                      </m:r>
                      <m:r>
                        <m:rPr>
                          <m:sty m:val="p"/>
                        </m:rPr>
                        <a:rPr lang="el-GR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ρ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993" y="3300324"/>
                <a:ext cx="1988304" cy="9777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320137" y="1449527"/>
            <a:ext cx="2213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23625" y="2245430"/>
                <a:ext cx="39569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𝑈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=160</m:t>
                      </m:r>
                      <m:r>
                        <a:rPr lang="ru-RU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•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2,8</m:t>
                      </m:r>
                      <m:r>
                        <a:rPr lang="ru-RU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•</m:t>
                      </m:r>
                      <m:sSup>
                        <m:sSup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ru-RU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•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625" y="2245430"/>
                <a:ext cx="3956953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93015" y="3017519"/>
                <a:ext cx="2951457" cy="1065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•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12•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1,5•10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𝑉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15" y="3017519"/>
                <a:ext cx="2951457" cy="10656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056440" y="3307050"/>
                <a:ext cx="144016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cs typeface="Arial" panose="020B0604020202020204" pitchFamily="34" charset="0"/>
                      </a:rPr>
                      <m:t>3584 </m:t>
                    </m:r>
                    <m:r>
                      <a:rPr lang="en-US" sz="3000" b="0" i="1" smtClean="0">
                        <a:latin typeface="Cambria Math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3000" dirty="0" smtClean="0"/>
                  <a:t> </a:t>
                </a:r>
                <a:endParaRPr lang="ru-RU" sz="3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440" y="3307050"/>
                <a:ext cx="1440161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97211" y="5120923"/>
                <a:ext cx="389939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Arial" pitchFamily="34" charset="0"/>
                    <a:cs typeface="Arial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b="0" i="1" smtClean="0">
                        <a:latin typeface="Cambria Math"/>
                        <a:cs typeface="Arial" pitchFamily="34" charset="0"/>
                      </a:rPr>
                      <m:t>=3584 </m:t>
                    </m:r>
                    <m:r>
                      <a:rPr lang="en-US" sz="3000" b="0" i="1" smtClean="0">
                        <a:latin typeface="Cambria Math"/>
                        <a:cs typeface="Arial" pitchFamily="34" charset="0"/>
                      </a:rPr>
                      <m:t>𝑉</m:t>
                    </m:r>
                  </m:oMath>
                </a14:m>
                <a:endParaRPr lang="ru-RU" sz="3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211" y="5120923"/>
                <a:ext cx="3899390" cy="553998"/>
              </a:xfrm>
              <a:prstGeom prst="rect">
                <a:avLst/>
              </a:prstGeom>
              <a:blipFill rotWithShape="1">
                <a:blip r:embed="rId9"/>
                <a:stretch>
                  <a:fillRect l="-3594"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 rot="19514818">
            <a:off x="8502811" y="3292093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9514818">
            <a:off x="5517602" y="4603756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09800" y="2463521"/>
                <a:ext cx="144635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𝐼𝑅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00" y="2463521"/>
                <a:ext cx="1446358" cy="5539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59696" y="5417380"/>
                <a:ext cx="198830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ru-RU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•</m:t>
                      </m:r>
                      <m:r>
                        <a:rPr lang="el-GR" sz="3000" i="1">
                          <a:latin typeface="Cambria Math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5417380"/>
                <a:ext cx="1988304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41335" y="4437112"/>
                <a:ext cx="4151680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</a:rPr>
                            <m:t>A</m:t>
                          </m:r>
                          <m:r>
                            <a:rPr lang="ru-RU" sz="30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•</m:t>
                          </m:r>
                          <m:r>
                            <a:rPr lang="el-GR" sz="3000" i="1">
                              <a:latin typeface="Cambria Math"/>
                              <a:cs typeface="Arial" panose="020B0604020202020204" pitchFamily="34" charset="0"/>
                            </a:rPr>
                            <m:t>Ω</m:t>
                          </m:r>
                          <m:r>
                            <a:rPr lang="ru-RU" sz="30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•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ru-RU" sz="30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•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335" y="4437112"/>
                <a:ext cx="4151680" cy="98770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03415" y="5417380"/>
                <a:ext cx="4891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𝑉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15" y="5417380"/>
                <a:ext cx="489169" cy="55399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 rot="19514818">
            <a:off x="9897025" y="2481881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9514818">
            <a:off x="5148267" y="5200744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9514818">
            <a:off x="8555901" y="3832592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9514818">
            <a:off x="6084371" y="4672506"/>
            <a:ext cx="936104" cy="81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1" grpId="0"/>
      <p:bldP spid="12" grpId="0"/>
      <p:bldP spid="14" grpId="0"/>
      <p:bldP spid="15" grpId="0"/>
      <p:bldP spid="16" grpId="0"/>
      <p:bldP spid="17" grpId="0"/>
      <p:bldP spid="23" grpId="0"/>
      <p:bldP spid="24" grpId="0"/>
      <p:bldP spid="5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6666" y="1857742"/>
                <a:ext cx="10873208" cy="386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Xonadon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zanjiri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</a:t>
                </a:r>
                <a:r>
                  <a:rPr lang="uz-Latn-UZ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yuzasi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5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500" b="0" i="1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500" i="1">
                            <a:latin typeface="Cambria Math"/>
                            <a:cs typeface="Arial" panose="020B0604020202020204" pitchFamily="34" charset="0"/>
                          </a:rPr>
                          <m:t>5 </m:t>
                        </m:r>
                        <m:r>
                          <a:rPr lang="en-US" sz="3500" i="1">
                            <a:latin typeface="Cambria Math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sz="35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aluminiy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sim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220 V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kuchlanishli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tarmoqqa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ulangan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Agar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xonadonda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3 ta 100 W li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lampochka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100 W li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muzlatgich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300 W li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televizor</a:t>
                </a:r>
                <a:r>
                  <a:rPr lang="en-US" sz="3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1 kW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quvvatli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dazmol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vaqtda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zanjiriga</a:t>
                </a:r>
                <a:r>
                  <a:rPr lang="en-US" sz="3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uz-Latn-UZ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lsa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</a:t>
                </a:r>
                <a:r>
                  <a:rPr lang="uz-Latn-UZ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ndalang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kesimli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aluminiy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bardosh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bera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oladimi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66" y="1857742"/>
                <a:ext cx="10873208" cy="3862596"/>
              </a:xfrm>
              <a:prstGeom prst="rect">
                <a:avLst/>
              </a:prstGeom>
              <a:blipFill rotWithShape="1">
                <a:blip r:embed="rId2"/>
                <a:stretch>
                  <a:fillRect l="-1626" t="-2528" r="-1682" b="-4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07768" y="1565007"/>
            <a:ext cx="0" cy="5028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91344" y="5446238"/>
            <a:ext cx="3852274" cy="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5776" y="1556792"/>
            <a:ext cx="2224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600056" y="1628800"/>
            <a:ext cx="0" cy="4971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9761" y="1506850"/>
            <a:ext cx="2470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1344" y="1565007"/>
                <a:ext cx="4004432" cy="521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𝑆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5 </m:t>
                          </m:r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𝑚𝑚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1,5•10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=100 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0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cs typeface="Arial" panose="020B0604020202020204" pitchFamily="34" charset="0"/>
                      </a:rPr>
                      <m:t>100 </m:t>
                    </m:r>
                    <m:r>
                      <a:rPr lang="en-US" sz="3000" b="0" i="1" smtClean="0">
                        <a:latin typeface="Cambria Math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30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cs typeface="Arial" panose="020B0604020202020204" pitchFamily="34" charset="0"/>
                      </a:rPr>
                      <m:t>300</m:t>
                    </m:r>
                    <m:r>
                      <a:rPr lang="en-US" sz="30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000" i="1">
                        <a:latin typeface="Cambria Math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000" i="1">
                        <a:latin typeface="Cambria Math"/>
                        <a:cs typeface="Arial" panose="020B0604020202020204" pitchFamily="34" charset="0"/>
                      </a:rPr>
                      <m:t>=1 </m:t>
                    </m:r>
                    <m:r>
                      <a:rPr lang="en-US" sz="30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000" i="1">
                        <a:latin typeface="Cambria Math"/>
                        <a:cs typeface="Arial" panose="020B0604020202020204" pitchFamily="34" charset="0"/>
                      </a:rPr>
                      <m:t>𝑊</m:t>
                    </m:r>
                    <m:r>
                      <a:rPr lang="en-US" sz="3000" b="0" i="1" smtClean="0">
                        <a:latin typeface="Cambria Math"/>
                        <a:cs typeface="Arial" panose="020B0604020202020204" pitchFamily="34" charset="0"/>
                      </a:rPr>
                      <m:t>=1000 </m:t>
                    </m:r>
                    <m:r>
                      <a:rPr lang="en-US" sz="3000" b="0" i="1" smtClean="0">
                        <a:latin typeface="Cambria Math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(1,5 </m:t>
                          </m:r>
                          <m:r>
                            <a:rPr lang="en-US" sz="3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𝑚𝑎𝑥</m:t>
                          </m:r>
                          <m:r>
                            <a:rPr lang="en-US" sz="3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sz="3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7 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565007"/>
                <a:ext cx="4004432" cy="5215082"/>
              </a:xfrm>
              <a:prstGeom prst="rect">
                <a:avLst/>
              </a:prstGeom>
              <a:blipFill rotWithShape="1">
                <a:blip r:embed="rId2"/>
                <a:stretch>
                  <a:fillRect l="-3501" t="-15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00456" y="2658978"/>
                <a:ext cx="15387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700 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456" y="2658978"/>
                <a:ext cx="1538706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816081" y="4741453"/>
            <a:ext cx="1428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43618" y="2204864"/>
                <a:ext cx="29523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618" y="2204864"/>
                <a:ext cx="2952327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4742" t="-7831" b="-18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51016" y="3515337"/>
                <a:ext cx="1201996" cy="956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𝐼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016" y="3515337"/>
                <a:ext cx="1201996" cy="9568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72064" y="2204864"/>
                <a:ext cx="486038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𝑃</m:t>
                      </m:r>
                      <m:r>
                        <a:rPr lang="en-US" sz="3000" b="0" i="1" smtClean="0">
                          <a:latin typeface="Cambria Math"/>
                        </a:rPr>
                        <m:t>=3•100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𝑊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+100 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𝑊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300 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W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+1000 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W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2204864"/>
                <a:ext cx="4860386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556075" y="5184556"/>
                <a:ext cx="420911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7,73&gt;7</m:t>
                      </m:r>
                      <m:r>
                        <a:rPr lang="en-US" sz="3000" b="0" i="1" smtClean="0">
                          <a:latin typeface="Cambria Math"/>
                        </a:rPr>
                        <m:t>𝐴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𝑏𝑢𝑛𝑑𝑎𝑦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𝑡𝑜𝑘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𝑘𝑢𝑐h𝑖𝑔𝑎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𝑏𝑎𝑟𝑑𝑜𝑠h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latin typeface="Cambria Math"/>
                        </a:rPr>
                        <m:t>𝑏𝑒𝑟𝑎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𝑜𝑙𝑚𝑎𝑦𝑑𝑖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75" y="5184556"/>
                <a:ext cx="4209115" cy="14773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13990" y="3566950"/>
                <a:ext cx="2642070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𝐼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1700 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220 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990" y="3566950"/>
                <a:ext cx="2642070" cy="9596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64352" y="3811106"/>
                <a:ext cx="120537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,73 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3811106"/>
                <a:ext cx="1205375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1" grpId="0"/>
      <p:bldP spid="4" grpId="0"/>
      <p:bldP spid="18" grpId="0"/>
      <p:bldP spid="19" grpId="0"/>
      <p:bldP spid="20" grpId="0"/>
      <p:bldP spid="27" grpId="0"/>
      <p:bldP spid="28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044" y="2060848"/>
            <a:ext cx="10441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tanasining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rtacha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 k</a:t>
            </a: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Agar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turib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42 V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kuchlanishli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ochiq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simni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bexosdan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ushlab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olsa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undan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5547" y="1414517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21-mashq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2-masala.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3443</TotalTime>
  <Words>352</Words>
  <Application>Microsoft Office PowerPoint</Application>
  <PresentationFormat>Широкоэкранный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449</cp:revision>
  <dcterms:created xsi:type="dcterms:W3CDTF">2020-10-11T11:44:17Z</dcterms:created>
  <dcterms:modified xsi:type="dcterms:W3CDTF">2020-12-10T06:50:10Z</dcterms:modified>
</cp:coreProperties>
</file>