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7"/>
  </p:notesMasterIdLst>
  <p:sldIdLst>
    <p:sldId id="256" r:id="rId2"/>
    <p:sldId id="258" r:id="rId3"/>
    <p:sldId id="286" r:id="rId4"/>
    <p:sldId id="264" r:id="rId5"/>
    <p:sldId id="288" r:id="rId6"/>
    <p:sldId id="285" r:id="rId7"/>
    <p:sldId id="290" r:id="rId8"/>
    <p:sldId id="298" r:id="rId9"/>
    <p:sldId id="292" r:id="rId10"/>
    <p:sldId id="306" r:id="rId11"/>
    <p:sldId id="293" r:id="rId12"/>
    <p:sldId id="307" r:id="rId13"/>
    <p:sldId id="294" r:id="rId14"/>
    <p:sldId id="273" r:id="rId15"/>
    <p:sldId id="308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6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4" autoAdjust="0"/>
    <p:restoredTop sz="94569" autoAdjust="0"/>
  </p:normalViewPr>
  <p:slideViewPr>
    <p:cSldViewPr>
      <p:cViewPr>
        <p:scale>
          <a:sx n="73" d="100"/>
          <a:sy n="73" d="100"/>
        </p:scale>
        <p:origin x="-510" y="-4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4B559A-C55B-44D2-8FA2-941890E55D88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EF770C-A0AD-4A08-921A-4CE4547413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7696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EF770C-A0AD-4A08-921A-4CE454741384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61286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EF770C-A0AD-4A08-921A-4CE454741384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61286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EF770C-A0AD-4A08-921A-4CE454741384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61286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5633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4305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619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6862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5370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2981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2020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1705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1541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651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5675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2900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3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4.png"/><Relationship Id="rId9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2232248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FIZIKA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79784" y="2364680"/>
            <a:ext cx="648071" cy="172819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9480376" y="382728"/>
            <a:ext cx="1872208" cy="1174064"/>
          </a:xfrm>
          <a:prstGeom prst="rect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-sinf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79784" y="4509120"/>
            <a:ext cx="648071" cy="165618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object 11">
            <a:extLst>
              <a:ext uri="{FF2B5EF4-FFF2-40B4-BE49-F238E27FC236}">
                <a16:creationId xmlns:lc="http://schemas.openxmlformats.org/drawingml/2006/lockedCanvas" xmlns:a16="http://schemas.microsoft.com/office/drawing/2014/main" xmlns="" id="{CF4C4251-150C-409F-BB4F-13D887806802}"/>
              </a:ext>
            </a:extLst>
          </p:cNvPr>
          <p:cNvSpPr/>
          <p:nvPr/>
        </p:nvSpPr>
        <p:spPr>
          <a:xfrm>
            <a:off x="1055440" y="382728"/>
            <a:ext cx="1144831" cy="11740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054" name="Picture 6" descr="C:\Users\User\Desktop\Online dars\8.2.2\67e76fd331d3eb7d9f3acf43e102574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600" y="2848533"/>
            <a:ext cx="8732207" cy="2488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085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(2)</a:t>
            </a:r>
            <a:endParaRPr lang="en-US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07568" y="326713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13057" y="1412776"/>
                <a:ext cx="3306679" cy="35394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Berilgan: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𝑅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=20 </m:t>
                      </m:r>
                      <m:r>
                        <m:rPr>
                          <m:nor/>
                        </m:rPr>
                        <a:rPr lang="el-GR" sz="3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m:t>Ω</m:t>
                      </m:r>
                    </m:oMath>
                  </m:oMathPara>
                </a14:m>
                <a:endParaRPr lang="en-US" sz="3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𝑅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sz="32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2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4</m:t>
                      </m:r>
                      <m:r>
                        <a:rPr lang="en-US" sz="32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0 </m:t>
                      </m:r>
                      <m:r>
                        <m:rPr>
                          <m:nor/>
                        </m:rPr>
                        <a:rPr lang="el-GR" sz="3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m:t>Ω</m:t>
                      </m:r>
                    </m:oMath>
                  </m:oMathPara>
                </a14:m>
                <a:endPara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𝑈</m:t>
                      </m:r>
                      <m:r>
                        <a:rPr lang="en-US" sz="32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=6 </m:t>
                      </m:r>
                      <m:r>
                        <a:rPr lang="en-US" sz="32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𝑉</m:t>
                      </m:r>
                    </m:oMath>
                  </m:oMathPara>
                </a14:m>
                <a:endParaRPr lang="en-US" sz="3200" i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/>
                  <a:cs typeface="Arial" pitchFamily="34" charset="0"/>
                </a:endParaRPr>
              </a:p>
              <a:p>
                <a:endParaRPr lang="en-US" sz="32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32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Topish</a:t>
                </a:r>
                <a:r>
                  <a:rPr lang="en-US" sz="32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2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kerak</a:t>
                </a:r>
                <a:r>
                  <a:rPr lang="en-US" sz="32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  <a:endParaRPr lang="en-US" sz="32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𝐼</m:t>
                    </m:r>
                    <m:r>
                      <a:rPr lang="en-US" sz="32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=?</m:t>
                    </m:r>
                  </m:oMath>
                </a14:m>
                <a:r>
                  <a:rPr lang="en-US" sz="32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𝑈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32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=?</m:t>
                    </m:r>
                  </m:oMath>
                </a14:m>
                <a:endPara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057" y="1412776"/>
                <a:ext cx="3306679" cy="3539430"/>
              </a:xfrm>
              <a:prstGeom prst="rect">
                <a:avLst/>
              </a:prstGeom>
              <a:blipFill rotWithShape="1">
                <a:blip r:embed="rId3"/>
                <a:stretch>
                  <a:fillRect l="-4797" t="-2241" b="-48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/>
          <p:cNvCxnSpPr/>
          <p:nvPr/>
        </p:nvCxnSpPr>
        <p:spPr>
          <a:xfrm>
            <a:off x="3575720" y="1513947"/>
            <a:ext cx="0" cy="39922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 flipV="1">
            <a:off x="413057" y="3627170"/>
            <a:ext cx="3162663" cy="5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691565" y="1433724"/>
                <a:ext cx="3124515" cy="35189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   </a:t>
                </a:r>
                <a:r>
                  <a:rPr lang="en-US" sz="32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Formulasi</a:t>
                </a:r>
                <a:r>
                  <a:rPr lang="en-US" sz="32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  <a:endParaRPr lang="en-US" sz="32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𝑅</m:t>
                          </m:r>
                          <m:r>
                            <a:rPr lang="en-US" sz="32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=</m:t>
                          </m:r>
                          <m:r>
                            <a:rPr lang="en-US" sz="32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𝑅</m:t>
                          </m:r>
                        </m:e>
                        <m:sub>
                          <m:r>
                            <a:rPr lang="en-US" sz="32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sz="32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𝑅</m:t>
                          </m:r>
                        </m:e>
                        <m:sub>
                          <m:r>
                            <a:rPr lang="en-US" sz="32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3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𝐼</m:t>
                          </m:r>
                          <m:r>
                            <a:rPr lang="en-US" sz="32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=</m:t>
                          </m:r>
                          <m:r>
                            <a:rPr lang="en-US" sz="32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𝐼</m:t>
                          </m:r>
                        </m:e>
                        <m:sub>
                          <m:r>
                            <a:rPr lang="en-US" sz="32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32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𝐼</m:t>
                          </m:r>
                        </m:e>
                        <m:sub>
                          <m:r>
                            <a:rPr lang="en-US" sz="32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20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𝑈</m:t>
                          </m:r>
                        </m:num>
                        <m:den>
                          <m:r>
                            <a:rPr lang="en-US" sz="32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𝑅</m:t>
                          </m:r>
                        </m:den>
                      </m:f>
                    </m:oMath>
                  </m:oMathPara>
                </a14:m>
                <a:endParaRPr lang="en-US" sz="3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endParaRPr lang="en-US" sz="3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𝑈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2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𝐼</m:t>
                      </m:r>
                      <m:sSub>
                        <m:sSubPr>
                          <m:ctrlPr>
                            <a:rPr lang="en-US" sz="32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𝑅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3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endParaRPr lang="ru-RU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1565" y="1433724"/>
                <a:ext cx="3124515" cy="3518977"/>
              </a:xfrm>
              <a:prstGeom prst="rect">
                <a:avLst/>
              </a:prstGeom>
              <a:blipFill rotWithShape="1">
                <a:blip r:embed="rId4"/>
                <a:stretch>
                  <a:fillRect t="-24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/>
          <p:cNvCxnSpPr/>
          <p:nvPr/>
        </p:nvCxnSpPr>
        <p:spPr>
          <a:xfrm>
            <a:off x="6816080" y="1571120"/>
            <a:ext cx="0" cy="39350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960096" y="1460930"/>
                <a:ext cx="4896544" cy="39721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Yechilishi: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𝑅</m:t>
                      </m:r>
                      <m:r>
                        <a:rPr lang="en-US" sz="32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=20 </m:t>
                      </m:r>
                      <m:r>
                        <m:rPr>
                          <m:sty m:val="p"/>
                        </m:rPr>
                        <a:rPr lang="el-GR" sz="32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Ω</m:t>
                      </m:r>
                      <m:r>
                        <a:rPr lang="en-US" sz="32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+40 </m:t>
                      </m:r>
                      <m:r>
                        <m:rPr>
                          <m:sty m:val="p"/>
                        </m:rPr>
                        <a:rPr lang="el-GR" sz="32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Ω</m:t>
                      </m:r>
                      <m:r>
                        <a:rPr lang="en-US" sz="32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</m:oMath>
                  </m:oMathPara>
                </a14:m>
                <a:endParaRPr lang="en-US" sz="3200" b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endParaRPr lang="en-US" sz="32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𝐼</m:t>
                      </m:r>
                      <m:r>
                        <a:rPr lang="en-US" sz="32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2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6 </m:t>
                          </m:r>
                          <m:r>
                            <a:rPr lang="en-US" sz="32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𝑉</m:t>
                          </m:r>
                        </m:num>
                        <m:den>
                          <m:r>
                            <a:rPr lang="en-US" sz="32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60 </m:t>
                          </m:r>
                          <m:r>
                            <m:rPr>
                              <m:sty m:val="p"/>
                            </m:rPr>
                            <a:rPr lang="el-GR" sz="32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Ω</m:t>
                          </m:r>
                        </m:den>
                      </m:f>
                      <m:r>
                        <a:rPr lang="en-US" sz="32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</m:oMath>
                  </m:oMathPara>
                </a14:m>
                <a:endParaRPr lang="en-US" sz="3200" b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endParaRPr lang="en-US" sz="3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𝑈</m:t>
                          </m:r>
                        </m:e>
                        <m:sub>
                          <m:r>
                            <a:rPr lang="en-US" sz="32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=0,1 </m:t>
                      </m:r>
                      <m:r>
                        <a:rPr lang="en-US" sz="32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𝐴</m:t>
                      </m:r>
                      <m:r>
                        <a:rPr lang="en-US" sz="32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•20 </m:t>
                      </m:r>
                      <m:r>
                        <m:rPr>
                          <m:sty m:val="p"/>
                        </m:rPr>
                        <a:rPr lang="el-GR" sz="32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Ω</m:t>
                      </m:r>
                      <m:r>
                        <a:rPr lang="en-US" sz="32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 </m:t>
                      </m:r>
                    </m:oMath>
                  </m:oMathPara>
                </a14:m>
                <a:endParaRPr lang="en-US" sz="32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endParaRPr lang="en-US" sz="32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0096" y="1460930"/>
                <a:ext cx="4896544" cy="3972178"/>
              </a:xfrm>
              <a:prstGeom prst="rect">
                <a:avLst/>
              </a:prstGeom>
              <a:blipFill rotWithShape="1">
                <a:blip r:embed="rId5"/>
                <a:stretch>
                  <a:fillRect l="-3238" t="-19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959747" y="5346135"/>
                <a:ext cx="5123892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anose="020B0604020202020204" pitchFamily="34" charset="0"/>
                      </a:rPr>
                      <m:t>𝐼</m:t>
                    </m:r>
                    <m:r>
                      <a:rPr lang="en-US" sz="32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anose="020B0604020202020204" pitchFamily="34" charset="0"/>
                      </a:rPr>
                      <m:t>=0,1 </m:t>
                    </m:r>
                    <m:r>
                      <a:rPr lang="en-US" sz="32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en-US" sz="32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;    </a:t>
                </a:r>
                <a14:m>
                  <m:oMath xmlns:m="http://schemas.openxmlformats.org/officeDocument/2006/math">
                    <m:r>
                      <a:rPr lang="en-US" sz="3200" b="0" i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                 </m:t>
                    </m:r>
                    <m:sSub>
                      <m:sSubPr>
                        <m:ctrlPr>
                          <a:rPr lang="en-US" sz="32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2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𝑈</m:t>
                        </m:r>
                      </m:e>
                      <m:sub>
                        <m:r>
                          <a:rPr lang="en-US" sz="32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32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=2 </m:t>
                    </m:r>
                    <m:r>
                      <a:rPr lang="en-US" sz="32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𝑉</m:t>
                    </m:r>
                  </m:oMath>
                </a14:m>
                <a:r>
                  <a:rPr lang="en-US" sz="32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9747" y="5346135"/>
                <a:ext cx="5123892" cy="1077218"/>
              </a:xfrm>
              <a:prstGeom prst="rect">
                <a:avLst/>
              </a:prstGeom>
              <a:blipFill rotWithShape="1">
                <a:blip r:embed="rId6"/>
                <a:stretch>
                  <a:fillRect l="-3095" t="-73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0344472" y="1962275"/>
                <a:ext cx="136815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Times New Roman" pitchFamily="18" charset="0"/>
                        </a:rPr>
                        <m:t>6</m:t>
                      </m:r>
                      <m:r>
                        <a:rPr lang="en-US" sz="32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Times New Roman" pitchFamily="18" charset="0"/>
                        </a:rPr>
                        <m:t>0 </m:t>
                      </m:r>
                      <m:r>
                        <m:rPr>
                          <m:sty m:val="p"/>
                        </m:rPr>
                        <a:rPr lang="el-GR" sz="32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Times New Roman" pitchFamily="18" charset="0"/>
                        </a:rPr>
                        <m:t>Ω</m:t>
                      </m:r>
                    </m:oMath>
                  </m:oMathPara>
                </a14:m>
                <a:endPara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44472" y="1962275"/>
                <a:ext cx="1368152" cy="58477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8976320" y="3193212"/>
                <a:ext cx="136815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Times New Roman" pitchFamily="18" charset="0"/>
                        </a:rPr>
                        <m:t>0,1 </m:t>
                      </m:r>
                      <m:r>
                        <a:rPr lang="en-US" sz="32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Times New Roman" pitchFamily="18" charset="0"/>
                        </a:rPr>
                        <m:t>𝐴</m:t>
                      </m:r>
                      <m:r>
                        <a:rPr lang="en-US" sz="32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Times New Roman" pitchFamily="18" charset="0"/>
                        </a:rPr>
                        <m:t> </m:t>
                      </m:r>
                    </m:oMath>
                  </m:oMathPara>
                </a14:m>
                <a:endPara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76320" y="3193212"/>
                <a:ext cx="1368152" cy="58477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0496872" y="4356393"/>
                <a:ext cx="85571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Times New Roman" pitchFamily="18" charset="0"/>
                        </a:rPr>
                        <m:t>2 </m:t>
                      </m:r>
                      <m:r>
                        <a:rPr lang="en-US" sz="32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Times New Roman" pitchFamily="18" charset="0"/>
                        </a:rPr>
                        <m:t>𝑉</m:t>
                      </m:r>
                    </m:oMath>
                  </m:oMathPara>
                </a14:m>
                <a:endPara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96872" y="4356393"/>
                <a:ext cx="855712" cy="58477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54487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  <p:bldP spid="16" grpId="0"/>
      <p:bldP spid="5" grpId="0"/>
      <p:bldP spid="7" grpId="0"/>
      <p:bldP spid="12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5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(3)</a:t>
            </a:r>
            <a:endParaRPr lang="en-US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695400" y="1412776"/>
                <a:ext cx="10559123" cy="3170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  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Q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arshiliklari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4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𝑅</m:t>
                        </m:r>
                      </m:e>
                      <m:sub>
                        <m:r>
                          <a:rPr lang="en-US" sz="4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4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=2 </m:t>
                    </m:r>
                    <m:r>
                      <m:rPr>
                        <m:sty m:val="p"/>
                      </m:rPr>
                      <a:rPr lang="el-GR" sz="4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Ω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va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4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𝑅</m:t>
                        </m:r>
                      </m:e>
                      <m:sub>
                        <m:r>
                          <a:rPr lang="en-US" sz="4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sub>
                    </m:sSub>
                    <m:r>
                      <a:rPr lang="en-US" sz="4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=6 </m:t>
                    </m:r>
                    <m:r>
                      <m:rPr>
                        <m:sty m:val="p"/>
                      </m:rPr>
                      <a:rPr lang="el-GR" sz="4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Ω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</a:t>
                </a:r>
                <a:r>
                  <a:rPr lang="uz-Latn-UZ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lgan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ikkita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o</a:t>
                </a:r>
                <a:r>
                  <a:rPr lang="uz-Latn-UZ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tkazgich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o</a:t>
                </a:r>
                <a:r>
                  <a:rPr lang="uz-Latn-UZ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zaro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parallel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ulangan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</a:t>
                </a:r>
                <a:r>
                  <a:rPr lang="uz-Latn-UZ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lib,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ularning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uchlaridagi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kuchlanish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12 V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Ularga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ketma-ket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ulangan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4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𝑅</m:t>
                        </m:r>
                      </m:e>
                      <m:sub>
                        <m:r>
                          <a:rPr lang="en-US" sz="4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3</m:t>
                        </m:r>
                      </m:sub>
                    </m:sSub>
                    <m:r>
                      <a:rPr lang="en-US" sz="4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4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4</m:t>
                    </m:r>
                    <m:r>
                      <a:rPr lang="en-US" sz="4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lang="el-GR" sz="4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Ω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qarshilikdagi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tok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kuchi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kuchlanishini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toping.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00" y="1412776"/>
                <a:ext cx="10559123" cy="3170099"/>
              </a:xfrm>
              <a:prstGeom prst="rect">
                <a:avLst/>
              </a:prstGeom>
              <a:blipFill rotWithShape="1">
                <a:blip r:embed="rId2"/>
                <a:stretch>
                  <a:fillRect l="-2021" t="-3462" r="-2079" b="-7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2207568" y="378904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2050" name="Picture 2" descr="C:\Users\User\Desktop\Online dars\8.2.9\Безымянный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424" y="4509120"/>
            <a:ext cx="7871817" cy="227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2352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(3)</a:t>
            </a:r>
            <a:endParaRPr lang="en-US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07568" y="326713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13057" y="1412776"/>
                <a:ext cx="3306679" cy="40318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Berilgan: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𝑅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=2 </m:t>
                      </m:r>
                      <m:r>
                        <m:rPr>
                          <m:nor/>
                        </m:rPr>
                        <a:rPr lang="el-GR" sz="3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m:t>Ω</m:t>
                      </m:r>
                    </m:oMath>
                  </m:oMathPara>
                </a14:m>
                <a:endParaRPr lang="en-US" sz="3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𝑅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sz="32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2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6</m:t>
                      </m:r>
                      <m:r>
                        <a:rPr lang="en-US" sz="32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l-GR" sz="3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m:t>Ω</m:t>
                      </m:r>
                    </m:oMath>
                  </m:oMathPara>
                </a14:m>
                <a:endParaRPr lang="en-US" sz="3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𝑅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3</m:t>
                          </m:r>
                        </m:sub>
                      </m:sSub>
                      <m:r>
                        <a:rPr lang="en-US" sz="32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=4 </m:t>
                      </m:r>
                      <m:r>
                        <m:rPr>
                          <m:nor/>
                        </m:rPr>
                        <a:rPr lang="el-GR" sz="3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m:t>Ω</m:t>
                      </m:r>
                    </m:oMath>
                  </m:oMathPara>
                </a14:m>
                <a:endPara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𝑈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𝐴𝐵</m:t>
                          </m:r>
                        </m:sub>
                      </m:sSub>
                      <m:r>
                        <a:rPr lang="en-US" sz="32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2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12</m:t>
                      </m:r>
                      <m:r>
                        <a:rPr lang="en-US" sz="32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 </m:t>
                      </m:r>
                      <m:r>
                        <a:rPr lang="en-US" sz="32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𝑉</m:t>
                      </m:r>
                    </m:oMath>
                  </m:oMathPara>
                </a14:m>
                <a:endParaRPr lang="en-US" sz="3200" i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/>
                  <a:cs typeface="Arial" pitchFamily="34" charset="0"/>
                </a:endParaRPr>
              </a:p>
              <a:p>
                <a:endParaRPr lang="en-US" sz="32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32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Topish</a:t>
                </a:r>
                <a:r>
                  <a:rPr lang="en-US" sz="32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2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kerak</a:t>
                </a:r>
                <a:r>
                  <a:rPr lang="en-US" sz="32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  <a:endParaRPr lang="en-US" sz="32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𝐼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3</m:t>
                        </m:r>
                      </m:sub>
                    </m:sSub>
                    <m:r>
                      <a:rPr lang="en-US" sz="32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=?</m:t>
                    </m:r>
                  </m:oMath>
                </a14:m>
                <a:r>
                  <a:rPr lang="en-US" sz="32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𝑈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3</m:t>
                        </m:r>
                      </m:sub>
                    </m:sSub>
                    <m:r>
                      <a:rPr lang="en-US" sz="32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=?</m:t>
                    </m:r>
                  </m:oMath>
                </a14:m>
                <a:endPara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057" y="1412776"/>
                <a:ext cx="3306679" cy="4031873"/>
              </a:xfrm>
              <a:prstGeom prst="rect">
                <a:avLst/>
              </a:prstGeom>
              <a:blipFill rotWithShape="1">
                <a:blip r:embed="rId3"/>
                <a:stretch>
                  <a:fillRect l="-4797" t="-1967" b="-40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/>
          <p:cNvCxnSpPr/>
          <p:nvPr/>
        </p:nvCxnSpPr>
        <p:spPr>
          <a:xfrm>
            <a:off x="3575720" y="1513947"/>
            <a:ext cx="0" cy="46513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 flipV="1">
            <a:off x="413057" y="4144064"/>
            <a:ext cx="3162663" cy="5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691565" y="1433724"/>
                <a:ext cx="3124515" cy="45595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   </a:t>
                </a:r>
                <a:r>
                  <a:rPr lang="en-US" sz="32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Formulasi</a:t>
                </a:r>
                <a:r>
                  <a:rPr lang="en-US" sz="32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  <a:endParaRPr lang="en-US" sz="32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𝑅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𝐴𝐵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20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320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32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320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•</m:t>
                          </m:r>
                          <m:sSub>
                            <m:sSubPr>
                              <m:ctrlPr>
                                <a:rPr lang="en-US" sz="32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32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32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32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32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32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32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3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endParaRPr lang="en-US" sz="3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𝐼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𝐴𝐵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2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32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𝑈</m:t>
                              </m:r>
                            </m:e>
                            <m:sub>
                              <m:r>
                                <a:rPr lang="en-US" sz="32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𝐴𝐵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32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32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𝐴𝐵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3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𝐼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𝐴𝐵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32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𝐼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sz="3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Arial" pitchFamily="34" charset="0"/>
                </a:endParaRPr>
              </a:p>
              <a:p>
                <a:endParaRPr lang="en-US" sz="3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𝑈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3</m:t>
                        </m:r>
                      </m:sub>
                    </m:sSub>
                    <m:r>
                      <a:rPr lang="en-US" sz="32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sSub>
                      <m:sSubPr>
                        <m:ctrlPr>
                          <a:rPr lang="en-US" sz="32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𝐼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ru-RU" sz="32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•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2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𝑅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3</m:t>
                        </m:r>
                      </m:sub>
                    </m:sSub>
                  </m:oMath>
                </a14:m>
                <a:endParaRPr lang="ru-RU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1565" y="1433724"/>
                <a:ext cx="3124515" cy="4559582"/>
              </a:xfrm>
              <a:prstGeom prst="rect">
                <a:avLst/>
              </a:prstGeom>
              <a:blipFill rotWithShape="1">
                <a:blip r:embed="rId4"/>
                <a:stretch>
                  <a:fillRect t="-1872" b="-33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/>
          <p:cNvCxnSpPr/>
          <p:nvPr/>
        </p:nvCxnSpPr>
        <p:spPr>
          <a:xfrm>
            <a:off x="6816080" y="1571120"/>
            <a:ext cx="0" cy="442218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967579" y="1513947"/>
                <a:ext cx="4896544" cy="44652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Yechilishi: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𝑅</m:t>
                      </m:r>
                      <m:r>
                        <a:rPr lang="en-US" sz="32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2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2•6</m:t>
                          </m:r>
                        </m:num>
                        <m:den>
                          <m:r>
                            <a:rPr lang="en-US" sz="32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2+6</m:t>
                          </m:r>
                        </m:den>
                      </m:f>
                      <m:r>
                        <a:rPr lang="en-US" sz="32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l-GR" sz="32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Ω</m:t>
                      </m:r>
                      <m:r>
                        <a:rPr lang="en-US" sz="32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</m:oMath>
                  </m:oMathPara>
                </a14:m>
                <a:endParaRPr lang="en-US" sz="32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𝐼</m:t>
                          </m:r>
                        </m:e>
                        <m:sub>
                          <m:r>
                            <a:rPr lang="en-US" sz="32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𝐴𝐵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2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12 </m:t>
                          </m:r>
                          <m:r>
                            <a:rPr lang="en-US" sz="32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𝑉</m:t>
                          </m:r>
                        </m:num>
                        <m:den>
                          <m:r>
                            <a:rPr lang="en-US" sz="32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1,5 </m:t>
                          </m:r>
                          <m:r>
                            <m:rPr>
                              <m:sty m:val="p"/>
                            </m:rPr>
                            <a:rPr lang="el-GR" sz="32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Ω</m:t>
                          </m:r>
                        </m:den>
                      </m:f>
                      <m:r>
                        <a:rPr lang="en-US" sz="32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</m:oMath>
                  </m:oMathPara>
                </a14:m>
                <a:endParaRPr lang="en-US" sz="3200" b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endParaRPr lang="en-US" sz="3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/>
                  <a:cs typeface="Arial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𝐼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3</m:t>
                        </m:r>
                      </m:sub>
                    </m:sSub>
                    <m:r>
                      <a:rPr lang="en-US" sz="32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</m:oMath>
                </a14:m>
                <a:r>
                  <a:rPr lang="en-US" sz="32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𝑈</m:t>
                          </m:r>
                        </m:e>
                        <m:sub>
                          <m:r>
                            <a:rPr lang="en-US" sz="32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3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=8 </m:t>
                      </m:r>
                      <m:r>
                        <a:rPr lang="en-US" sz="32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𝐴</m:t>
                      </m:r>
                      <m:r>
                        <a:rPr lang="en-US" sz="32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•4 </m:t>
                      </m:r>
                      <m:r>
                        <m:rPr>
                          <m:sty m:val="p"/>
                        </m:rPr>
                        <a:rPr lang="el-GR" sz="32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Times New Roman" pitchFamily="18" charset="0"/>
                        </a:rPr>
                        <m:t>Ω</m:t>
                      </m:r>
                      <m:r>
                        <a:rPr lang="en-US" sz="32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</m:oMath>
                  </m:oMathPara>
                </a14:m>
                <a:endParaRPr lang="en-US" sz="32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endParaRPr lang="en-US" sz="32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7579" y="1513947"/>
                <a:ext cx="4896544" cy="4465261"/>
              </a:xfrm>
              <a:prstGeom prst="rect">
                <a:avLst/>
              </a:prstGeom>
              <a:blipFill rotWithShape="1">
                <a:blip r:embed="rId5"/>
                <a:stretch>
                  <a:fillRect l="-3238" t="-17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918430" y="5454697"/>
                <a:ext cx="5123892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2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𝐼</m:t>
                        </m:r>
                      </m:e>
                      <m:sub>
                        <m:r>
                          <a:rPr lang="en-US" sz="32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3</m:t>
                        </m:r>
                      </m:sub>
                    </m:sSub>
                    <m:r>
                      <a:rPr lang="en-US" sz="32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anose="020B0604020202020204" pitchFamily="34" charset="0"/>
                      </a:rPr>
                      <m:t>=8 </m:t>
                    </m:r>
                    <m:r>
                      <a:rPr lang="en-US" sz="32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en-US" sz="32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;    </a:t>
                </a:r>
                <a14:m>
                  <m:oMath xmlns:m="http://schemas.openxmlformats.org/officeDocument/2006/math">
                    <m:r>
                      <a:rPr lang="en-US" sz="3200" b="0" i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                </m:t>
                    </m:r>
                    <m:sSub>
                      <m:sSubPr>
                        <m:ctrlPr>
                          <a:rPr lang="en-US" sz="32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2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𝑈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3</m:t>
                        </m:r>
                      </m:sub>
                    </m:sSub>
                    <m:r>
                      <a:rPr lang="en-US" sz="32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=32 </m:t>
                    </m:r>
                    <m:r>
                      <a:rPr lang="en-US" sz="32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𝑉</m:t>
                    </m:r>
                  </m:oMath>
                </a14:m>
                <a:r>
                  <a:rPr lang="en-US" sz="32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18430" y="5454697"/>
                <a:ext cx="5123892" cy="1077218"/>
              </a:xfrm>
              <a:prstGeom prst="rect">
                <a:avLst/>
              </a:prstGeom>
              <a:blipFill rotWithShape="1">
                <a:blip r:embed="rId6"/>
                <a:stretch>
                  <a:fillRect l="-3095" t="-73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9624392" y="2268161"/>
                <a:ext cx="136815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Times New Roman" pitchFamily="18" charset="0"/>
                        </a:rPr>
                        <m:t>1,5 </m:t>
                      </m:r>
                      <m:r>
                        <m:rPr>
                          <m:sty m:val="p"/>
                        </m:rPr>
                        <a:rPr lang="el-GR" sz="32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Times New Roman" pitchFamily="18" charset="0"/>
                        </a:rPr>
                        <m:t>Ω</m:t>
                      </m:r>
                    </m:oMath>
                  </m:oMathPara>
                </a14:m>
                <a:endPara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24392" y="2268161"/>
                <a:ext cx="1368152" cy="58477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9480376" y="3140968"/>
                <a:ext cx="136815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Times New Roman" pitchFamily="18" charset="0"/>
                        </a:rPr>
                        <m:t>8 </m:t>
                      </m:r>
                      <m:r>
                        <a:rPr lang="en-US" sz="32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Times New Roman" pitchFamily="18" charset="0"/>
                        </a:rPr>
                        <m:t>𝐴</m:t>
                      </m:r>
                      <m:r>
                        <a:rPr lang="en-US" sz="32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Times New Roman" pitchFamily="18" charset="0"/>
                        </a:rPr>
                        <m:t> </m:t>
                      </m:r>
                    </m:oMath>
                  </m:oMathPara>
                </a14:m>
                <a:endPara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0376" y="3140968"/>
                <a:ext cx="1368152" cy="58477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9992816" y="4859874"/>
                <a:ext cx="85571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Times New Roman" pitchFamily="18" charset="0"/>
                        </a:rPr>
                        <m:t>32 </m:t>
                      </m:r>
                      <m:r>
                        <a:rPr lang="en-US" sz="32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Times New Roman" pitchFamily="18" charset="0"/>
                        </a:rPr>
                        <m:t>𝑉</m:t>
                      </m:r>
                    </m:oMath>
                  </m:oMathPara>
                </a14:m>
                <a:endPara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92816" y="4859874"/>
                <a:ext cx="855712" cy="584775"/>
              </a:xfrm>
              <a:prstGeom prst="rect">
                <a:avLst/>
              </a:prstGeom>
              <a:blipFill rotWithShape="1">
                <a:blip r:embed="rId9"/>
                <a:stretch>
                  <a:fillRect r="-35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7824192" y="4427499"/>
                <a:ext cx="85571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Times New Roman" pitchFamily="18" charset="0"/>
                        </a:rPr>
                        <m:t>8</m:t>
                      </m:r>
                      <m:r>
                        <a:rPr lang="en-US" sz="32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Times New Roman" pitchFamily="18" charset="0"/>
                        </a:rPr>
                        <m:t> </m:t>
                      </m:r>
                      <m:r>
                        <a:rPr lang="en-US" sz="32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Times New Roman" pitchFamily="18" charset="0"/>
                        </a:rPr>
                        <m:t>𝐴</m:t>
                      </m:r>
                    </m:oMath>
                  </m:oMathPara>
                </a14:m>
                <a:endPara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4192" y="4427499"/>
                <a:ext cx="855712" cy="58477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45927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  <p:bldP spid="16" grpId="0"/>
      <p:bldP spid="5" grpId="0"/>
      <p:bldP spid="7" grpId="0"/>
      <p:bldP spid="12" grpId="0"/>
      <p:bldP spid="14" grpId="0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45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13-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(1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23392" y="1412776"/>
            <a:ext cx="1082725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 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Rasmda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tasvirlangan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zanjirining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 A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B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nuqtalar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orasidagi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to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qarshiligini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rezistorning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qarshiligi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4 </a:t>
            </a:r>
            <a:r>
              <a:rPr lang="el-G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Ω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3074" name="Picture 2" descr="C:\Users\User\Desktop\Online dars\8.2.9\Безымянный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08" y="3978405"/>
            <a:ext cx="4038349" cy="2708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User\Desktop\Online dars\8.2.9\Безымянный1 — копия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699" y="4263279"/>
            <a:ext cx="6759302" cy="2358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2352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15212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67408" y="1744922"/>
            <a:ext cx="1044116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28650" indent="-628650" algn="just">
              <a:buAutoNum type="romanUcPeriod"/>
            </a:pP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arshiliklar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 </a:t>
            </a:r>
            <a:r>
              <a:rPr lang="el-GR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Ω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80 </a:t>
            </a:r>
            <a:r>
              <a:rPr lang="el-GR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Ω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uz-Latn-U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lgan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uz-Latn-U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tkazgich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o</a:t>
            </a:r>
            <a:r>
              <a:rPr lang="uz-Latn-U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zaro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parallel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ulangan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uz-Latn-U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lib,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uchlaridagi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kuchlanish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48 V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Ularga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ketma-ket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ulangan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uchinchi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el-GR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Ω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qarshilikdagi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kuchlanishini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</a:p>
        </p:txBody>
      </p:sp>
    </p:spTree>
    <p:extLst>
      <p:ext uri="{BB962C8B-B14F-4D97-AF65-F5344CB8AC3E}">
        <p14:creationId xmlns:p14="http://schemas.microsoft.com/office/powerpoint/2010/main" val="836738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15212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437365" y="1340768"/>
                <a:ext cx="10729192" cy="28469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542925" indent="-542925" algn="just"/>
                <a:r>
                  <a:rPr lang="en-US" sz="3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II.  </a:t>
                </a:r>
                <a:r>
                  <a:rPr lang="en-US" sz="35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Sxemada</a:t>
                </a:r>
                <a:r>
                  <a:rPr lang="en-US" sz="3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3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rezistorlarning</a:t>
                </a:r>
                <a:r>
                  <a:rPr lang="en-US" sz="3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elektr</a:t>
                </a:r>
                <a:r>
                  <a:rPr lang="en-US" sz="3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qarshiligi</a:t>
                </a:r>
                <a:r>
                  <a:rPr lang="en-US" sz="3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600" b="1" i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𝐑</m:t>
                        </m:r>
                      </m:e>
                      <m:sub>
                        <m:r>
                          <a:rPr lang="en-US" sz="3600" b="1" i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sub>
                    </m:sSub>
                    <m:r>
                      <a:rPr lang="en-US" sz="3600" b="1" i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3600" b="1" i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𝟒</m:t>
                    </m:r>
                    <m:r>
                      <a:rPr lang="en-US" sz="3600" b="1" i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el-GR" sz="3600" b="1" i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𝛀</m:t>
                    </m:r>
                  </m:oMath>
                </a14:m>
                <a:r>
                  <a:rPr lang="en-US" sz="3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600" b="1" i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𝐑</m:t>
                        </m:r>
                      </m:e>
                      <m:sub>
                        <m:r>
                          <a:rPr lang="en-US" sz="3600" b="1" i="0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b>
                    </m:sSub>
                    <m:r>
                      <a:rPr lang="en-US" sz="3600" b="1" i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3600" b="1" i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𝟏𝟎</m:t>
                    </m:r>
                    <m:r>
                      <a:rPr lang="en-US" sz="3600" b="1" i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el-GR" sz="3600" b="1" i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𝛀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va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600" b="1" i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𝐑</m:t>
                        </m:r>
                      </m:e>
                      <m:sub>
                        <m:r>
                          <a:rPr lang="en-US" sz="3600" b="1" i="0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𝟑</m:t>
                        </m:r>
                      </m:sub>
                    </m:sSub>
                    <m:r>
                      <a:rPr lang="en-US" sz="3600" b="1" i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3600" b="1" i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𝟏𝟓</m:t>
                    </m:r>
                    <m:r>
                      <a:rPr lang="en-US" sz="3600" b="1" i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el-GR" sz="3600" b="1" i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𝛀</m:t>
                    </m:r>
                  </m:oMath>
                </a14:m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Agar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zanjir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uchlariga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12 V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kuchlanish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berilsa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ampermetr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qiymatni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</a:t>
                </a:r>
                <a:r>
                  <a:rPr lang="uz-Latn-UZ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rsatadi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en-US" sz="35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365" y="1340768"/>
                <a:ext cx="10729192" cy="2846933"/>
              </a:xfrm>
              <a:prstGeom prst="rect">
                <a:avLst/>
              </a:prstGeom>
              <a:blipFill rotWithShape="1">
                <a:blip r:embed="rId2"/>
                <a:stretch>
                  <a:fillRect l="-1705" t="-3426" r="-1705" b="-706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098" name="Picture 2" descr="C:\Users\User\Desktop\Online dars\8.2.9\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4187" y="3933056"/>
            <a:ext cx="5616624" cy="2748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40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381374" y="1700808"/>
            <a:ext cx="72728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Savol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: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tkazgichlar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ketma-ket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ulanganda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fizik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kattaliklar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3074" name="Picture 2" descr="C:\Users\User\Desktop\Online dars\8.2.2\original-2084312-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801" y="1526410"/>
            <a:ext cx="3249012" cy="4566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663952" y="4445390"/>
            <a:ext cx="37242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Tok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kuchi</a:t>
            </a:r>
            <a:endParaRPr lang="ru-RU" sz="36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71464" y="332656"/>
            <a:ext cx="102251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3332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39417" y="1916832"/>
            <a:ext cx="6192687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r>
              <a:rPr lang="en-US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Ketma-ket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ulangan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uz-Latn-UZ" sz="3500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tkazgichlarning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uchlaridagi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kuchlanish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nimaga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71894" y="4331816"/>
            <a:ext cx="668919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Javob</a:t>
            </a:r>
            <a:r>
              <a:rPr lang="en-US" sz="3500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sz="3500" dirty="0" err="1" smtClean="0">
                <a:latin typeface="Arial" pitchFamily="34" charset="0"/>
                <a:cs typeface="Arial" pitchFamily="34" charset="0"/>
              </a:rPr>
              <a:t>Har</a:t>
            </a:r>
            <a:r>
              <a:rPr lang="en-US" sz="3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5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3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500" dirty="0" err="1" smtClean="0">
                <a:latin typeface="Arial" pitchFamily="34" charset="0"/>
                <a:cs typeface="Arial" pitchFamily="34" charset="0"/>
              </a:rPr>
              <a:t>iste’molchidagi</a:t>
            </a:r>
            <a:r>
              <a:rPr lang="en-US" sz="3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500" dirty="0" err="1" smtClean="0">
                <a:latin typeface="Arial" pitchFamily="34" charset="0"/>
                <a:cs typeface="Arial" pitchFamily="34" charset="0"/>
              </a:rPr>
              <a:t>kuchlanishlar</a:t>
            </a:r>
            <a:r>
              <a:rPr lang="en-US" sz="3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500" dirty="0" err="1" smtClean="0">
                <a:latin typeface="Arial" pitchFamily="34" charset="0"/>
                <a:cs typeface="Arial" pitchFamily="34" charset="0"/>
              </a:rPr>
              <a:t>yig</a:t>
            </a:r>
            <a:r>
              <a:rPr lang="uz-Latn-UZ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indisiga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5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71464" y="332656"/>
            <a:ext cx="102251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User\Desktop\Online dars\8.2.6\0_ca2e5_39eb4984_orig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2184" y="1609364"/>
            <a:ext cx="2592288" cy="3570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6995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-16867" y="0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0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1430856" y="4797152"/>
                <a:ext cx="574526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4000" b="1" dirty="0" smtClean="0">
                        <a:latin typeface="Arial" pitchFamily="34" charset="0"/>
                        <a:cs typeface="Arial" pitchFamily="34" charset="0"/>
                      </a:rPr>
                      <m:t>Javob</m:t>
                    </m:r>
                    <m:r>
                      <m:rPr>
                        <m:nor/>
                      </m:rPr>
                      <a:rPr lang="en-US" sz="4000" b="1" dirty="0" smtClean="0">
                        <a:latin typeface="Arial" pitchFamily="34" charset="0"/>
                        <a:cs typeface="Arial" pitchFamily="34" charset="0"/>
                      </a:rPr>
                      <m:t>:</m:t>
                    </m:r>
                  </m:oMath>
                </a14:m>
                <a:r>
                  <a:rPr lang="en-US" sz="4000" b="1" dirty="0" smtClean="0">
                    <a:solidFill>
                      <a:schemeClr val="accent4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Kuchlanish</a:t>
                </a:r>
                <a:endParaRPr lang="ru-RU" sz="40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0856" y="4797152"/>
                <a:ext cx="5745263" cy="707886"/>
              </a:xfrm>
              <a:prstGeom prst="rect">
                <a:avLst/>
              </a:prstGeom>
              <a:blipFill rotWithShape="1">
                <a:blip r:embed="rId2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798163" y="1700808"/>
            <a:ext cx="565787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Savol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tkazgichlar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parallel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ulanganda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fizik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kattaliklar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3662" y="299355"/>
            <a:ext cx="102251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C:\Users\User\Desktop\Online dars\8.2.6\QWjc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0096" y="1746425"/>
            <a:ext cx="4037784" cy="2762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4109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63552" y="3284984"/>
            <a:ext cx="3079689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J</a:t>
            </a:r>
            <a:r>
              <a:rPr lang="en-US" sz="3500" b="1" dirty="0" err="1">
                <a:latin typeface="Arial" pitchFamily="34" charset="0"/>
                <a:cs typeface="Arial" pitchFamily="34" charset="0"/>
              </a:rPr>
              <a:t>avob</a:t>
            </a:r>
            <a:r>
              <a:rPr lang="en-US" sz="35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35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Ortadi</a:t>
            </a:r>
            <a:endParaRPr lang="ru-RU" sz="35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732587" y="1412776"/>
            <a:ext cx="6120680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3500" dirty="0" smtClean="0">
                <a:latin typeface="Arial" pitchFamily="34" charset="0"/>
                <a:cs typeface="Arial" pitchFamily="34" charset="0"/>
              </a:rPr>
              <a:t>1. </a:t>
            </a:r>
            <a:r>
              <a:rPr lang="en-US" sz="3500" dirty="0" err="1" smtClean="0">
                <a:latin typeface="Arial" pitchFamily="34" charset="0"/>
                <a:cs typeface="Arial" pitchFamily="34" charset="0"/>
              </a:rPr>
              <a:t>Zanjirda</a:t>
            </a:r>
            <a:r>
              <a:rPr lang="en-US" sz="3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500" dirty="0" err="1" smtClean="0">
                <a:latin typeface="Arial" pitchFamily="34" charset="0"/>
                <a:cs typeface="Arial" pitchFamily="34" charset="0"/>
              </a:rPr>
              <a:t>qarshilik</a:t>
            </a:r>
            <a:r>
              <a:rPr lang="en-US" sz="3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500" dirty="0" err="1" smtClean="0">
                <a:latin typeface="Arial" pitchFamily="34" charset="0"/>
                <a:cs typeface="Arial" pitchFamily="34" charset="0"/>
              </a:rPr>
              <a:t>kamaytirilsa</a:t>
            </a:r>
            <a:r>
              <a:rPr lang="en-US" sz="3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500" dirty="0" err="1" smtClean="0">
                <a:latin typeface="Arial" pitchFamily="34" charset="0"/>
                <a:cs typeface="Arial" pitchFamily="34" charset="0"/>
              </a:rPr>
              <a:t>tok</a:t>
            </a:r>
            <a:r>
              <a:rPr lang="en-US" sz="3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500" dirty="0" err="1" smtClean="0">
                <a:latin typeface="Arial" pitchFamily="34" charset="0"/>
                <a:cs typeface="Arial" pitchFamily="34" charset="0"/>
              </a:rPr>
              <a:t>kuchi</a:t>
            </a:r>
            <a:r>
              <a:rPr lang="en-US" sz="3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500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sz="3500" dirty="0" smtClean="0">
                <a:latin typeface="Arial" pitchFamily="34" charset="0"/>
                <a:cs typeface="Arial" pitchFamily="34" charset="0"/>
              </a:rPr>
              <a:t> o</a:t>
            </a:r>
            <a:r>
              <a:rPr lang="uz-Latn-UZ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zgaradi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500" dirty="0"/>
          </a:p>
        </p:txBody>
      </p:sp>
      <p:sp>
        <p:nvSpPr>
          <p:cNvPr id="11" name="TextBox 10"/>
          <p:cNvSpPr txBox="1"/>
          <p:nvPr/>
        </p:nvSpPr>
        <p:spPr>
          <a:xfrm>
            <a:off x="732587" y="4141051"/>
            <a:ext cx="6408712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500" dirty="0" smtClean="0">
                <a:latin typeface="Arial" pitchFamily="34" charset="0"/>
                <a:cs typeface="Arial" pitchFamily="34" charset="0"/>
              </a:rPr>
              <a:t>    2. </a:t>
            </a:r>
            <a:r>
              <a:rPr lang="en-US" sz="3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Zanjirda</a:t>
            </a:r>
            <a:r>
              <a:rPr lang="en-US" sz="3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kuchlanish</a:t>
            </a:r>
            <a:r>
              <a:rPr lang="en-US" sz="3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kamaytirilsa</a:t>
            </a:r>
            <a:r>
              <a:rPr lang="en-US" sz="3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tok</a:t>
            </a:r>
            <a:r>
              <a:rPr lang="en-US" sz="3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kuchi</a:t>
            </a:r>
            <a:r>
              <a:rPr lang="en-US" sz="3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qanday</a:t>
            </a:r>
            <a:r>
              <a:rPr lang="en-US" sz="3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o</a:t>
            </a:r>
            <a:r>
              <a:rPr lang="uz-Latn-UZ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zgaradi</a:t>
            </a:r>
            <a:r>
              <a:rPr lang="en-US" sz="3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35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28098" y="5936049"/>
            <a:ext cx="4129657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Javob</a:t>
            </a:r>
            <a:r>
              <a:rPr lang="en-US" sz="3500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Kamayadi</a:t>
            </a:r>
            <a:r>
              <a:rPr lang="en-US" sz="35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5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23662" y="299355"/>
            <a:ext cx="102251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9" name="Picture 3" descr="C:\Users\User\Desktop\Online dars\8.2.5\WBPi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4152" y="1475313"/>
            <a:ext cx="2503410" cy="3635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145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65618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FIZIKA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71464" y="1896512"/>
            <a:ext cx="73448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MAVZU: 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</a:p>
        </p:txBody>
      </p:sp>
      <p:pic>
        <p:nvPicPr>
          <p:cNvPr id="7" name="Picture 4" descr="C:\Users\User\Desktop\Online dars\8.2.5\AdoredHugeAmericanavocet-small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5981" y="1772816"/>
            <a:ext cx="3816424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User\Desktop\Online dars\8.2.4\unnamed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7488" y="3560869"/>
            <a:ext cx="5930071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0345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5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(1)</a:t>
            </a:r>
            <a:endParaRPr lang="en-US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83432" y="1787713"/>
            <a:ext cx="10009112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en-US" sz="4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4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zanjiridagi</a:t>
            </a:r>
            <a:r>
              <a:rPr lang="en-US" sz="4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kuchlanish</a:t>
            </a:r>
            <a:r>
              <a:rPr lang="en-US" sz="4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 220 V. </a:t>
            </a:r>
            <a:r>
              <a:rPr lang="en-US" sz="4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Zanjirga</a:t>
            </a:r>
            <a:r>
              <a:rPr lang="en-US" sz="4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ulangan</a:t>
            </a:r>
            <a:r>
              <a:rPr lang="en-US" sz="4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ikkita</a:t>
            </a:r>
            <a:r>
              <a:rPr lang="en-US" sz="4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4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lampasining</a:t>
            </a:r>
            <a:r>
              <a:rPr lang="en-US" sz="4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har</a:t>
            </a:r>
            <a:r>
              <a:rPr lang="en-US" sz="4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biri</a:t>
            </a:r>
            <a:r>
              <a:rPr lang="en-US" sz="4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240 </a:t>
            </a:r>
            <a:r>
              <a:rPr lang="el-GR" sz="4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Ω</a:t>
            </a:r>
            <a:r>
              <a:rPr lang="en-US" sz="4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qarshilikka</a:t>
            </a:r>
            <a:r>
              <a:rPr lang="en-US" sz="4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ega</a:t>
            </a:r>
            <a:r>
              <a:rPr lang="en-US" sz="4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4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Ularning</a:t>
            </a:r>
            <a:r>
              <a:rPr lang="en-US" sz="4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o</a:t>
            </a:r>
            <a:r>
              <a:rPr lang="uz-Latn-UZ" sz="45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zaro</a:t>
            </a:r>
            <a:r>
              <a:rPr lang="en-US" sz="4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ketma-ket</a:t>
            </a:r>
            <a:r>
              <a:rPr lang="en-US" sz="4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ulangandagi</a:t>
            </a:r>
            <a:r>
              <a:rPr lang="en-US" sz="4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4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kuchini</a:t>
            </a:r>
            <a:r>
              <a:rPr lang="en-US" sz="4500" dirty="0" smtClean="0">
                <a:latin typeface="Arial" panose="020B0604020202020204" pitchFamily="34" charset="0"/>
                <a:cs typeface="Arial" panose="020B0604020202020204" pitchFamily="34" charset="0"/>
              </a:rPr>
              <a:t> toping?</a:t>
            </a:r>
            <a:r>
              <a:rPr lang="uz-Latn-UZ" sz="4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5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5252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(1)</a:t>
            </a:r>
            <a:endParaRPr lang="en-US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07568" y="378904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13057" y="1934686"/>
                <a:ext cx="3306679" cy="3046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Berilgan: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𝑈</m:t>
                      </m:r>
                      <m:r>
                        <a:rPr lang="en-US" sz="32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=220 </m:t>
                      </m:r>
                      <m:r>
                        <a:rPr lang="en-US" sz="32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𝑉</m:t>
                      </m:r>
                    </m:oMath>
                  </m:oMathPara>
                </a14:m>
                <a:endParaRPr lang="en-US" sz="3200" b="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𝑅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32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𝑅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=240 </m:t>
                      </m:r>
                      <m:r>
                        <m:rPr>
                          <m:nor/>
                        </m:rPr>
                        <a:rPr lang="el-GR" sz="3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m:t>Ω</m:t>
                      </m:r>
                    </m:oMath>
                  </m:oMathPara>
                </a14:m>
                <a:endPara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endParaRPr lang="en-US" sz="32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32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Topish</a:t>
                </a:r>
                <a:r>
                  <a:rPr lang="en-US" sz="32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2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kerak</a:t>
                </a:r>
                <a:r>
                  <a:rPr lang="en-US" sz="32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  <a:endParaRPr lang="en-US" sz="32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</a:rPr>
                        <m:t>𝐼</m:t>
                      </m:r>
                      <m:r>
                        <a:rPr lang="en-US" sz="32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</a:rPr>
                        <m:t>=?</m:t>
                      </m:r>
                    </m:oMath>
                  </m:oMathPara>
                </a14:m>
                <a:endPara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057" y="1934686"/>
                <a:ext cx="3306679" cy="3046988"/>
              </a:xfrm>
              <a:prstGeom prst="rect">
                <a:avLst/>
              </a:prstGeom>
              <a:blipFill rotWithShape="1">
                <a:blip r:embed="rId3"/>
                <a:stretch>
                  <a:fillRect l="-4797" t="-26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/>
          <p:cNvCxnSpPr/>
          <p:nvPr/>
        </p:nvCxnSpPr>
        <p:spPr>
          <a:xfrm>
            <a:off x="3575720" y="2035857"/>
            <a:ext cx="0" cy="39922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 flipV="1">
            <a:off x="413057" y="3712016"/>
            <a:ext cx="3162663" cy="5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691565" y="1955634"/>
                <a:ext cx="3124515" cy="30646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   </a:t>
                </a:r>
                <a:r>
                  <a:rPr lang="en-US" sz="32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Formulasi</a:t>
                </a:r>
                <a:r>
                  <a:rPr lang="en-US" sz="32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  <a:endParaRPr lang="en-US" sz="32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𝑅</m:t>
                          </m:r>
                          <m:r>
                            <a:rPr lang="en-US" sz="32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=</m:t>
                          </m:r>
                          <m:r>
                            <a:rPr lang="en-US" sz="32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𝑅</m:t>
                          </m:r>
                        </m:e>
                        <m:sub>
                          <m:r>
                            <a:rPr lang="en-US" sz="32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sz="32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𝑅</m:t>
                          </m:r>
                        </m:e>
                        <m:sub>
                          <m:r>
                            <a:rPr lang="en-US" sz="32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3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𝐼</m:t>
                          </m:r>
                          <m:r>
                            <a:rPr lang="en-US" sz="32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=</m:t>
                          </m:r>
                          <m:r>
                            <a:rPr lang="en-US" sz="32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𝐼</m:t>
                          </m:r>
                        </m:e>
                        <m:sub>
                          <m:r>
                            <a:rPr lang="en-US" sz="32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32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𝐼</m:t>
                          </m:r>
                        </m:e>
                        <m:sub>
                          <m:r>
                            <a:rPr lang="en-US" sz="32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3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endParaRPr lang="en-US" sz="3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Times New Roman" pitchFamily="18" charset="0"/>
                        </a:rPr>
                        <m:t>𝐼</m:t>
                      </m:r>
                      <m:r>
                        <a:rPr lang="en-US" sz="32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20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Times New Roman" pitchFamily="18" charset="0"/>
                            </a:rPr>
                            <m:t>𝑈</m:t>
                          </m:r>
                        </m:num>
                        <m:den>
                          <m:r>
                            <a:rPr lang="en-US" sz="32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Times New Roman" pitchFamily="18" charset="0"/>
                            </a:rPr>
                            <m:t>𝑅</m:t>
                          </m:r>
                        </m:den>
                      </m:f>
                      <m:r>
                        <a:rPr lang="en-US" sz="32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Times New Roman" pitchFamily="18" charset="0"/>
                            </a:rPr>
                            <m:t>𝑈</m:t>
                          </m:r>
                        </m:num>
                        <m:den>
                          <m:sSub>
                            <m:sSubPr>
                              <m:ctrlPr>
                                <a:rPr lang="en-US" sz="32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32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32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32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32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1565" y="1955634"/>
                <a:ext cx="3124515" cy="3064622"/>
              </a:xfrm>
              <a:prstGeom prst="rect">
                <a:avLst/>
              </a:prstGeom>
              <a:blipFill rotWithShape="1">
                <a:blip r:embed="rId4"/>
                <a:stretch>
                  <a:fillRect t="-27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/>
          <p:cNvCxnSpPr/>
          <p:nvPr/>
        </p:nvCxnSpPr>
        <p:spPr>
          <a:xfrm>
            <a:off x="6816080" y="2093030"/>
            <a:ext cx="0" cy="39350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960096" y="1982840"/>
                <a:ext cx="4896544" cy="12845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Yechilishi:</a:t>
                </a:r>
              </a:p>
              <a:p>
                <a:r>
                  <a:rPr lang="en-US" sz="32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Times New Roman" pitchFamily="18" charset="0"/>
                      </a:rPr>
                      <m:t>𝐼</m:t>
                    </m:r>
                    <m:r>
                      <a:rPr lang="en-US" sz="32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ru-RU" sz="32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Times New Roman" pitchFamily="18" charset="0"/>
                          </a:rPr>
                          <m:t>220 </m:t>
                        </m:r>
                        <m:r>
                          <a:rPr lang="en-US" sz="32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Times New Roman" pitchFamily="18" charset="0"/>
                          </a:rPr>
                          <m:t>𝑉</m:t>
                        </m:r>
                      </m:num>
                      <m:den>
                        <m:r>
                          <a:rPr lang="en-US" sz="32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Times New Roman" pitchFamily="18" charset="0"/>
                          </a:rPr>
                          <m:t>240 </m:t>
                        </m:r>
                        <m:r>
                          <m:rPr>
                            <m:sty m:val="p"/>
                          </m:rPr>
                          <a:rPr lang="el-GR" sz="32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Times New Roman" pitchFamily="18" charset="0"/>
                          </a:rPr>
                          <m:t>Ω</m:t>
                        </m:r>
                        <m:r>
                          <a:rPr lang="en-US" sz="32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Times New Roman" pitchFamily="18" charset="0"/>
                          </a:rPr>
                          <m:t> </m:t>
                        </m:r>
                        <m:r>
                          <a:rPr lang="en-US" sz="3200" b="0" i="1" dirty="0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 +240</m:t>
                        </m:r>
                        <m:r>
                          <m:rPr>
                            <m:sty m:val="p"/>
                          </m:rPr>
                          <a:rPr lang="el-GR" sz="3200" b="0" i="1" dirty="0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Ω</m:t>
                        </m:r>
                        <m:r>
                          <a:rPr lang="en-US" sz="3200" b="0" i="1" dirty="0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 </m:t>
                        </m:r>
                      </m:den>
                    </m:f>
                    <m:r>
                      <a:rPr lang="en-US" sz="3200" b="0" i="1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≈</m:t>
                    </m:r>
                  </m:oMath>
                </a14:m>
                <a:endParaRPr lang="en-US" sz="32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0096" y="1982840"/>
                <a:ext cx="4896544" cy="1284582"/>
              </a:xfrm>
              <a:prstGeom prst="rect">
                <a:avLst/>
              </a:prstGeom>
              <a:blipFill rotWithShape="1">
                <a:blip r:embed="rId5"/>
                <a:stretch>
                  <a:fillRect l="-3238" t="-61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068108" y="5229200"/>
                <a:ext cx="381642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anose="020B0604020202020204" pitchFamily="34" charset="0"/>
                      </a:rPr>
                      <m:t>𝐼</m:t>
                    </m:r>
                    <m:r>
                      <a:rPr lang="en-US" sz="32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anose="020B0604020202020204" pitchFamily="34" charset="0"/>
                      </a:rPr>
                      <m:t>≈0,46 </m:t>
                    </m:r>
                    <m:r>
                      <a:rPr lang="en-US" sz="32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endPara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68108" y="5229200"/>
                <a:ext cx="3816424" cy="584775"/>
              </a:xfrm>
              <a:prstGeom prst="rect">
                <a:avLst/>
              </a:prstGeom>
              <a:blipFill rotWithShape="1">
                <a:blip r:embed="rId6"/>
                <a:stretch>
                  <a:fillRect l="-3987" t="-13542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0200456" y="2564904"/>
                <a:ext cx="136815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Times New Roman" pitchFamily="18" charset="0"/>
                        </a:rPr>
                        <m:t>0,46 </m:t>
                      </m:r>
                      <m:r>
                        <a:rPr lang="en-US" sz="32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Times New Roman" pitchFamily="18" charset="0"/>
                        </a:rPr>
                        <m:t>𝐴</m:t>
                      </m:r>
                    </m:oMath>
                  </m:oMathPara>
                </a14:m>
                <a:endPara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00456" y="2564904"/>
                <a:ext cx="1368152" cy="58477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25966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  <p:bldP spid="16" grpId="0"/>
      <p:bldP spid="5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5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(2)</a:t>
            </a:r>
            <a:endParaRPr lang="en-US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79376" y="1412776"/>
            <a:ext cx="1094521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 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Qarshiligi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20 </a:t>
            </a:r>
            <a:r>
              <a:rPr lang="el-GR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Ω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40 </a:t>
            </a:r>
            <a:r>
              <a:rPr lang="el-GR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Ω 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rezistorlar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(77-rasm)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ketma-ket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ulangan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Ampermetr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voltmetr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rsatishini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ampermetr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qarshiligini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voltmetr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qarshiligini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User\Desktop\Online dars\8.2.9\Безымянный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5480" y="4653136"/>
            <a:ext cx="2785690" cy="2121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2352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1472</TotalTime>
  <Words>776</Words>
  <Application>Microsoft Office PowerPoint</Application>
  <PresentationFormat>Произвольный</PresentationFormat>
  <Paragraphs>99</Paragraphs>
  <Slides>15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Admin</cp:lastModifiedBy>
  <cp:revision>284</cp:revision>
  <dcterms:created xsi:type="dcterms:W3CDTF">2020-10-11T11:44:17Z</dcterms:created>
  <dcterms:modified xsi:type="dcterms:W3CDTF">2020-10-29T01:32:42Z</dcterms:modified>
</cp:coreProperties>
</file>