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320" r:id="rId2"/>
    <p:sldId id="307" r:id="rId3"/>
    <p:sldId id="285" r:id="rId4"/>
    <p:sldId id="316" r:id="rId5"/>
    <p:sldId id="315" r:id="rId6"/>
    <p:sldId id="298" r:id="rId7"/>
    <p:sldId id="326" r:id="rId8"/>
    <p:sldId id="314" r:id="rId9"/>
    <p:sldId id="328" r:id="rId10"/>
    <p:sldId id="329" r:id="rId11"/>
    <p:sldId id="273" r:id="rId12"/>
    <p:sldId id="32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F7FC"/>
    <a:srgbClr val="ACFAB3"/>
    <a:srgbClr val="85F790"/>
    <a:srgbClr val="0076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569" autoAdjust="0"/>
  </p:normalViewPr>
  <p:slideViewPr>
    <p:cSldViewPr>
      <p:cViewPr varScale="1">
        <p:scale>
          <a:sx n="67" d="100"/>
          <a:sy n="67" d="100"/>
        </p:scale>
        <p:origin x="750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633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305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619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862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370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98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202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705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541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651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675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900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97581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264352" y="357692"/>
            <a:ext cx="1872208" cy="1174064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-sinf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79784" y="2364680"/>
            <a:ext cx="720080" cy="172819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79784" y="4509120"/>
            <a:ext cx="720080" cy="165618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object 11">
            <a:extLst>
              <a:ext uri="{FF2B5EF4-FFF2-40B4-BE49-F238E27FC236}">
                <a16:creationId xmlns:lc="http://schemas.openxmlformats.org/drawingml/2006/lockedCanvas" xmlns:a16="http://schemas.microsoft.com/office/drawing/2014/main" xmlns="" id="{CF4C4251-150C-409F-BB4F-13D887806802}"/>
              </a:ext>
            </a:extLst>
          </p:cNvPr>
          <p:cNvSpPr/>
          <p:nvPr/>
        </p:nvSpPr>
        <p:spPr>
          <a:xfrm>
            <a:off x="979784" y="260648"/>
            <a:ext cx="1371801" cy="13681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 descr="C:\Users\User\Desktop\Online dars\8.3.7\svar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615" y="2364680"/>
            <a:ext cx="3712621" cy="358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Online dars\8.3.7\3265228931-svarochnyy-invertor-patriot-wma-185al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144" y="3838722"/>
            <a:ext cx="2016224" cy="2075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2043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 TOKI URGANDA BIRINCHI YORDAM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6146618"/>
            <a:ext cx="971550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559496" y="1484784"/>
            <a:ext cx="9577064" cy="1938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Odam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ta’sirida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qancha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uzoq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vaqt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turib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qolsa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hayotini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saqlab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qolish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shuncha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qiyin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Shuning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birinchi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navbatda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odamni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ta’siridan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xalos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qilish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000" b="1" i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81267" y="1484783"/>
            <a:ext cx="688639" cy="193899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Равнобедренный треугольник 10"/>
          <p:cNvSpPr/>
          <p:nvPr/>
        </p:nvSpPr>
        <p:spPr>
          <a:xfrm rot="5400000">
            <a:off x="915598" y="2274259"/>
            <a:ext cx="730245" cy="360041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4" name="Picture 6" descr="C:\Users\User\Desktop\Online dars\8.3.9\Okazanie-pervoj-pomoshchi-pri-porazhenii-ehlektricheskim-tokom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8" t="3586" r="1822" b="3439"/>
          <a:stretch/>
        </p:blipFill>
        <p:spPr bwMode="auto">
          <a:xfrm>
            <a:off x="881267" y="3573016"/>
            <a:ext cx="9374168" cy="32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2494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15212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1224" y="1574497"/>
            <a:ext cx="9001160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0" indent="-857250" algn="just">
              <a:buAutoNum type="romanUcPeriod"/>
            </a:pP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tanasi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voltdan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kuchlanish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xavfli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857250" indent="-857250" algn="just">
              <a:buAutoNum type="romanUcPeriod"/>
            </a:pPr>
            <a:endParaRPr lang="en-US" sz="3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just">
              <a:buAutoNum type="romanUcPeriod" startAt="2"/>
            </a:pP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Ko‘chada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tarmog‘i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simi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uzilib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yotgan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571500" indent="-571500" algn="just">
              <a:buAutoNum type="romanUcPeriod" startAt="2"/>
            </a:pPr>
            <a:endParaRPr lang="en-US" sz="3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just">
              <a:buAutoNum type="romanUcPeriod" startAt="3"/>
            </a:pP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Xonadonda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devorga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mix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qoqishdan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e’tibor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/>
            <a:endParaRPr lang="en-US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User\Desktop\Online dars\8.3.7\mecanico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2424" y="1844824"/>
            <a:ext cx="1872208" cy="2988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73836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Online dars\8.2.2\original-2084312-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2384" y="1916832"/>
            <a:ext cx="2515741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-27384"/>
            <a:ext cx="12192000" cy="115212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7368" y="1345095"/>
            <a:ext cx="9289192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IV.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Rozetka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teshigiga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lampochkasiz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patronga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buyumlarni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tiqish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xavfli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/>
            <a:endParaRPr lang="en-US" sz="3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just">
              <a:buAutoNum type="romanUcPeriod" startAt="5"/>
            </a:pP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Xonadon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zanjiridagi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shikastlangan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joyni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ta’mirlashdan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/>
            <a:endParaRPr lang="en-US" sz="3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VI.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urgan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odamga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yoram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ko‘rsatiladi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024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23306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99456" y="190962"/>
            <a:ext cx="102251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9416" y="3022771"/>
            <a:ext cx="5977950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Zanjirdagi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tok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kuchi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me’yoridan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ortib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ketganda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zanjirni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uzuvchi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asbob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nima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deb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ataladi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37001" y="1562339"/>
            <a:ext cx="5976665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Simyog‘ochdagi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simlarning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qaysi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biri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neytral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641951" y="1604285"/>
            <a:ext cx="2520280" cy="1015663"/>
          </a:xfrm>
          <a:prstGeom prst="rect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pastdagisi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трелка вправо 1"/>
          <p:cNvSpPr/>
          <p:nvPr/>
        </p:nvSpPr>
        <p:spPr>
          <a:xfrm>
            <a:off x="7248128" y="1851028"/>
            <a:ext cx="1152128" cy="438284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8688287" y="3484436"/>
            <a:ext cx="2473943" cy="553998"/>
          </a:xfrm>
          <a:prstGeom prst="rect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Saqlagich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39416" y="4871411"/>
            <a:ext cx="5976664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Xonadonda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iste’molchilar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o‘zaro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ulangan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688288" y="5102243"/>
            <a:ext cx="2473943" cy="553998"/>
          </a:xfrm>
          <a:prstGeom prst="rect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Parallel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трелка вправо 15"/>
          <p:cNvSpPr/>
          <p:nvPr/>
        </p:nvSpPr>
        <p:spPr>
          <a:xfrm>
            <a:off x="7248128" y="3542293"/>
            <a:ext cx="1152128" cy="438284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Стрелка вправо 16"/>
          <p:cNvSpPr/>
          <p:nvPr/>
        </p:nvSpPr>
        <p:spPr>
          <a:xfrm>
            <a:off x="7248128" y="5157192"/>
            <a:ext cx="1152128" cy="438284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639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8" grpId="0" animBg="1"/>
      <p:bldP spid="12" grpId="0" animBg="1"/>
      <p:bldP spid="2" grpId="0" animBg="1"/>
      <p:bldP spid="14" grpId="0" animBg="1"/>
      <p:bldP spid="15" grpId="0" animBg="1"/>
      <p:bldP spid="20" grpId="0" animBg="1"/>
      <p:bldP spid="16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29614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75520" y="2204290"/>
            <a:ext cx="83529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ELEKTR XAVFSIZLIK CHORALARI</a:t>
            </a:r>
            <a:endParaRPr lang="en-US" sz="4800" b="1" dirty="0" smtClean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-27384"/>
            <a:ext cx="12192000" cy="197581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4" name="Picture 4" descr="C:\Users\User\Desktop\Online dars\8.3.5\source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4201" y="3358918"/>
            <a:ext cx="3499082" cy="3499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Online dars\8.3.8\9hq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36" b="10424"/>
          <a:stretch/>
        </p:blipFill>
        <p:spPr bwMode="auto">
          <a:xfrm>
            <a:off x="6600056" y="4098812"/>
            <a:ext cx="3168352" cy="2402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0345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 XAVFSIZLIK CHORALARI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876484" y="1628800"/>
            <a:ext cx="5836140" cy="30243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25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Tevarak</a:t>
            </a:r>
            <a:r>
              <a:rPr lang="en-US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atrofimizda</a:t>
            </a:r>
            <a:r>
              <a:rPr lang="en-US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tarmoqlari</a:t>
            </a:r>
            <a:r>
              <a:rPr lang="en-US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juda</a:t>
            </a:r>
            <a:r>
              <a:rPr lang="en-US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</a:t>
            </a:r>
            <a:r>
              <a:rPr lang="uz-Latn-UZ" sz="2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p, </a:t>
            </a:r>
            <a:r>
              <a:rPr lang="en-US" sz="2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kundalik</a:t>
            </a:r>
            <a:r>
              <a:rPr lang="en-US" sz="2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turmushimizda</a:t>
            </a:r>
            <a:r>
              <a:rPr lang="en-US" sz="2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r>
              <a:rPr lang="en-US" sz="2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2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jihozlaridan</a:t>
            </a:r>
            <a:r>
              <a:rPr lang="en-US" sz="2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foydalanamiz</a:t>
            </a:r>
            <a:r>
              <a:rPr lang="en-US" sz="2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Ulardagi</a:t>
            </a:r>
            <a:r>
              <a:rPr lang="en-US" sz="2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nosozliklar</a:t>
            </a:r>
            <a:r>
              <a:rPr lang="en-US" sz="2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en-US" sz="2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foydalanishda</a:t>
            </a:r>
            <a:r>
              <a:rPr lang="en-US" sz="2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ehtiyotkorona</a:t>
            </a:r>
            <a:r>
              <a:rPr lang="en-US" sz="2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2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tutmaslik</a:t>
            </a:r>
            <a:r>
              <a:rPr lang="en-US" sz="2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hayotimizni</a:t>
            </a:r>
            <a:r>
              <a:rPr lang="en-US" sz="2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xavf</a:t>
            </a:r>
            <a:r>
              <a:rPr lang="en-US" sz="2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ostiga</a:t>
            </a:r>
            <a:r>
              <a:rPr lang="en-US" sz="2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qo‘yishimiz</a:t>
            </a:r>
            <a:r>
              <a:rPr lang="en-US" sz="2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5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21718" y="1643562"/>
            <a:ext cx="635021" cy="300957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/>
          <p:cNvSpPr/>
          <p:nvPr/>
        </p:nvSpPr>
        <p:spPr>
          <a:xfrm rot="5400000">
            <a:off x="5239383" y="2841967"/>
            <a:ext cx="745647" cy="479556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C:\Users\User\Desktop\Online dars\8.3.8\стоб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298" y="1628800"/>
            <a:ext cx="4907724" cy="3425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User\Desktop\Online dars\8.3.8\source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268" y="4151906"/>
            <a:ext cx="2616460" cy="2134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 descr="C:\Users\User\Desktop\Online dars\8.3.8\radi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6113" y="4797152"/>
            <a:ext cx="1800000" cy="172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C:\Users\User\Desktop\Online dars\8.3.8\Rozetki-i-vilki-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959116"/>
            <a:ext cx="2448272" cy="1746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1485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 TUTASHUV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415015" y="1556791"/>
            <a:ext cx="9721080" cy="19063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zanjiridagi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simlar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ma’lum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eng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kuchiga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mo</a:t>
            </a:r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ljallangan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ladi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zanjirdagi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chegaradan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ortib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ketsa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qiziydi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o‘rab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izolatsiya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erib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ketishi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67407" y="1556792"/>
            <a:ext cx="647607" cy="190635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авнобедренный треугольник 16"/>
          <p:cNvSpPr/>
          <p:nvPr/>
        </p:nvSpPr>
        <p:spPr>
          <a:xfrm rot="5400000">
            <a:off x="826489" y="2335839"/>
            <a:ext cx="667419" cy="348255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User\Desktop\Online dars\8.3.7\elektrucheskaya-plutka-dlya-rozzhuga-ugley-kfv_enl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06" b="17963"/>
          <a:stretch/>
        </p:blipFill>
        <p:spPr bwMode="auto">
          <a:xfrm>
            <a:off x="504060" y="3676546"/>
            <a:ext cx="3096344" cy="1697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Online dars\8.3.7\497708047_kipyatilnik-bytovoj-elektricheskij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34" b="13889"/>
          <a:stretch/>
        </p:blipFill>
        <p:spPr bwMode="auto">
          <a:xfrm>
            <a:off x="3783186" y="3751051"/>
            <a:ext cx="3834699" cy="1548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Online dars\8.3.7\Без названия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10" b="7788"/>
          <a:stretch/>
        </p:blipFill>
        <p:spPr bwMode="auto">
          <a:xfrm>
            <a:off x="2711624" y="5085184"/>
            <a:ext cx="2143125" cy="1633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\Desktop\Online dars\8.3.7\2-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144" y="3933056"/>
            <a:ext cx="2520280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3396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 TUTASHUV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59496" y="1556792"/>
            <a:ext cx="9361040" cy="1938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Manbanining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turli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qutb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faza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laridan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kelayotgan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ikki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simi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ochiq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joyining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bir-biriga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tegib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ketishi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iste’molchi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qarshiligi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nolgan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intilishi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natijasida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keskin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ortib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ketishi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qisqa</a:t>
            </a:r>
            <a:r>
              <a:rPr lang="en-US" sz="30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tutashuv</a:t>
            </a:r>
            <a:r>
              <a:rPr lang="en-US" sz="30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ataladi</a:t>
            </a:r>
            <a:r>
              <a:rPr lang="ru-RU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000" b="1" i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39416" y="1556792"/>
            <a:ext cx="720080" cy="193899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Равнобедренный треугольник 2"/>
          <p:cNvSpPr/>
          <p:nvPr/>
        </p:nvSpPr>
        <p:spPr>
          <a:xfrm rot="5400000">
            <a:off x="890786" y="2357323"/>
            <a:ext cx="732275" cy="402966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C:\Users\User\Desktop\Online dars\8.3.9\06.04.2018-БЛОГ-короткое-замыкание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8" t="19631" r="21809" b="19247"/>
          <a:stretch/>
        </p:blipFill>
        <p:spPr bwMode="auto">
          <a:xfrm>
            <a:off x="839416" y="3881849"/>
            <a:ext cx="4211960" cy="2715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esktop\Online dars\8.3.9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904" y="3904049"/>
            <a:ext cx="3580692" cy="2693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 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TUTASHUV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69906" y="1515190"/>
            <a:ext cx="9361040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Izolatsiyalangan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mis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aluminiy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simlar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yo‘l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qo‘yilishi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mumkin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miqdori</a:t>
            </a:r>
            <a:r>
              <a:rPr lang="ru-RU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3000" b="1" i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81267" y="1484784"/>
            <a:ext cx="688639" cy="101566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Равнобедренный треугольник 2"/>
          <p:cNvSpPr/>
          <p:nvPr/>
        </p:nvSpPr>
        <p:spPr>
          <a:xfrm rot="5400000">
            <a:off x="982617" y="1843002"/>
            <a:ext cx="553276" cy="360041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20971579"/>
                  </p:ext>
                </p:extLst>
              </p:nvPr>
            </p:nvGraphicFramePr>
            <p:xfrm>
              <a:off x="479376" y="2708920"/>
              <a:ext cx="10903365" cy="385158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822249"/>
                    <a:gridCol w="1512168"/>
                    <a:gridCol w="1565325"/>
                    <a:gridCol w="1603027"/>
                    <a:gridCol w="996801"/>
                    <a:gridCol w="1299914"/>
                    <a:gridCol w="1299914"/>
                    <a:gridCol w="1803967"/>
                  </a:tblGrid>
                  <a:tr h="459051"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uz-Cyrl-UZ" sz="3000" b="0" i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№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0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Arial" pitchFamily="34" charset="0"/>
                                  </a:rPr>
                                  <m:t>𝑆</m:t>
                                </m:r>
                                <m:r>
                                  <a:rPr lang="en-US" sz="30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Arial" pitchFamily="34" charset="0"/>
                                  </a:rPr>
                                  <m:t>, </m:t>
                                </m:r>
                                <m:sSup>
                                  <m:sSupPr>
                                    <m:ctrlPr>
                                      <a:rPr lang="en-US" sz="3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Arial" pitchFamily="34" charset="0"/>
                                      </a:rPr>
                                      <m:t>𝑚𝑚</m:t>
                                    </m:r>
                                  </m:e>
                                  <m:sup>
                                    <m:r>
                                      <a:rPr lang="en-US" sz="3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Arial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I, A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uz-Cyrl-UZ" sz="3000" b="0" i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№</a:t>
                          </a:r>
                          <a:endParaRPr lang="ru-RU" sz="3000" b="0" i="0" dirty="0" smtClean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0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Arial" pitchFamily="34" charset="0"/>
                                  </a:rPr>
                                  <m:t>𝑆</m:t>
                                </m:r>
                                <m:r>
                                  <a:rPr lang="en-US" sz="30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Arial" pitchFamily="34" charset="0"/>
                                  </a:rPr>
                                  <m:t>, </m:t>
                                </m:r>
                                <m:sSup>
                                  <m:sSupPr>
                                    <m:ctrlPr>
                                      <a:rPr lang="en-US" sz="3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Arial" pitchFamily="34" charset="0"/>
                                      </a:rPr>
                                      <m:t>𝑚𝑚</m:t>
                                    </m:r>
                                  </m:e>
                                  <m:sup>
                                    <m:r>
                                      <a:rPr lang="en-US" sz="3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Arial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I, A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459051">
                    <a:tc v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err="1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mis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err="1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aluminiy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err="1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mis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err="1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aluminiy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</a:tr>
                  <a:tr h="91810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1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0,5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4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3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4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4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20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15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</a:tr>
                  <a:tr h="91810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2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1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6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4,5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5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10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31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25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</a:tr>
                  <a:tr h="91810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3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1,5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10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7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6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16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43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35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20971579"/>
                  </p:ext>
                </p:extLst>
              </p:nvPr>
            </p:nvGraphicFramePr>
            <p:xfrm>
              <a:off x="479376" y="2708920"/>
              <a:ext cx="10903365" cy="385158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822249"/>
                    <a:gridCol w="1512168"/>
                    <a:gridCol w="1565325"/>
                    <a:gridCol w="1603027"/>
                    <a:gridCol w="996801"/>
                    <a:gridCol w="1299914"/>
                    <a:gridCol w="1299914"/>
                    <a:gridCol w="1803967"/>
                  </a:tblGrid>
                  <a:tr h="548640"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uz-Cyrl-UZ" sz="3000" b="0" i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№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54839" t="-7222" r="-566935" b="-251667"/>
                          </a:stretch>
                        </a:blipFill>
                      </a:tcPr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I, A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uz-Cyrl-UZ" sz="3000" b="0" i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№</a:t>
                          </a:r>
                          <a:endParaRPr lang="ru-RU" sz="3000" b="0" i="0" dirty="0" smtClean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500939" t="-7222" r="-239437" b="-251667"/>
                          </a:stretch>
                        </a:blipFill>
                      </a:tcPr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I, A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548640">
                    <a:tc v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err="1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mis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err="1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aluminiy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err="1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mis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err="1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aluminiy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</a:tr>
                  <a:tr h="91810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1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0,5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4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3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4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4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20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15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</a:tr>
                  <a:tr h="91810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2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1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6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4,5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5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10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31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25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</a:tr>
                  <a:tr h="91810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3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1,5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10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7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6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16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43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0" i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35</a:t>
                          </a:r>
                          <a:endParaRPr lang="ru-RU" sz="3000" b="0" i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2F7FC"/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42094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 TUTASHUV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6146618"/>
            <a:ext cx="971550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559496" y="1484784"/>
            <a:ext cx="9577064" cy="240065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Xonadon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zanjiridagi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shikastlangan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joyni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ta’mirlashda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tarmoqda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kuchlanishi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bo‘lishi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bo‘lmasligidan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qat’iy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nazar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hisoblagichdagi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ikkala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patrondan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saqlagichlarni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olib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qo‘yish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zarur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aftomat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vkluchatellari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uzilishi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zarur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!</a:t>
            </a:r>
            <a:endParaRPr lang="ru-RU" sz="3000" b="1" i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81267" y="1484783"/>
            <a:ext cx="688639" cy="240065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Равнобедренный треугольник 10"/>
          <p:cNvSpPr/>
          <p:nvPr/>
        </p:nvSpPr>
        <p:spPr>
          <a:xfrm rot="5400000">
            <a:off x="946959" y="2408549"/>
            <a:ext cx="730245" cy="360041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 descr="C:\Users\User\Desktop\Online dars\8.3.9\unname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416" y="3914370"/>
            <a:ext cx="2808312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Online dars\8.3.9\unnamed (1)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7" r="13349"/>
          <a:stretch/>
        </p:blipFill>
        <p:spPr bwMode="auto">
          <a:xfrm>
            <a:off x="4061360" y="4245496"/>
            <a:ext cx="2520415" cy="2386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User\Desktop\Online dars\8.3.9\predohranite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7550" y="4000070"/>
            <a:ext cx="2636912" cy="263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048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 TOKI URGANDA BIRINCHI YORDAM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6146618"/>
            <a:ext cx="971550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559496" y="1484784"/>
            <a:ext cx="9577064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Ehtiyotsizlik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tufayli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o‘tayo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simni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ushlab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olgan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tanasidan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o‘tib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turgan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odam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o‘zini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o‘zi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deyarli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qutqara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olmaydi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000" b="1" i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81267" y="1484783"/>
            <a:ext cx="688639" cy="147732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Равнобедренный треугольник 10"/>
          <p:cNvSpPr/>
          <p:nvPr/>
        </p:nvSpPr>
        <p:spPr>
          <a:xfrm rot="5400000">
            <a:off x="923726" y="2043427"/>
            <a:ext cx="730245" cy="360041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 descr="C:\Users\User\Desktop\Online dars\8.3.9\38008fdd512c40e081febafabac2c76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828" y="3161175"/>
            <a:ext cx="9299059" cy="3442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8903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4719</TotalTime>
  <Words>382</Words>
  <Application>Microsoft Office PowerPoint</Application>
  <PresentationFormat>Широкоэкранный</PresentationFormat>
  <Paragraphs>75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Учетная запись Майкрософт</cp:lastModifiedBy>
  <cp:revision>731</cp:revision>
  <dcterms:created xsi:type="dcterms:W3CDTF">2020-10-11T11:44:17Z</dcterms:created>
  <dcterms:modified xsi:type="dcterms:W3CDTF">2020-12-10T09:18:20Z</dcterms:modified>
</cp:coreProperties>
</file>