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320" r:id="rId2"/>
    <p:sldId id="307" r:id="rId3"/>
    <p:sldId id="285" r:id="rId4"/>
    <p:sldId id="316" r:id="rId5"/>
    <p:sldId id="315" r:id="rId6"/>
    <p:sldId id="298" r:id="rId7"/>
    <p:sldId id="326" r:id="rId8"/>
    <p:sldId id="314" r:id="rId9"/>
    <p:sldId id="292" r:id="rId10"/>
    <p:sldId id="293" r:id="rId11"/>
    <p:sldId id="295" r:id="rId12"/>
    <p:sldId id="302" r:id="rId13"/>
    <p:sldId id="27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FEFF"/>
    <a:srgbClr val="ACFAB3"/>
    <a:srgbClr val="85F790"/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569" autoAdjust="0"/>
  </p:normalViewPr>
  <p:slideViewPr>
    <p:cSldViewPr>
      <p:cViewPr>
        <p:scale>
          <a:sx n="60" d="100"/>
          <a:sy n="60" d="100"/>
        </p:scale>
        <p:origin x="1032" y="2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D4279-43EC-4CDC-86E6-F93D12AD2B64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D44E2-DAC2-414E-9D80-CA19BC274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991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633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30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61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86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370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98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20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70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54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651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675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90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28.png"/><Relationship Id="rId7" Type="http://schemas.openxmlformats.org/officeDocument/2006/relationships/image" Target="../media/image3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10" Type="http://schemas.openxmlformats.org/officeDocument/2006/relationships/image" Target="../media/image14.gif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97581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FIZIKA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64352" y="357692"/>
            <a:ext cx="1872208" cy="1174064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-sinf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9784" y="2364680"/>
            <a:ext cx="720080" cy="17281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79784" y="4509120"/>
            <a:ext cx="720080" cy="16561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object 11">
            <a:extLst>
              <a:ext uri="{FF2B5EF4-FFF2-40B4-BE49-F238E27FC236}">
                <a16:creationId xmlns="" xmlns:a16="http://schemas.microsoft.com/office/drawing/2014/main" xmlns:lc="http://schemas.openxmlformats.org/drawingml/2006/lockedCanvas" id="{CF4C4251-150C-409F-BB4F-13D887806802}"/>
              </a:ext>
            </a:extLst>
          </p:cNvPr>
          <p:cNvSpPr/>
          <p:nvPr/>
        </p:nvSpPr>
        <p:spPr>
          <a:xfrm>
            <a:off x="979784" y="260648"/>
            <a:ext cx="1371801" cy="1368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4" descr="C:\Users\User\Desktop\Online dars\8.3.8\стоб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2132856"/>
            <a:ext cx="6156176" cy="429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Online dars\8.3.8\1499916989_27-lampochk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545" y="2912521"/>
            <a:ext cx="1353614" cy="236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Online dars\8.3.8\Bu7i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957" y="3861689"/>
            <a:ext cx="22479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04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PATRON VA UZIB ULAGICHNI ULASH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146618"/>
            <a:ext cx="9715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 descr="C:\Users\User\Desktop\Online dars\8.3.8\unna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247" y="4352404"/>
            <a:ext cx="1830818" cy="151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ser\Desktop\Online dars\8.3.8\Без названия (3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9" t="9405" r="11283" b="8651"/>
          <a:stretch/>
        </p:blipFill>
        <p:spPr bwMode="auto">
          <a:xfrm>
            <a:off x="8112224" y="4100828"/>
            <a:ext cx="196060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User\Desktop\Online dars\8.3.8\3909f5ca134c11e9b92850465db50378_cf65a2db1e3711e99b725ef5e6902f9d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4" y="4097899"/>
            <a:ext cx="2236714" cy="223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User\Desktop\Online dars\8.3.8\1499916989_27-lampochka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4250774"/>
            <a:ext cx="1087067" cy="189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548447"/>
            <a:ext cx="1794667" cy="459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999656" y="1628801"/>
            <a:ext cx="8136904" cy="20702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Patronni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ulash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ikkala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o‘tkazgich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uchlari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izolatsiyadan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tozalanadi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1-qismi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burab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2-qismidan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ajratiladi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O‘tkazgichning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uchlari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Cyrl-UZ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3-qismiga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vintlar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mahkamlanadi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63932" y="1628800"/>
            <a:ext cx="890724" cy="20702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5400000">
            <a:off x="2333177" y="2511303"/>
            <a:ext cx="648072" cy="32322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35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15212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9376" y="2204864"/>
            <a:ext cx="77768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Qarshiligi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30 </a:t>
            </a:r>
            <a:r>
              <a:rPr lang="el-GR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Ω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bo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lgan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spiraldan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3 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tok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tmoqda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Shu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spiraldan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0,5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soat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davomida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qancha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issiqlik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miqdori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ajralib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chiqadi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User\Desktop\Online dars\8.2.6\0_ca2e5_39eb4984_ori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1776693"/>
            <a:ext cx="2923006" cy="402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35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15909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en-US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3592" y="393305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1364" y="1677006"/>
                <a:ext cx="3384376" cy="332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Berilgan: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𝑅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30 </m:t>
                      </m:r>
                      <m:r>
                        <m:rPr>
                          <m:sty m:val="p"/>
                        </m:rPr>
                        <a:rPr lang="el-GR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Ω</m:t>
                      </m:r>
                    </m:oMath>
                  </m:oMathPara>
                </a14:m>
                <a:endParaRPr lang="en-US" sz="3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𝐼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=3 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𝐴</m:t>
                      </m:r>
                    </m:oMath>
                  </m:oMathPara>
                </a14:m>
                <a:endParaRPr lang="en-US" sz="3000" i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𝑡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0,5 </m:t>
                    </m:r>
                    <m:r>
                      <m:rPr>
                        <m:nor/>
                      </m:rP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h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=1800 </m:t>
                    </m:r>
                  </m:oMath>
                </a14:m>
                <a:r>
                  <a:rPr lang="en-US" sz="3000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s</a:t>
                </a:r>
              </a:p>
              <a:p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30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Topish</a:t>
                </a:r>
                <a:r>
                  <a:rPr lang="en-US" sz="3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kerak</a:t>
                </a:r>
                <a:r>
                  <a:rPr lang="en-US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𝑄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−?</m:t>
                      </m:r>
                      <m: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m:oMathPara>
                </a14:m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64" y="1677006"/>
                <a:ext cx="3384376" cy="3323987"/>
              </a:xfrm>
              <a:prstGeom prst="rect">
                <a:avLst/>
              </a:prstGeom>
              <a:blipFill rotWithShape="1">
                <a:blip r:embed="rId2"/>
                <a:stretch>
                  <a:fillRect l="-4324" t="-2385" r="-3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/>
          <p:cNvCxnSpPr/>
          <p:nvPr/>
        </p:nvCxnSpPr>
        <p:spPr>
          <a:xfrm>
            <a:off x="3647728" y="1772816"/>
            <a:ext cx="0" cy="3456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479376" y="3861048"/>
            <a:ext cx="31683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63753" y="1693257"/>
            <a:ext cx="25202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  </a:t>
            </a:r>
            <a:endParaRPr lang="en-US" sz="3000" b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199514" y="1732990"/>
            <a:ext cx="0" cy="34962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 rot="10800000" flipV="1">
                <a:off x="3863752" y="2808803"/>
                <a:ext cx="169218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𝑄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𝐼</m:t>
                          </m:r>
                        </m:e>
                        <m:sup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𝑅𝑡</m:t>
                      </m:r>
                    </m:oMath>
                  </m:oMathPara>
                </a14:m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863752" y="2808803"/>
                <a:ext cx="1692188" cy="5539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199514" y="1708128"/>
                <a:ext cx="393704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Yechilishi: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𝑄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•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30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•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1800 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𝐽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</m:oMath>
                  </m:oMathPara>
                </a14:m>
                <a:endParaRPr lang="en-US" sz="3000" b="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514" y="1708128"/>
                <a:ext cx="3937046" cy="1015663"/>
              </a:xfrm>
              <a:prstGeom prst="rect">
                <a:avLst/>
              </a:prstGeom>
              <a:blipFill rotWithShape="1">
                <a:blip r:embed="rId4"/>
                <a:stretch>
                  <a:fillRect l="-3560" t="-77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 rot="10800000" flipV="1">
                <a:off x="7278013" y="2927097"/>
                <a:ext cx="244827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=486 000 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𝐽</m:t>
                      </m:r>
                    </m:oMath>
                  </m:oMathPara>
                </a14:m>
                <a:endParaRPr lang="ru-RU" sz="30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7278013" y="2927097"/>
                <a:ext cx="2448272" cy="5539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248128" y="4315162"/>
                <a:ext cx="417646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𝑄</m:t>
                    </m:r>
                    <m:r>
                      <a:rPr lang="en-US" sz="3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48</m:t>
                    </m:r>
                    <m:r>
                      <a:rPr lang="en-US" sz="3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6 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𝑘</m:t>
                    </m:r>
                    <m:r>
                      <a:rPr lang="en-US" sz="3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𝐽</m:t>
                    </m:r>
                  </m:oMath>
                </a14:m>
                <a:endParaRPr lang="ru-RU" sz="30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128" y="4315162"/>
                <a:ext cx="4176464" cy="553998"/>
              </a:xfrm>
              <a:prstGeom prst="rect">
                <a:avLst/>
              </a:prstGeom>
              <a:blipFill rotWithShape="1">
                <a:blip r:embed="rId6"/>
                <a:stretch>
                  <a:fillRect l="-3504" t="-14286" b="-329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 rot="10800000" flipV="1">
                <a:off x="9726285" y="2927097"/>
                <a:ext cx="169830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=486 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𝑘𝐽</m:t>
                      </m:r>
                    </m:oMath>
                  </m:oMathPara>
                </a14:m>
                <a:endParaRPr lang="ru-RU" sz="30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9726285" y="2927097"/>
                <a:ext cx="1698307" cy="55399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 rot="10800000" flipV="1">
                <a:off x="3708174" y="3753860"/>
                <a:ext cx="375597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ru-RU" sz="30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𝑄</m:t>
                          </m:r>
                        </m:e>
                      </m:d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𝐴</m:t>
                          </m:r>
                        </m:e>
                        <m:sup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•</m:t>
                      </m:r>
                      <m:r>
                        <m:rPr>
                          <m:sty m:val="p"/>
                        </m:rPr>
                        <a:rPr lang="el-GR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Ω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•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𝑠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𝐽</m:t>
                      </m:r>
                    </m:oMath>
                  </m:oMathPara>
                </a14:m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708174" y="3753860"/>
                <a:ext cx="3755978" cy="55399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596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2" grpId="0"/>
      <p:bldP spid="19" grpId="0"/>
      <p:bldP spid="20" grpId="0"/>
      <p:bldP spid="21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15212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TOPSHIRIQ: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1384" y="1484784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 algn="just">
              <a:buAutoNum type="romanUcPeriod"/>
            </a:pP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Darslikda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Xonadondagi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zanjiri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ulashlar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mavzusini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57250" indent="-857250" algn="just">
              <a:buAutoNum type="romanUcPeriod"/>
            </a:pPr>
            <a:endParaRPr lang="ru-RU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II.   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yozish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(108-bet)</a:t>
            </a:r>
          </a:p>
          <a:p>
            <a:pPr algn="just"/>
            <a:endParaRPr lang="en-US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III.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Amaliy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topshiriqni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bajaring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algn="just"/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daftaringizga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(108-bet)</a:t>
            </a:r>
            <a:endParaRPr lang="ru-RU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User\Desktop\Online dars\8.3.7\mecanic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1700808"/>
            <a:ext cx="2351768" cy="343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73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23306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9456" y="190962"/>
            <a:ext cx="102251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3390" y="1478975"/>
            <a:ext cx="547261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Qizdirish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elementi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necha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gradus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temperaturaga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bardosh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bera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oladigan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tkazgichlardan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tayyorlanadi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600056" y="2330486"/>
                <a:ext cx="3672407" cy="55399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smtClean="0"/>
                  <a:t>A)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/>
                          </a:rPr>
                          <m:t>500−600   </m:t>
                        </m:r>
                      </m:e>
                      <m:sup>
                        <m:r>
                          <a:rPr lang="en-US" sz="30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3000" b="0" i="1" smtClean="0">
                        <a:latin typeface="Cambria Math"/>
                      </a:rPr>
                      <m:t>𝐶</m:t>
                    </m:r>
                  </m:oMath>
                </a14:m>
                <a:endParaRPr lang="ru-RU" sz="3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056" y="2330486"/>
                <a:ext cx="3672407" cy="553998"/>
              </a:xfrm>
              <a:prstGeom prst="rect">
                <a:avLst/>
              </a:prstGeom>
              <a:blipFill rotWithShape="1">
                <a:blip r:embed="rId2"/>
                <a:stretch>
                  <a:fillRect l="-3808" t="-11828" b="-3225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592731" y="3194582"/>
                <a:ext cx="3679733" cy="55399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smtClean="0"/>
                  <a:t>B)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/>
                          </a:rPr>
                          <m:t>600−800   </m:t>
                        </m:r>
                      </m:e>
                      <m:sup>
                        <m:r>
                          <a:rPr lang="en-US" sz="30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3000" b="0" i="1" smtClean="0">
                        <a:latin typeface="Cambria Math"/>
                      </a:rPr>
                      <m:t>𝐶</m:t>
                    </m:r>
                  </m:oMath>
                </a14:m>
                <a:endParaRPr lang="ru-RU" sz="3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731" y="3194582"/>
                <a:ext cx="3679733" cy="553998"/>
              </a:xfrm>
              <a:prstGeom prst="rect">
                <a:avLst/>
              </a:prstGeom>
              <a:blipFill rotWithShape="1">
                <a:blip r:embed="rId3"/>
                <a:stretch>
                  <a:fillRect l="-3630" t="-11828" b="-3225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592731" y="4058678"/>
                <a:ext cx="3679734" cy="55399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smtClean="0"/>
                  <a:t>C)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/>
                          </a:rPr>
                          <m:t>1000−1200   </m:t>
                        </m:r>
                      </m:e>
                      <m:sup>
                        <m:r>
                          <a:rPr lang="en-US" sz="30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3000" b="0" i="1" smtClean="0">
                        <a:latin typeface="Cambria Math"/>
                      </a:rPr>
                      <m:t>𝐶</m:t>
                    </m:r>
                  </m:oMath>
                </a14:m>
                <a:endParaRPr lang="ru-RU" sz="3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731" y="4058678"/>
                <a:ext cx="3679734" cy="553998"/>
              </a:xfrm>
              <a:prstGeom prst="rect">
                <a:avLst/>
              </a:prstGeom>
              <a:blipFill rotWithShape="1">
                <a:blip r:embed="rId4"/>
                <a:stretch>
                  <a:fillRect l="-3630" t="-11828" b="-3225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600057" y="4994782"/>
                <a:ext cx="3672406" cy="55399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smtClean="0"/>
                  <a:t>D)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/>
                          </a:rPr>
                          <m:t>1500−1600   </m:t>
                        </m:r>
                      </m:e>
                      <m:sup>
                        <m:r>
                          <a:rPr lang="en-US" sz="30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3000" b="0" i="1" smtClean="0">
                        <a:latin typeface="Cambria Math"/>
                      </a:rPr>
                      <m:t>𝐶</m:t>
                    </m:r>
                  </m:oMath>
                </a14:m>
                <a:endParaRPr lang="ru-RU" sz="3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057" y="4994782"/>
                <a:ext cx="3672406" cy="553998"/>
              </a:xfrm>
              <a:prstGeom prst="rect">
                <a:avLst/>
              </a:prstGeom>
              <a:blipFill rotWithShape="1">
                <a:blip r:embed="rId5"/>
                <a:stretch>
                  <a:fillRect l="-3808" t="-11828" b="-3225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Users\User\Desktop\Online dars\8.3.7\photo-110085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456" y="3566648"/>
            <a:ext cx="2922384" cy="28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39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29614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FIZIKA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5400" y="2105363"/>
            <a:ext cx="10189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 XONADONDAGI ELEKTR ZANJIRLARI VA ULASHLAR</a:t>
            </a:r>
            <a:endParaRPr lang="en-US" sz="48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-27384"/>
            <a:ext cx="12192000" cy="151216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FIZIKA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C:\Users\User\Desktop\Online dars\8.3.5\sourc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3358918"/>
            <a:ext cx="3499082" cy="349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3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XONADONNING ELEKTR ZANJIRI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90980" y="4941168"/>
            <a:ext cx="7845380" cy="15366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Xonadonlardagi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ste’molchilar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boshqa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xonadonlar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o‘zaro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parallel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holda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220 V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kuchlanishga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ulangan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bo‘ladi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4876" y="4941167"/>
            <a:ext cx="936104" cy="15078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>
            <a:off x="723472" y="5455308"/>
            <a:ext cx="744532" cy="47955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User\Desktop\Online dars\8.3.7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28" y="3356992"/>
            <a:ext cx="2088736" cy="122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Online dars\8.3.7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162" y="1688852"/>
            <a:ext cx="1281003" cy="128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Online dars\8.3.7\2-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27" y="1728678"/>
            <a:ext cx="1241177" cy="124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Online dars\8.3.7\elektrucheskaya-plutka-dlya-rozzhuga-ugley-kfv_enl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3" b="15557"/>
          <a:stretch/>
        </p:blipFill>
        <p:spPr bwMode="auto">
          <a:xfrm>
            <a:off x="4511824" y="1739477"/>
            <a:ext cx="2376264" cy="144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Online dars\8.3.8\source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20300" y="-6615871"/>
            <a:ext cx="1800000" cy="146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User\Desktop\Online dars\8.3.8\6fbbf94bdb87533z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704" y="3086606"/>
            <a:ext cx="2905006" cy="177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User\Desktop\Online dars\8.3.8\1499916989_27-lampochka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430" y="3322253"/>
            <a:ext cx="748849" cy="130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User\Desktop\Online dars\8.3.8\Rh6yF8zZR5i4gGpkHZU7ors1jgQo4OvAHVO42TNjk9ifzOXB9t0u4aHZBj6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569" y="1491683"/>
            <a:ext cx="2009325" cy="200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User\Desktop\Online dars\8.3.8\RKbI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32" y="1348739"/>
            <a:ext cx="2160240" cy="215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48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XONADONNING ELEKTR ZANJIRI</a:t>
            </a:r>
          </a:p>
        </p:txBody>
      </p:sp>
      <p:pic>
        <p:nvPicPr>
          <p:cNvPr id="5122" name="Picture 2" descr="C:\Users\User\Desktop\Online dars\8.3.8\asfas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54" y="1882962"/>
            <a:ext cx="11459270" cy="435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39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SAQLAGICHLAR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9496" y="5157192"/>
            <a:ext cx="7272808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Saqlagichlarning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vazifasi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zanjirdagi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tok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kuchi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me’yoridan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ortib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ketganda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zanjirni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uzishdan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iborat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5400" y="5157192"/>
            <a:ext cx="864096" cy="15121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 rot="5400000">
            <a:off x="875421" y="5697252"/>
            <a:ext cx="576064" cy="36004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User\Desktop\Online dars\8.3.8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46" y="1700808"/>
            <a:ext cx="22479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2525" y="3827054"/>
            <a:ext cx="2304255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Eruvchan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saqlagichlar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 descr="C:\Users\User\Desktop\Online dars\8.3.8\5ac49bbfa575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8" b="26330"/>
          <a:stretch/>
        </p:blipFill>
        <p:spPr bwMode="auto">
          <a:xfrm>
            <a:off x="3215680" y="1412101"/>
            <a:ext cx="4762500" cy="231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83833" y="3830426"/>
            <a:ext cx="2304255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Qayta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tiklanuvchi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Picture 4" descr="C:\Users\User\Desktop\Online dars\8.3.8\Безымянны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184" y="2136133"/>
            <a:ext cx="3312368" cy="136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616280" y="3789040"/>
            <a:ext cx="2304255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Saqlagich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sxemasi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96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3" grpId="0" animBg="1"/>
      <p:bldP spid="4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XONADON ELEKTR ZANJIRINING TARMOQQA ULANISHI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415480" y="4725144"/>
            <a:ext cx="5248561" cy="1944216"/>
          </a:xfrm>
          <a:prstGeom prst="horizontalScroll">
            <a:avLst/>
          </a:prstGeom>
          <a:solidFill>
            <a:srgbClr val="ACFA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Simyog</a:t>
            </a:r>
            <a:r>
              <a:rPr lang="uz-Latn-UZ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ochdagi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simlarning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pastdagisi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neytral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uz-Latn-UZ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ladi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User\Desktop\Online dars\8.3.8\сто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8" y="1628800"/>
            <a:ext cx="6358258" cy="443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Online dars\8.3.8\asfasfffwe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1357100"/>
            <a:ext cx="4051531" cy="401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9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KUCHLANISH BOR YO</a:t>
            </a:r>
            <a:r>
              <a:rPr lang="uz-Latn-U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QLIGINI ANIQLASH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146618"/>
            <a:ext cx="9715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7408" y="4662652"/>
            <a:ext cx="8511281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Otvyortka-indikator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− 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tkazgichlarda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asboblarda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kuchlanish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qligini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llaniladigan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sodda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asbob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 descr="C:\Users\User\Desktop\Online dars\8.3.8\DOC0013402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503" y="1547047"/>
            <a:ext cx="3670502" cy="253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Online dars\8.3.8\indikatornaya-otvert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07" y="1570696"/>
            <a:ext cx="3725877" cy="279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Desktop\Online dars\8.3.8\9hq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8" b="12279"/>
          <a:stretch/>
        </p:blipFill>
        <p:spPr bwMode="auto">
          <a:xfrm>
            <a:off x="7464152" y="1575039"/>
            <a:ext cx="3197026" cy="236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4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VILKA VA ROZETKANI ULASH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368" y="4797152"/>
            <a:ext cx="936104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asboblar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xonadon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zanjiriga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ridan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balki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vilka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rozetka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unaladi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asboblaridan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chiqqan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shnur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ichida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bir-biridan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izolatsiyalangan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tkazgich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ladi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Users\User\Desktop\Online dars\8.3.8\k29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1412067"/>
            <a:ext cx="2917229" cy="290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esktop\Online dars\8.3.8\375383_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3" t="35165" r="8004" b="28911"/>
          <a:stretch/>
        </p:blipFill>
        <p:spPr bwMode="auto">
          <a:xfrm>
            <a:off x="2248952" y="3266542"/>
            <a:ext cx="3026980" cy="132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User\Desktop\Online dars\8.3.8\BWWG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903" y="1643780"/>
            <a:ext cx="2880320" cy="145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User\Desktop\Online dars\8.3.8\depositphotos_43961613-stock-photo-plug-and-socke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643780"/>
            <a:ext cx="2163683" cy="162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User\Desktop\Online dars\8.3.8\images (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976" y="3378131"/>
            <a:ext cx="1701770" cy="124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Users\User\Desktop\Online dars\8.3.8\Без названия (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306" y="1488856"/>
            <a:ext cx="1880879" cy="188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35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5922</TotalTime>
  <Words>311</Words>
  <Application>Microsoft Office PowerPoint</Application>
  <PresentationFormat>Широкоэкранный</PresentationFormat>
  <Paragraphs>52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Учетная запись Майкрософт</cp:lastModifiedBy>
  <cp:revision>698</cp:revision>
  <dcterms:created xsi:type="dcterms:W3CDTF">2020-10-11T11:44:17Z</dcterms:created>
  <dcterms:modified xsi:type="dcterms:W3CDTF">2020-12-01T07:49:29Z</dcterms:modified>
</cp:coreProperties>
</file>