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313" r:id="rId3"/>
    <p:sldId id="306" r:id="rId4"/>
    <p:sldId id="307" r:id="rId5"/>
    <p:sldId id="290" r:id="rId6"/>
    <p:sldId id="298" r:id="rId7"/>
    <p:sldId id="293" r:id="rId8"/>
    <p:sldId id="300" r:id="rId9"/>
    <p:sldId id="294" r:id="rId10"/>
    <p:sldId id="301" r:id="rId11"/>
    <p:sldId id="295" r:id="rId12"/>
    <p:sldId id="302" r:id="rId13"/>
    <p:sldId id="308" r:id="rId14"/>
    <p:sldId id="309" r:id="rId15"/>
    <p:sldId id="311" r:id="rId16"/>
    <p:sldId id="312" r:id="rId17"/>
    <p:sldId id="273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6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8043" autoAdjust="0"/>
  </p:normalViewPr>
  <p:slideViewPr>
    <p:cSldViewPr>
      <p:cViewPr>
        <p:scale>
          <a:sx n="66" d="100"/>
          <a:sy n="66" d="100"/>
        </p:scale>
        <p:origin x="576" y="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633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305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619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86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370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98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202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705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541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651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675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900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3.png"/><Relationship Id="rId7" Type="http://schemas.openxmlformats.org/officeDocument/2006/relationships/image" Target="../media/image46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5.png"/><Relationship Id="rId5" Type="http://schemas.openxmlformats.org/officeDocument/2006/relationships/image" Target="../media/image40.png"/><Relationship Id="rId10" Type="http://schemas.openxmlformats.org/officeDocument/2006/relationships/image" Target="../media/image49.png"/><Relationship Id="rId4" Type="http://schemas.openxmlformats.org/officeDocument/2006/relationships/image" Target="../media/image44.png"/><Relationship Id="rId9" Type="http://schemas.openxmlformats.org/officeDocument/2006/relationships/image" Target="../media/image4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10.png"/><Relationship Id="rId3" Type="http://schemas.openxmlformats.org/officeDocument/2006/relationships/image" Target="../media/image3.png"/><Relationship Id="rId7" Type="http://schemas.openxmlformats.org/officeDocument/2006/relationships/image" Target="../media/image10.png"/><Relationship Id="rId12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80.png"/><Relationship Id="rId10" Type="http://schemas.openxmlformats.org/officeDocument/2006/relationships/image" Target="../media/image7.png"/><Relationship Id="rId4" Type="http://schemas.openxmlformats.org/officeDocument/2006/relationships/image" Target="../media/image410.png"/><Relationship Id="rId9" Type="http://schemas.openxmlformats.org/officeDocument/2006/relationships/image" Target="../media/image11.png"/><Relationship Id="rId1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223224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FIZIKA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7368" y="2604901"/>
            <a:ext cx="720080" cy="172819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9552384" y="523676"/>
            <a:ext cx="1872208" cy="117406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8-</a:t>
            </a:r>
            <a:r>
              <a:rPr lang="uz-Cyrl-UZ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07368" y="4733130"/>
            <a:ext cx="720080" cy="165618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979784" y="523676"/>
            <a:ext cx="1144831" cy="11740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7948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5895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3842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1789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39737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27684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5632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03580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9" name="Picture 4" descr="C:\Users\User\Desktop\Online dars\8.2.10\man-resistor-1805952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8168" y="2348880"/>
            <a:ext cx="2908345" cy="4075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C:\Users\User\Desktop\Online dars\8.2.6\awww.autoshop101.com_trainmodules_elec_circuits_circimage_parallel1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4" y="2492896"/>
            <a:ext cx="6014944" cy="2594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085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(3)</a:t>
            </a:r>
            <a:endParaRPr lang="en-US" sz="4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7568" y="3411147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13059" y="1583406"/>
                <a:ext cx="2442581" cy="3785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000" i="1">
                            <a:latin typeface="Cambria Math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3000" i="1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3000" b="0" i="1" smtClean="0">
                        <a:latin typeface="Cambria Math"/>
                        <a:cs typeface="Arial" panose="020B0604020202020204" pitchFamily="34" charset="0"/>
                      </a:rPr>
                      <m:t>20</m:t>
                    </m:r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l-GR" sz="3000" i="1">
                        <a:latin typeface="Cambria Math"/>
                        <a:cs typeface="Arial" panose="020B0604020202020204" pitchFamily="34" charset="0"/>
                      </a:rPr>
                      <m:t>Ω</m:t>
                    </m:r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000" i="1">
                            <a:latin typeface="Cambria Math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3000" i="1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3000" b="0" i="1" smtClean="0">
                        <a:latin typeface="Cambria Math"/>
                        <a:cs typeface="Arial" panose="020B0604020202020204" pitchFamily="34" charset="0"/>
                      </a:rPr>
                      <m:t>30</m:t>
                    </m:r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l-GR" sz="3000" i="1">
                        <a:latin typeface="Cambria Math"/>
                        <a:cs typeface="Arial" panose="020B0604020202020204" pitchFamily="34" charset="0"/>
                      </a:rPr>
                      <m:t>Ω</m:t>
                    </m:r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latin typeface="Cambria Math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3000" i="1">
                              <a:latin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000" i="1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000" i="1" smtClean="0">
                          <a:latin typeface="Cambria Math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40 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𝐽</m:t>
                      </m:r>
                      <m:r>
                        <a:rPr lang="en-US" sz="3000" i="1">
                          <a:latin typeface="Cambria Math"/>
                          <a:cs typeface="Arial" panose="020B0604020202020204" pitchFamily="34" charset="0"/>
                        </a:rPr>
                        <m:t>,</m:t>
                      </m:r>
                    </m:oMath>
                  </m:oMathPara>
                </a14:m>
                <a:endParaRPr lang="en-US" sz="3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latin typeface="Cambria Math"/>
                              <a:cs typeface="Arial" panose="020B0604020202020204" pitchFamily="34" charset="0"/>
                            </a:rPr>
                            <m:t>𝑡</m:t>
                          </m:r>
                        </m:e>
                        <m:sub>
                          <m:r>
                            <a:rPr lang="en-US" sz="3000" i="1">
                              <a:latin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3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latin typeface="Cambria Math"/>
                              <a:cs typeface="Arial" panose="020B0604020202020204" pitchFamily="34" charset="0"/>
                            </a:rPr>
                            <m:t>𝑡</m:t>
                          </m:r>
                        </m:e>
                        <m:sub>
                          <m:r>
                            <a:rPr lang="en-US" sz="3000" b="0" i="1" smtClean="0"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𝑡</m:t>
                      </m:r>
                    </m:oMath>
                  </m:oMathPara>
                </a14:m>
                <a:endParaRPr lang="en-US" sz="3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k-k</a:t>
                </a:r>
                <a:r>
                  <a:rPr lang="en-US" sz="3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endParaRPr lang="en-US" sz="3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000" i="1">
                              <a:latin typeface="Cambria Math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3000" b="0" i="1" smtClean="0"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=?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059" y="1583406"/>
                <a:ext cx="2442581" cy="3785652"/>
              </a:xfrm>
              <a:prstGeom prst="rect">
                <a:avLst/>
              </a:prstGeom>
              <a:blipFill rotWithShape="1">
                <a:blip r:embed="rId2"/>
                <a:stretch>
                  <a:fillRect l="-6000" t="-20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2855640" y="1657964"/>
            <a:ext cx="0" cy="5011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413058" y="4075832"/>
            <a:ext cx="2442582" cy="1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031153" y="1577741"/>
            <a:ext cx="292083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7176120" y="1715137"/>
            <a:ext cx="0" cy="4954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143672" y="2237288"/>
                <a:ext cx="2373535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𝑈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𝑈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𝑈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3672" y="2237288"/>
                <a:ext cx="2373535" cy="5539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855640" y="2807827"/>
                <a:ext cx="2248821" cy="10942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A</m:t>
                          </m:r>
                        </m:e>
                        <m:sub>
                          <m: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00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𝑈</m:t>
                              </m:r>
                            </m:e>
                            <m:sup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ru-RU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𝑡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;</m:t>
                      </m:r>
                    </m:oMath>
                  </m:oMathPara>
                </a14:m>
                <a:endParaRPr lang="ru-RU" sz="3000" i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5640" y="2807827"/>
                <a:ext cx="2248821" cy="109427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070579" y="5606813"/>
                <a:ext cx="737389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𝐽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0579" y="5606813"/>
                <a:ext cx="737389" cy="5539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927648" y="5373216"/>
                <a:ext cx="2183675" cy="9566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3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latin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30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000" b="0" i="0" smtClean="0">
                              <a:latin typeface="Cambria Math"/>
                            </a:rPr>
                            <m:t>J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r>
                            <a:rPr lang="el-GR" sz="3000" i="1">
                              <a:latin typeface="Cambria Math"/>
                              <a:cs typeface="Arial" panose="020B0604020202020204" pitchFamily="34" charset="0"/>
                            </a:rPr>
                            <m:t>Ω</m:t>
                          </m:r>
                        </m:num>
                        <m:den>
                          <m:r>
                            <a:rPr lang="el-GR" sz="3000" i="1">
                              <a:latin typeface="Cambria Math"/>
                              <a:cs typeface="Arial" panose="020B0604020202020204" pitchFamily="34" charset="0"/>
                            </a:rPr>
                            <m:t>Ω</m:t>
                          </m:r>
                        </m:den>
                      </m:f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7648" y="5373216"/>
                <a:ext cx="2183675" cy="95667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248128" y="1632437"/>
                <a:ext cx="3312368" cy="18830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Yechilishi:</a:t>
                </a:r>
              </a:p>
              <a:p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A</m:t>
                          </m:r>
                        </m:e>
                        <m:sub>
                          <m: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240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20</m:t>
                          </m:r>
                        </m:num>
                        <m:den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30</m:t>
                          </m:r>
                        </m:den>
                      </m:f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𝐽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8128" y="1632437"/>
                <a:ext cx="3312368" cy="1883016"/>
              </a:xfrm>
              <a:prstGeom prst="rect">
                <a:avLst/>
              </a:prstGeom>
              <a:blipFill rotWithShape="1">
                <a:blip r:embed="rId7"/>
                <a:stretch>
                  <a:fillRect l="-4420" t="-4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0261517" y="2780928"/>
                <a:ext cx="1150764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160 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𝐽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61517" y="2780928"/>
                <a:ext cx="1150764" cy="55399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536160" y="5827330"/>
                <a:ext cx="3440365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Javob: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sz="30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3000" b="0" i="1" smtClean="0">
                        <a:latin typeface="Cambria Math"/>
                      </a:rPr>
                      <m:t>=160 </m:t>
                    </m:r>
                    <m:r>
                      <a:rPr lang="en-US" sz="3000" b="0" i="1" smtClean="0">
                        <a:latin typeface="Cambria Math"/>
                      </a:rPr>
                      <m:t>𝐽</m:t>
                    </m:r>
                  </m:oMath>
                </a14:m>
                <a:endParaRPr lang="ru-RU" sz="3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6160" y="5827330"/>
                <a:ext cx="3440365" cy="553998"/>
              </a:xfrm>
              <a:prstGeom prst="rect">
                <a:avLst/>
              </a:prstGeom>
              <a:blipFill rotWithShape="1">
                <a:blip r:embed="rId9"/>
                <a:stretch>
                  <a:fillRect l="-4071" t="-16484" b="-30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943872" y="2780928"/>
                <a:ext cx="2219582" cy="10942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A</m:t>
                          </m:r>
                        </m:e>
                        <m:sub>
                          <m: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00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𝑈</m:t>
                              </m:r>
                            </m:e>
                            <m:sup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ru-RU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ru-RU" sz="3000" i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3872" y="2780928"/>
                <a:ext cx="2219582" cy="109427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585894" y="3902177"/>
                <a:ext cx="2017988" cy="1035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A</m:t>
                          </m:r>
                        </m:e>
                        <m:sub>
                          <m:r>
                            <a:rPr lang="en-US" sz="3000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000" i="1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3000" i="1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5894" y="3902177"/>
                <a:ext cx="2017988" cy="1035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Прямоугольник 29"/>
          <p:cNvSpPr/>
          <p:nvPr/>
        </p:nvSpPr>
        <p:spPr>
          <a:xfrm rot="19234816">
            <a:off x="8332184" y="2763244"/>
            <a:ext cx="780683" cy="6527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 rot="19234816">
            <a:off x="8695757" y="3339308"/>
            <a:ext cx="780683" cy="6527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966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20" grpId="0"/>
      <p:bldP spid="21" grpId="0"/>
      <p:bldP spid="24" grpId="0"/>
      <p:bldP spid="25" grpId="0"/>
      <p:bldP spid="26" grpId="0"/>
      <p:bldP spid="27" grpId="0"/>
      <p:bldP spid="28" grpId="0"/>
      <p:bldP spid="19" grpId="0"/>
      <p:bldP spid="29" grpId="0"/>
      <p:bldP spid="30" grpId="0" animBg="1"/>
      <p:bldP spid="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45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3352" y="1484784"/>
            <a:ext cx="117373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20-mashq (2)</a:t>
            </a:r>
          </a:p>
          <a:p>
            <a:pPr algn="just"/>
            <a:r>
              <a:rPr lang="uz-Cyrl-UZ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algn="just"/>
            <a:r>
              <a:rPr lang="uz-Cyrl-UZ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Qarshiligi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50 </a:t>
            </a:r>
            <a:r>
              <a:rPr lang="el-GR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Ω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sim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spiraldan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4 A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tmoqda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spiralda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miqdori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ajralib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07568" y="378904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2352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45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endParaRPr lang="en-US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4694" y="2091253"/>
                <a:ext cx="2814962" cy="37793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𝑅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=50</m:t>
                    </m:r>
                  </m:oMath>
                </a14:m>
                <a:r>
                  <a:rPr lang="en-US" sz="3000" b="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l-GR" sz="3000" b="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Ω</a:t>
                </a:r>
                <a:endParaRPr lang="en-US" sz="3000" b="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𝐼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4 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𝐴</m:t>
                      </m:r>
                    </m:oMath>
                  </m:oMathPara>
                </a14:m>
                <a:endParaRPr lang="en-US" sz="3000" b="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𝑡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2 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h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en-US" sz="3000" b="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7200 </m:t>
                      </m:r>
                      <m:r>
                        <m:rPr>
                          <m:sty m:val="p"/>
                        </m:rP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s</m:t>
                      </m:r>
                    </m:oMath>
                  </m:oMathPara>
                </a14:m>
                <a:endParaRPr lang="en-US" sz="3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28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28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endPara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5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𝑄</m:t>
                      </m:r>
                      <m:r>
                        <a:rPr lang="en-US" sz="25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=?</m:t>
                      </m:r>
                    </m:oMath>
                  </m:oMathPara>
                </a14:m>
                <a:endParaRPr lang="en-US" sz="25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694" y="2091253"/>
                <a:ext cx="2814962" cy="3779304"/>
              </a:xfrm>
              <a:prstGeom prst="rect">
                <a:avLst/>
              </a:prstGeom>
              <a:blipFill rotWithShape="1">
                <a:blip r:embed="rId2"/>
                <a:stretch>
                  <a:fillRect l="-5411" t="-20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2855640" y="2132856"/>
            <a:ext cx="0" cy="4204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184694" y="4653136"/>
            <a:ext cx="2670946" cy="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567608" y="2171658"/>
            <a:ext cx="28803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5403709" y="2154922"/>
            <a:ext cx="0" cy="4204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861032" y="2154922"/>
            <a:ext cx="226636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9908" y="1463535"/>
            <a:ext cx="335059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20-mashq (2)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8217711" y="3739995"/>
                <a:ext cx="2042454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=5,76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𝑀𝑊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7711" y="3739995"/>
                <a:ext cx="2042454" cy="5539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3071664" y="3717032"/>
                <a:ext cx="1819144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</a:rPr>
                        <m:t>𝑄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latin typeface="Cambria Math"/>
                            </a:rPr>
                            <m:t>𝐼</m:t>
                          </m:r>
                        </m:e>
                        <m:sup>
                          <m:r>
                            <a:rPr lang="en-US" sz="3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000" b="0" i="1" smtClean="0">
                          <a:latin typeface="Cambria Math"/>
                        </a:rPr>
                        <m:t>𝑅𝑡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1664" y="3717032"/>
                <a:ext cx="1819144" cy="5539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5516167" y="2986827"/>
                <a:ext cx="4180234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</a:rPr>
                        <m:t>𝑄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3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latin typeface="Cambria Math"/>
                            </a:rPr>
                            <m:t>4</m:t>
                          </m:r>
                        </m:e>
                        <m:sup>
                          <m:r>
                            <a:rPr lang="en-US" sz="3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u-RU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50</m:t>
                      </m:r>
                      <m:r>
                        <a:rPr lang="ru-RU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7200 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𝑊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6167" y="2986827"/>
                <a:ext cx="4180234" cy="5539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5591944" y="3739995"/>
                <a:ext cx="2724005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=5 760 000 </m:t>
                      </m:r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𝑊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944" y="3739995"/>
                <a:ext cx="2724005" cy="5539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/>
              <p:cNvSpPr/>
              <p:nvPr/>
            </p:nvSpPr>
            <p:spPr>
              <a:xfrm>
                <a:off x="5591944" y="4509120"/>
                <a:ext cx="3834269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000" b="1" i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𝐐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=5,76 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𝑀𝑊</m:t>
                    </m:r>
                  </m:oMath>
                </a14:m>
                <a:endParaRPr lang="ru-RU" sz="3000" dirty="0"/>
              </a:p>
            </p:txBody>
          </p:sp>
        </mc:Choice>
        <mc:Fallback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944" y="4509120"/>
                <a:ext cx="3834269" cy="553998"/>
              </a:xfrm>
              <a:prstGeom prst="rect">
                <a:avLst/>
              </a:prstGeom>
              <a:blipFill>
                <a:blip r:embed="rId7"/>
                <a:stretch>
                  <a:fillRect l="-3657" t="-15385" b="-318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5966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6" grpId="0"/>
      <p:bldP spid="23" grpId="0"/>
      <p:bldP spid="24" grpId="0"/>
      <p:bldP spid="25" grpId="0"/>
      <p:bldP spid="2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45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3352" y="1734631"/>
            <a:ext cx="1044116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20-mashq (4)</a:t>
            </a:r>
          </a:p>
          <a:p>
            <a:pPr algn="just"/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2,2 kW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quvvatli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elektr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isitgichdan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220 V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kuchlanishli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tarmoqqa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ulangan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Undan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qancha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tok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43758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45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endParaRPr lang="en-US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633926" y="2035857"/>
            <a:ext cx="0" cy="44894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184694" y="4005064"/>
            <a:ext cx="2449232" cy="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999656" y="1916832"/>
            <a:ext cx="22682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5375920" y="1942215"/>
            <a:ext cx="0" cy="4432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591944" y="1916832"/>
            <a:ext cx="20882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91344" y="1362834"/>
            <a:ext cx="255550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20-mashq (4)</a:t>
            </a:r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7715829" y="2832937"/>
                <a:ext cx="1260491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=10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𝐴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5829" y="2832937"/>
                <a:ext cx="1260491" cy="55399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071403" y="5315149"/>
                <a:ext cx="3096343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Javob:   </a:t>
                </a:r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𝐼</m:t>
                    </m:r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10 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endParaRPr lang="ru-RU" sz="30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1403" y="5315149"/>
                <a:ext cx="3096343" cy="553998"/>
              </a:xfrm>
              <a:prstGeom prst="rect">
                <a:avLst/>
              </a:prstGeom>
              <a:blipFill rotWithShape="1">
                <a:blip r:embed="rId3"/>
                <a:stretch>
                  <a:fillRect l="-4724" t="-15385" b="-318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56117" y="1844824"/>
                <a:ext cx="2555507" cy="32470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P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=2,2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𝑘𝑊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en-US" sz="3000" b="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=2200 </m:t>
                      </m:r>
                      <m:r>
                        <m:rPr>
                          <m:sty m:val="p"/>
                        </m:rP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W</m:t>
                      </m:r>
                    </m:oMath>
                  </m:oMathPara>
                </a14:m>
                <a:endParaRPr lang="en-US" sz="3000" b="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𝑈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220 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𝑉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28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28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endPara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5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𝐼</m:t>
                      </m:r>
                      <m:r>
                        <a:rPr lang="en-US" sz="25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=?</m:t>
                      </m:r>
                    </m:oMath>
                  </m:oMathPara>
                </a14:m>
                <a:endParaRPr lang="en-US" sz="25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117" y="1844824"/>
                <a:ext cx="2555507" cy="3247043"/>
              </a:xfrm>
              <a:prstGeom prst="rect">
                <a:avLst/>
              </a:prstGeom>
              <a:blipFill rotWithShape="1">
                <a:blip r:embed="rId4"/>
                <a:stretch>
                  <a:fillRect l="-6205" t="-2444" r="-11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3109220" y="3461484"/>
                <a:ext cx="1710190" cy="9536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</a:rPr>
                        <m:t>𝐼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/>
                            </a:rPr>
                            <m:t>𝑃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/>
                            </a:rPr>
                            <m:t>𝑈</m:t>
                          </m:r>
                        </m:den>
                      </m:f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9220" y="3461484"/>
                <a:ext cx="1710190" cy="95365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3109220" y="2761544"/>
                <a:ext cx="1710190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</a:rPr>
                        <m:t>𝑃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r>
                        <a:rPr lang="en-US" sz="3000" b="0" i="1" smtClean="0">
                          <a:latin typeface="Cambria Math"/>
                        </a:rPr>
                        <m:t>𝐼𝑈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9220" y="2761544"/>
                <a:ext cx="1710190" cy="5539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5676288" y="2561713"/>
                <a:ext cx="2147904" cy="9598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</a:rPr>
                        <m:t>𝐼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/>
                            </a:rPr>
                            <m:t>2200 </m:t>
                          </m:r>
                          <m:r>
                            <a:rPr lang="en-US" sz="3000" b="0" i="1" smtClean="0">
                              <a:latin typeface="Cambria Math"/>
                            </a:rPr>
                            <m:t>𝑊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/>
                            </a:rPr>
                            <m:t>220 </m:t>
                          </m:r>
                          <m:r>
                            <a:rPr lang="en-US" sz="3000" b="0" i="1" smtClean="0">
                              <a:latin typeface="Cambria Math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6288" y="2561713"/>
                <a:ext cx="2147904" cy="95987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18"/>
          <p:cNvSpPr/>
          <p:nvPr/>
        </p:nvSpPr>
        <p:spPr>
          <a:xfrm rot="19234816">
            <a:off x="6546194" y="2764777"/>
            <a:ext cx="657692" cy="7863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 rot="19234816">
            <a:off x="6593507" y="3294511"/>
            <a:ext cx="657692" cy="7863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67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21" grpId="0"/>
      <p:bldP spid="22" grpId="0"/>
      <p:bldP spid="20" grpId="0"/>
      <p:bldP spid="24" grpId="0"/>
      <p:bldP spid="17" grpId="0"/>
      <p:bldP spid="18" grpId="0"/>
      <p:bldP spid="19" grpId="0" animBg="1"/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45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07368" y="1340768"/>
            <a:ext cx="1051316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20-mashq (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endParaRPr lang="en-US" sz="40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220 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kuchlanishga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ljallangan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choynakning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iste’mol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quvvati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550 W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Choynak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tarmoqqa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ulanganda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qarshiligi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07568" y="378904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2209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45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endParaRPr lang="en-US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633926" y="2035857"/>
            <a:ext cx="0" cy="44894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184694" y="3501008"/>
            <a:ext cx="2449232" cy="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999656" y="1916832"/>
            <a:ext cx="22682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5375920" y="1942215"/>
            <a:ext cx="0" cy="4432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591944" y="1916832"/>
            <a:ext cx="20882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91344" y="1362834"/>
            <a:ext cx="255550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20-mashq (</a:t>
            </a:r>
            <a:r>
              <a:rPr lang="ru-RU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096000" y="5437673"/>
                <a:ext cx="3096344" cy="1015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𝐼</m:t>
                    </m:r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2,5 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en-US" sz="3000" b="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anose="020B0604020202020204" pitchFamily="34" charset="0"/>
                </a:endParaRPr>
              </a:p>
              <a:p>
                <a:r>
                  <a:rPr lang="en-US" sz="3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anose="020B0604020202020204" pitchFamily="34" charset="0"/>
                  </a:rPr>
                  <a:t>              </a:t>
                </a:r>
                <a14:m>
                  <m:oMath xmlns:m="http://schemas.openxmlformats.org/officeDocument/2006/math"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𝑅</m:t>
                    </m:r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=88 Ω</m:t>
                    </m:r>
                  </m:oMath>
                </a14:m>
                <a:endParaRPr lang="ru-RU" sz="30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437673"/>
                <a:ext cx="3096344" cy="1015663"/>
              </a:xfrm>
              <a:prstGeom prst="rect">
                <a:avLst/>
              </a:prstGeom>
              <a:blipFill rotWithShape="1">
                <a:blip r:embed="rId2"/>
                <a:stretch>
                  <a:fillRect l="-4528" t="-77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91345" y="1844824"/>
                <a:ext cx="2304256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𝑈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=220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𝑉</m:t>
                      </m:r>
                    </m:oMath>
                  </m:oMathPara>
                </a14:m>
                <a:endParaRPr lang="en-US" sz="3000" b="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𝑃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550 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𝑊</m:t>
                      </m:r>
                    </m:oMath>
                  </m:oMathPara>
                </a14:m>
                <a:endParaRPr lang="en-US" sz="3000" b="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28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k-k: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5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𝐼</m:t>
                      </m:r>
                      <m:r>
                        <a:rPr lang="en-US" sz="25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=?</m:t>
                      </m:r>
                    </m:oMath>
                  </m:oMathPara>
                </a14:m>
                <a:endParaRPr lang="en-US" sz="25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5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𝑅</m:t>
                      </m:r>
                      <m:r>
                        <a:rPr lang="en-US" sz="25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=?</m:t>
                      </m:r>
                    </m:oMath>
                  </m:oMathPara>
                </a14:m>
                <a:endParaRPr lang="en-US" sz="25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345" y="1844824"/>
                <a:ext cx="2304256" cy="3170099"/>
              </a:xfrm>
              <a:prstGeom prst="rect">
                <a:avLst/>
              </a:prstGeom>
              <a:blipFill rotWithShape="1">
                <a:blip r:embed="rId3"/>
                <a:stretch>
                  <a:fillRect l="-6614" t="-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5524638" y="2696543"/>
                <a:ext cx="2327606" cy="9690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</a:rPr>
                        <m:t>𝐼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/>
                            </a:rPr>
                            <m:t>550 </m:t>
                          </m:r>
                          <m:r>
                            <a:rPr lang="en-US" sz="3000" b="0" i="1" smtClean="0">
                              <a:latin typeface="Cambria Math"/>
                            </a:rPr>
                            <m:t>𝑊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/>
                            </a:rPr>
                            <m:t>220 </m:t>
                          </m:r>
                          <m:r>
                            <a:rPr lang="en-US" sz="3000" b="0" i="1" smtClean="0">
                              <a:latin typeface="Cambria Math"/>
                            </a:rPr>
                            <m:t>𝑉</m:t>
                          </m:r>
                        </m:den>
                      </m:f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4638" y="2696543"/>
                <a:ext cx="2327606" cy="96904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3109220" y="2761544"/>
                <a:ext cx="1710190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</a:rPr>
                        <m:t>𝑃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r>
                        <a:rPr lang="en-US" sz="3000" b="0" i="1" smtClean="0">
                          <a:latin typeface="Cambria Math"/>
                        </a:rPr>
                        <m:t>𝐼𝑈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9220" y="2761544"/>
                <a:ext cx="1710190" cy="5539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2999656" y="4703947"/>
                <a:ext cx="1710190" cy="9568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</a:rPr>
                        <m:t>𝑅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/>
                            </a:rPr>
                            <m:t>𝑈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/>
                            </a:rPr>
                            <m:t>𝐼</m:t>
                          </m:r>
                        </m:den>
                      </m:f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9656" y="4703947"/>
                <a:ext cx="1710190" cy="9568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3224064" y="3653408"/>
                <a:ext cx="1512168" cy="9568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</a:rPr>
                        <m:t>𝐼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/>
                            </a:rPr>
                            <m:t>𝑃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/>
                            </a:rPr>
                            <m:t>𝑈</m:t>
                          </m:r>
                        </m:den>
                      </m:f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4064" y="3653408"/>
                <a:ext cx="1512168" cy="9568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7836609" y="2949878"/>
                <a:ext cx="1067704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2,5 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sz="3000" dirty="0" smtClean="0"/>
                  <a:t> </a:t>
                </a:r>
                <a:endParaRPr lang="ru-RU" sz="30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609" y="2949878"/>
                <a:ext cx="1067704" cy="55399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Прямоугольник 26"/>
          <p:cNvSpPr/>
          <p:nvPr/>
        </p:nvSpPr>
        <p:spPr>
          <a:xfrm rot="19234816">
            <a:off x="6573125" y="2911958"/>
            <a:ext cx="438597" cy="7230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 rot="19234816">
            <a:off x="6620438" y="3441692"/>
            <a:ext cx="438597" cy="7230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5591944" y="3899482"/>
                <a:ext cx="2448272" cy="10084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</a:rPr>
                        <m:t>𝑅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/>
                            </a:rPr>
                            <m:t>220 </m:t>
                          </m:r>
                          <m:r>
                            <a:rPr lang="en-US" sz="3000" b="0" i="1" smtClean="0">
                              <a:latin typeface="Cambria Math"/>
                            </a:rPr>
                            <m:t>𝑉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/>
                            </a:rPr>
                            <m:t>2,5 </m:t>
                          </m:r>
                          <m:r>
                            <a:rPr lang="en-US" sz="3000" b="0" i="1" smtClean="0">
                              <a:latin typeface="Cambria Math"/>
                            </a:rPr>
                            <m:t>𝐴</m:t>
                          </m:r>
                        </m:den>
                      </m:f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944" y="3899482"/>
                <a:ext cx="2448272" cy="100848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7968755" y="4149949"/>
                <a:ext cx="1067704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88 </m:t>
                    </m:r>
                    <m:r>
                      <a:rPr lang="el-GR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en-US" sz="3000" dirty="0" smtClean="0"/>
                  <a:t> </a:t>
                </a:r>
                <a:endParaRPr lang="ru-RU" sz="3000" dirty="0"/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8755" y="4149949"/>
                <a:ext cx="1067704" cy="55399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1168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22" grpId="0"/>
      <p:bldP spid="20" grpId="0"/>
      <p:bldP spid="17" grpId="0"/>
      <p:bldP spid="18" grpId="0"/>
      <p:bldP spid="19" grpId="0"/>
      <p:bldP spid="25" grpId="0"/>
      <p:bldP spid="26" grpId="0"/>
      <p:bldP spid="27" grpId="0" animBg="1"/>
      <p:bldP spid="29" grpId="0" animBg="1"/>
      <p:bldP spid="30" grpId="0"/>
      <p:bldP spid="3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15212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33254" y="1412776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28700" indent="-1028700" algn="just">
              <a:buAutoNum type="romanUcPeriod"/>
            </a:pP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Darslikdagi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101-betidagi                  20-mashqning                   1-3-5-6-8-9-masalalarini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Cyrl-UZ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28700" indent="-1028700" algn="just">
              <a:buAutoNum type="romanUcPeriod"/>
            </a:pP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uz-Latn-UZ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tilgan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mavzularni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C:\Users\User\Desktop\Online dars\8.2.2\5a19377bffc67742b6a3d5ff0625b8b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15" y="1804168"/>
            <a:ext cx="2838039" cy="405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673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2330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71464" y="332656"/>
            <a:ext cx="102251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336363"/>
              </p:ext>
            </p:extLst>
          </p:nvPr>
        </p:nvGraphicFramePr>
        <p:xfrm>
          <a:off x="767408" y="1412776"/>
          <a:ext cx="10369152" cy="345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6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2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83432" y="1412776"/>
            <a:ext cx="45365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uz-Latn-U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tkazgich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toki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uz-Latn-U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tganda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ajralib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chiqadigan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miqdor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jihatdan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07968" y="1700807"/>
            <a:ext cx="45844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Bajarilgan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ishga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Q=A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9416" y="2636912"/>
            <a:ext cx="48619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uz-Latn-U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tkazgich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toki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uz-Latn-U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tganda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ajralib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chiqadigan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ajralib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chiqishini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olimlar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kashf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qilishdi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01316" y="2748104"/>
            <a:ext cx="41807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Jeyms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Pesskot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Joul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Emiliy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Xristianovich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Lens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30482" y="3761164"/>
            <a:ext cx="45365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uz-Latn-U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uz-Latn-U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lanma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lampochkani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kashf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01316" y="3888925"/>
            <a:ext cx="50330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elektrotexnigi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Aleksandr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Nikolayevich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Lodigin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1872-yil.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2" descr="C:\Users\User\Desktop\Online dars\8.3.4\led-bulb-in-png-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739"/>
          <a:stretch/>
        </p:blipFill>
        <p:spPr bwMode="auto">
          <a:xfrm>
            <a:off x="1319374" y="5085184"/>
            <a:ext cx="263821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User\Desktop\Online dars\8.1.13\16349195066c471dac3c846c28cdcb3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112" y="5013176"/>
            <a:ext cx="2304256" cy="1605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C:\Users\User\Desktop\Online dars\8.2.6\9w34.gif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2113" y="2636912"/>
            <a:ext cx="1020551" cy="1080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546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2330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71464" y="332656"/>
            <a:ext cx="102251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83432" y="1772816"/>
            <a:ext cx="4104456" cy="17851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200" dirty="0" smtClean="0">
                <a:latin typeface="Arial" pitchFamily="34" charset="0"/>
                <a:cs typeface="Arial" pitchFamily="34" charset="0"/>
              </a:rPr>
              <a:t>    Agar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uz-Latn-U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uz-Latn-U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lanma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lampochkaning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foydali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koeffitsienti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5%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uz-Latn-U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lsa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sarflangan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nimalarga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aylanadi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96792" y="2289228"/>
            <a:ext cx="4127600" cy="430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A) 5 %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95 %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yorug</a:t>
            </a:r>
            <a:r>
              <a:rPr lang="uz-Latn-U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lik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2" descr="C:\Users\User\Desktop\Online dars\8.2.6\0_ca2e5_39eb4984_orig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448" y="1412776"/>
            <a:ext cx="1872208" cy="2578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5496791" y="3070121"/>
            <a:ext cx="4127601" cy="430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 50 %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50 %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yorug</a:t>
            </a:r>
            <a:r>
              <a:rPr lang="uz-Latn-U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lik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19936" y="3862209"/>
            <a:ext cx="4104456" cy="430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 100 %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yorug</a:t>
            </a:r>
            <a:r>
              <a:rPr lang="uz-Latn-U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lik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96792" y="4654297"/>
            <a:ext cx="4127600" cy="430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 5 %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yorug</a:t>
            </a:r>
            <a:r>
              <a:rPr lang="uz-Latn-U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lik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95 %,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Picture 2" descr="C:\Users\User\Desktop\Online dars\8.2.5\400square-legacy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536" y="3819763"/>
            <a:ext cx="1584176" cy="2099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0617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7" grpId="0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29614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FIZIKA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43472" y="1772816"/>
            <a:ext cx="9649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MASALALAR YECHISH</a:t>
            </a:r>
            <a:endParaRPr lang="en-US" sz="4800" b="1" dirty="0" smtClean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F:\Online dars\8.3.5\source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872" y="1628799"/>
            <a:ext cx="5400675" cy="540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469" y="3131021"/>
            <a:ext cx="4492448" cy="239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466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5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(1)</a:t>
            </a:r>
            <a:endParaRPr lang="en-US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07368" y="1772816"/>
            <a:ext cx="115212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220 V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kuchlanishli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tarmoqqa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ulangan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elektr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dvigateli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zanjirdagi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tok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kuchi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3 A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dvigatelning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foydali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koeffitsienti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(FIK) 80%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lsa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dvigatel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qacha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4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252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(1)</a:t>
            </a:r>
            <a:endParaRPr lang="en-US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29945" y="333913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35359" y="1486359"/>
                <a:ext cx="3016281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𝐼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=3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𝐴</m:t>
                      </m:r>
                    </m:oMath>
                  </m:oMathPara>
                </a14:m>
                <a:endParaRPr lang="en-US" sz="3000" b="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𝑈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22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0 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𝑉</m:t>
                      </m:r>
                    </m:oMath>
                  </m:oMathPara>
                </a14:m>
                <a:endParaRPr lang="en-US" sz="300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Ƞ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80 %</m:t>
                      </m:r>
                    </m:oMath>
                  </m:oMathPara>
                </a14:m>
                <a:endParaRPr lang="en-US" sz="3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𝑡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=1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h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=3600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𝑠</m:t>
                      </m:r>
                    </m:oMath>
                  </m:oMathPara>
                </a14:m>
                <a:endParaRPr lang="en-US" sz="3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59" y="1486359"/>
                <a:ext cx="3016281" cy="2862322"/>
              </a:xfrm>
              <a:prstGeom prst="rect">
                <a:avLst/>
              </a:prstGeom>
              <a:blipFill rotWithShape="1">
                <a:blip r:embed="rId2"/>
                <a:stretch>
                  <a:fillRect l="-4646" t="-27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3287688" y="1503616"/>
            <a:ext cx="0" cy="5017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335359" y="4077072"/>
            <a:ext cx="2916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351640" y="1484784"/>
            <a:ext cx="32066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Formulasi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673035" y="2245430"/>
                <a:ext cx="206292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𝐼𝑈𝑡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3035" y="2245430"/>
                <a:ext cx="2062926" cy="5539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403958" y="2907324"/>
                <a:ext cx="3102059" cy="10508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Ƞ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𝑡</m:t>
                              </m:r>
                            </m:sub>
                          </m:sSub>
                        </m:den>
                      </m:f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•100 %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3958" y="2907324"/>
                <a:ext cx="3102059" cy="10508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35360" y="4316679"/>
                <a:ext cx="2814027" cy="1052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3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3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sz="3000" b="0" i="1" smtClean="0">
                              <a:latin typeface="Cambria Math"/>
                            </a:rPr>
                            <m:t>𝑓</m:t>
                          </m:r>
                        </m:sub>
                      </m:sSub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r>
                        <a:rPr lang="en-US" sz="3000" b="0" i="0" smtClean="0">
                          <a:latin typeface="Cambria Math"/>
                        </a:rPr>
                        <m:t>?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60" y="4316679"/>
                <a:ext cx="2814027" cy="1052660"/>
              </a:xfrm>
              <a:prstGeom prst="rect">
                <a:avLst/>
              </a:prstGeom>
              <a:blipFill rotWithShape="1">
                <a:blip r:embed="rId7"/>
                <a:stretch>
                  <a:fillRect l="-4978" t="-75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/>
          <p:cNvCxnSpPr/>
          <p:nvPr/>
        </p:nvCxnSpPr>
        <p:spPr>
          <a:xfrm>
            <a:off x="6558337" y="1459736"/>
            <a:ext cx="0" cy="5017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603640" y="4316679"/>
                <a:ext cx="2132321" cy="9777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3000" b="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•Ƞ</m:t>
                          </m:r>
                        </m:num>
                        <m:den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100%</m:t>
                          </m:r>
                        </m:den>
                      </m:f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3640" y="4316679"/>
                <a:ext cx="2132321" cy="97770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6744072" y="1449527"/>
            <a:ext cx="22139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747560" y="2245430"/>
                <a:ext cx="4316991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=3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•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220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•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3600 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𝐽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7560" y="2245430"/>
                <a:ext cx="4316991" cy="55399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747559" y="2917520"/>
                <a:ext cx="2516793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=2 376 000 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𝐽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7559" y="2917520"/>
                <a:ext cx="2516793" cy="55399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747561" y="3588220"/>
                <a:ext cx="4244983" cy="9777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3000" i="1">
                              <a:latin typeface="Cambria Math"/>
                              <a:cs typeface="Arial" panose="020B0604020202020204" pitchFamily="34" charset="0"/>
                            </a:rPr>
                            <m:t>2 376 000</m:t>
                          </m:r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•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80%</m:t>
                          </m:r>
                        </m:num>
                        <m:den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Times New Roman" pitchFamily="18" charset="0"/>
                            </a:rPr>
                            <m:t>100%</m:t>
                          </m:r>
                        </m:den>
                      </m:f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7561" y="3588220"/>
                <a:ext cx="4244983" cy="97770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864546" y="4844162"/>
                <a:ext cx="2516793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=1 900 800 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𝐽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4546" y="4844162"/>
                <a:ext cx="2516793" cy="553998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9264352" y="4805532"/>
                <a:ext cx="1728192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000" b="0" i="1" smtClean="0">
                        <a:latin typeface="Cambria Math"/>
                        <a:cs typeface="Arial" panose="020B0604020202020204" pitchFamily="34" charset="0"/>
                      </a:rPr>
                      <m:t>≈1,9 </m:t>
                    </m:r>
                    <m:r>
                      <a:rPr lang="en-US" sz="3000" b="0" i="1" smtClean="0">
                        <a:latin typeface="Cambria Math"/>
                        <a:cs typeface="Arial" panose="020B0604020202020204" pitchFamily="34" charset="0"/>
                      </a:rPr>
                      <m:t>𝑀𝐽</m:t>
                    </m:r>
                  </m:oMath>
                </a14:m>
                <a:r>
                  <a:rPr lang="en-US" sz="3000" dirty="0" smtClean="0"/>
                  <a:t> </a:t>
                </a:r>
                <a:endParaRPr lang="ru-RU" sz="30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4352" y="4805532"/>
                <a:ext cx="1728192" cy="553998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7141861" y="5805264"/>
                <a:ext cx="3562652" cy="590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0" dirty="0" smtClean="0">
                    <a:cs typeface="Arial" panose="020B0604020202020204" pitchFamily="34" charset="0"/>
                  </a:rPr>
                  <a:t>Javob: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  <a:cs typeface="Times New Roman" pitchFamily="18" charset="0"/>
                          </a:rPr>
                          <m:t>𝑓</m:t>
                        </m:r>
                      </m:sub>
                    </m:sSub>
                    <m:r>
                      <a:rPr lang="en-US" sz="3000" b="0" i="1" smtClean="0">
                        <a:latin typeface="Cambria Math"/>
                        <a:cs typeface="Arial" panose="020B0604020202020204" pitchFamily="34" charset="0"/>
                      </a:rPr>
                      <m:t>≈1,9 </m:t>
                    </m:r>
                    <m:r>
                      <a:rPr lang="en-US" sz="3000" b="0" i="1" smtClean="0">
                        <a:latin typeface="Cambria Math"/>
                        <a:cs typeface="Arial" panose="020B0604020202020204" pitchFamily="34" charset="0"/>
                      </a:rPr>
                      <m:t>𝑀𝐽</m:t>
                    </m:r>
                  </m:oMath>
                </a14:m>
                <a:r>
                  <a:rPr lang="en-US" sz="3000" dirty="0" smtClean="0"/>
                  <a:t> </a:t>
                </a:r>
                <a:endParaRPr lang="ru-RU" sz="30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1861" y="5805264"/>
                <a:ext cx="3562652" cy="590996"/>
              </a:xfrm>
              <a:prstGeom prst="rect">
                <a:avLst/>
              </a:prstGeom>
              <a:blipFill rotWithShape="1">
                <a:blip r:embed="rId14"/>
                <a:stretch>
                  <a:fillRect l="-4110" t="-12371" b="-257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 rot="19514818">
            <a:off x="8766469" y="3761433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 rot="19514818">
            <a:off x="8627909" y="4295597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966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20" grpId="0"/>
      <p:bldP spid="2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3" grpId="0"/>
      <p:bldP spid="24" grpId="0"/>
      <p:bldP spid="5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5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endParaRPr lang="en-US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9336" y="1700808"/>
            <a:ext cx="1188132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Quvvati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1,2 kW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isitgich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15 W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quvvatli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lampochka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220 V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kuchlanishli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tarmoqqa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parallel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ulangan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isitgichda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lampochkaga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sarflanadi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7568" y="378904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2352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(2)</a:t>
            </a:r>
            <a:endParaRPr lang="en-US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7568" y="3318190"/>
            <a:ext cx="16561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0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071664" y="1565007"/>
            <a:ext cx="0" cy="50288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335360" y="4005064"/>
            <a:ext cx="2736304" cy="221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367838" y="1556792"/>
            <a:ext cx="22241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6168008" y="1622180"/>
            <a:ext cx="0" cy="49716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384032" y="1628800"/>
            <a:ext cx="22322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79376" y="1622180"/>
                <a:ext cx="2672437" cy="4262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latin typeface="Cambria Math"/>
                              <a:cs typeface="Arial" panose="020B0604020202020204" pitchFamily="34" charset="0"/>
                            </a:rPr>
                            <m:t>𝑃</m:t>
                          </m:r>
                        </m:e>
                        <m:sub>
                          <m:r>
                            <a:rPr lang="en-US" sz="3000" i="1">
                              <a:latin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000" i="1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1,2 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𝑘𝑊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==1200 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𝑊</m:t>
                      </m:r>
                    </m:oMath>
                  </m:oMathPara>
                </a14:m>
                <a:endParaRPr lang="en-US" sz="3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latin typeface="Cambria Math"/>
                            <a:cs typeface="Arial" panose="020B0604020202020204" pitchFamily="34" charset="0"/>
                          </a:rPr>
                          <m:t>𝑃</m:t>
                        </m:r>
                      </m:e>
                      <m:sub>
                        <m:r>
                          <a:rPr lang="en-US" sz="3000" i="1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3000" i="1" smtClean="0">
                        <a:latin typeface="Cambria Math"/>
                        <a:cs typeface="Arial" panose="020B0604020202020204" pitchFamily="34" charset="0"/>
                      </a:rPr>
                      <m:t>1</m:t>
                    </m:r>
                    <m:r>
                      <a:rPr lang="en-US" sz="3000" b="0" i="1" smtClean="0">
                        <a:latin typeface="Cambria Math"/>
                        <a:cs typeface="Arial" panose="020B0604020202020204" pitchFamily="34" charset="0"/>
                      </a:rPr>
                      <m:t>5 </m:t>
                    </m:r>
                    <m:r>
                      <a:rPr lang="en-US" sz="3000" b="0" i="1" smtClean="0">
                        <a:latin typeface="Cambria Math"/>
                        <a:cs typeface="Arial" panose="020B0604020202020204" pitchFamily="34" charset="0"/>
                      </a:rPr>
                      <m:t>𝑊</m:t>
                    </m:r>
                  </m:oMath>
                </a14:m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000" b="0" i="1" smtClean="0">
                        <a:latin typeface="Cambria Math"/>
                        <a:cs typeface="Arial" panose="020B0604020202020204" pitchFamily="34" charset="0"/>
                      </a:rPr>
                      <m:t>𝑈</m:t>
                    </m:r>
                    <m:r>
                      <a:rPr lang="en-US" sz="3000" i="1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3000" b="0" i="1" smtClean="0">
                        <a:latin typeface="Cambria Math"/>
                        <a:cs typeface="Arial" panose="020B0604020202020204" pitchFamily="34" charset="0"/>
                      </a:rPr>
                      <m:t>220 </m:t>
                    </m:r>
                    <m:r>
                      <a:rPr lang="en-US" sz="3000" b="0" i="1" smtClean="0">
                        <a:latin typeface="Cambria Math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en-US" sz="3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sz="3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3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3000" b="0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3000" b="0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= ?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76" y="1622180"/>
                <a:ext cx="2672437" cy="4262770"/>
              </a:xfrm>
              <a:prstGeom prst="rect">
                <a:avLst/>
              </a:prstGeom>
              <a:blipFill rotWithShape="1">
                <a:blip r:embed="rId2"/>
                <a:stretch>
                  <a:fillRect l="-5479" t="-1860" r="-43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192344" y="2658978"/>
                <a:ext cx="1800200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i="1" smtClean="0">
                          <a:latin typeface="Cambria Math"/>
                          <a:cs typeface="Arial" panose="020B0604020202020204" pitchFamily="34" charset="0"/>
                        </a:rPr>
                        <m:t>8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0 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𝑚𝑎𝑟𝑡𝑎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2344" y="2658978"/>
                <a:ext cx="1800200" cy="5539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6924246" y="5685342"/>
            <a:ext cx="142378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334783" y="2204864"/>
                <a:ext cx="1783372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𝑊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𝑃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𝑡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4783" y="2204864"/>
                <a:ext cx="1783372" cy="5539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367838" y="3753565"/>
                <a:ext cx="2677271" cy="10322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3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30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3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30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3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30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000" b="0" i="1" smtClean="0">
                              <a:latin typeface="Cambria Math"/>
                            </a:rPr>
                            <m:t>𝑡</m:t>
                          </m:r>
                        </m:num>
                        <m:den>
                          <m:sSub>
                            <m:sSubPr>
                              <m:ctrlPr>
                                <a:rPr lang="ru-RU" sz="3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30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000" b="0" i="1" smtClean="0">
                              <a:latin typeface="Cambria Math"/>
                            </a:rPr>
                            <m:t>𝑡</m:t>
                          </m:r>
                        </m:den>
                      </m:f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3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30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3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30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7838" y="3753565"/>
                <a:ext cx="2677271" cy="103220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334783" y="2764192"/>
                <a:ext cx="1801198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𝑊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30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𝑃</m:t>
                          </m:r>
                        </m:e>
                        <m:sub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𝑡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4783" y="2764192"/>
                <a:ext cx="1801198" cy="5539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Прямоугольник 24"/>
          <p:cNvSpPr/>
          <p:nvPr/>
        </p:nvSpPr>
        <p:spPr>
          <a:xfrm rot="18066755">
            <a:off x="4755357" y="4010139"/>
            <a:ext cx="495650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 rot="18175295">
            <a:off x="4768680" y="4542232"/>
            <a:ext cx="495650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384032" y="2403406"/>
                <a:ext cx="2976264" cy="1035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3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30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3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b="0" i="1" smtClean="0"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30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/>
                            </a:rPr>
                            <m:t>1200 </m:t>
                          </m:r>
                          <m:r>
                            <a:rPr lang="en-US" sz="3000" b="0" i="1" smtClean="0">
                              <a:latin typeface="Cambria Math"/>
                            </a:rPr>
                            <m:t>𝑊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/>
                            </a:rPr>
                            <m:t>15 </m:t>
                          </m:r>
                          <m:r>
                            <a:rPr lang="en-US" sz="3000" b="0" i="1" smtClean="0">
                              <a:latin typeface="Cambria Math"/>
                            </a:rPr>
                            <m:t>𝑊</m:t>
                          </m:r>
                        </m:den>
                      </m:f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4032" y="2403406"/>
                <a:ext cx="2976264" cy="1035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8348034" y="5446238"/>
                <a:ext cx="2807145" cy="10322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3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i="1"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30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3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000" i="1"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30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r>
                        <a:rPr lang="en-US" sz="3000" i="1" smtClean="0">
                          <a:latin typeface="Cambria Math"/>
                          <a:cs typeface="Arial" panose="020B0604020202020204" pitchFamily="34" charset="0"/>
                        </a:rPr>
                        <m:t>8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0 </m:t>
                      </m:r>
                      <m:r>
                        <a:rPr lang="en-US" sz="3000" b="0" i="1" smtClean="0">
                          <a:latin typeface="Cambria Math"/>
                          <a:cs typeface="Arial" panose="020B0604020202020204" pitchFamily="34" charset="0"/>
                        </a:rPr>
                        <m:t>𝑚𝑎𝑟𝑡𝑎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48034" y="5446238"/>
                <a:ext cx="2807145" cy="103220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5966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1" grpId="0"/>
      <p:bldP spid="4" grpId="0"/>
      <p:bldP spid="18" grpId="0"/>
      <p:bldP spid="19" grpId="0"/>
      <p:bldP spid="20" grpId="0"/>
      <p:bldP spid="24" grpId="0"/>
      <p:bldP spid="25" grpId="0" animBg="1"/>
      <p:bldP spid="26" grpId="0" animBg="1"/>
      <p:bldP spid="27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45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(3)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91344" y="1988840"/>
            <a:ext cx="117373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Qarshiligi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20 </a:t>
            </a:r>
            <a:r>
              <a:rPr lang="el-GR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Ω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30 </a:t>
            </a:r>
            <a:r>
              <a:rPr lang="el-GR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Ω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iste’molchilar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parallel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ulangan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iste’molchi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240 J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bajarganda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iste’molchi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07568" y="378904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2352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2953</TotalTime>
  <Words>603</Words>
  <Application>Microsoft Office PowerPoint</Application>
  <PresentationFormat>Широкоэкранный</PresentationFormat>
  <Paragraphs>149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454</cp:revision>
  <dcterms:created xsi:type="dcterms:W3CDTF">2020-10-11T11:44:17Z</dcterms:created>
  <dcterms:modified xsi:type="dcterms:W3CDTF">2020-11-26T11:32:38Z</dcterms:modified>
</cp:coreProperties>
</file>