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20" r:id="rId2"/>
    <p:sldId id="307" r:id="rId3"/>
    <p:sldId id="285" r:id="rId4"/>
    <p:sldId id="316" r:id="rId5"/>
    <p:sldId id="315" r:id="rId6"/>
    <p:sldId id="298" r:id="rId7"/>
    <p:sldId id="326" r:id="rId8"/>
    <p:sldId id="314" r:id="rId9"/>
    <p:sldId id="292" r:id="rId10"/>
    <p:sldId id="293" r:id="rId11"/>
    <p:sldId id="327" r:id="rId12"/>
    <p:sldId id="300" r:id="rId13"/>
    <p:sldId id="295" r:id="rId14"/>
    <p:sldId id="302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FAB3"/>
    <a:srgbClr val="85F79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569" autoAdjust="0"/>
  </p:normalViewPr>
  <p:slideViewPr>
    <p:cSldViewPr>
      <p:cViewPr varScale="1">
        <p:scale>
          <a:sx n="67" d="100"/>
          <a:sy n="67" d="100"/>
        </p:scale>
        <p:origin x="750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1" name="Picture 3" descr="C:\Users\User\Desktop\Online dars\8.2.6\awww.autoshop101.com_trainmodules_elec_circuits_circimage_parallel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107" y="2618792"/>
            <a:ext cx="4904168" cy="259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Online dars\8.2.5\electrician_plug_it_in_anim_500_clr_802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2060848"/>
            <a:ext cx="3312368" cy="408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LANMA ELEKTR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11425" y="1667090"/>
            <a:ext cx="10369151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Xonadonlarda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220 V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lampalar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llaniladi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turmushida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chog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lanma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lampalardan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inert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ham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 descr="C:\Users\User\Desktop\Online dars\8.3.4\led-bulb-in-png-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59" y="3717032"/>
            <a:ext cx="4302914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Online dars\8.3.5\Без назван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611" y="3680065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Online dars\8.3.5\unname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507" y="3761819"/>
            <a:ext cx="3325189" cy="287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ISTE’MOLCHILARNING FOYDALI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KOEFFITSIYENTI (FIK)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4410" y="1556792"/>
            <a:ext cx="1106317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foydali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koeffitsiyentini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ifodalash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75521" y="2708920"/>
                <a:ext cx="1440160" cy="1047851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Ƞ=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1" y="2708920"/>
                <a:ext cx="1440160" cy="104785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904312" y="2986609"/>
            <a:ext cx="64807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(4)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38956" y="2738175"/>
                <a:ext cx="2749332" cy="1047851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Ƞ=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•100%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956" y="2738175"/>
                <a:ext cx="2749332" cy="104785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222067" y="2986609"/>
            <a:ext cx="86754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yoki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3520" y="4005064"/>
            <a:ext cx="9038863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Cho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lampochkalarning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lib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4-6%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degani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4-6%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likka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94-96%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issiqlikka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90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0" grpId="0" animBg="1"/>
      <p:bldP spid="8" grpId="0" animBg="1"/>
      <p:bldP spid="14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ISTE’MOLCHILARNING FOYDALI ISH KOEFFITSIYENTI (FIK)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1585879"/>
            <a:ext cx="11063179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foydali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Ƞ (eta)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75521" y="4065493"/>
                <a:ext cx="1440160" cy="105086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Ƞ=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1" y="4065493"/>
                <a:ext cx="1440160" cy="10508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904312" y="4380530"/>
            <a:ext cx="64807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(5)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38956" y="4132096"/>
                <a:ext cx="2749332" cy="105086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Ƞ=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•100%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956" y="4132096"/>
                <a:ext cx="2749332" cy="10508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222067" y="4380530"/>
            <a:ext cx="86754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yoki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0" grpId="0" animBg="1"/>
      <p:bldP spid="8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2204864"/>
            <a:ext cx="77768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40 </a:t>
            </a:r>
            <a:r>
              <a:rPr lang="el-G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spiraldan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5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tmoqda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spiraldan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issiqlik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miqdori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chiqadi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User\Desktop\Online dars\8.2.6\0_ca2e5_39eb4984_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776693"/>
            <a:ext cx="2923006" cy="402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3592" y="393305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9376" y="1700808"/>
                <a:ext cx="3168351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40 </m:t>
                      </m:r>
                      <m:r>
                        <m:rPr>
                          <m:sty m:val="p"/>
                        </m:rPr>
                        <a:rPr lang="el-GR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=5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en-US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𝑡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1</m:t>
                    </m:r>
                    <m:r>
                      <m:rPr>
                        <m:nor/>
                      </m:rP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h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=3600 </m:t>
                    </m:r>
                  </m:oMath>
                </a14:m>
                <a:r>
                  <a:rPr lang="en-US" sz="300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</a:t>
                </a: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𝑄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700808"/>
                <a:ext cx="3168351" cy="3323987"/>
              </a:xfrm>
              <a:prstGeom prst="rect">
                <a:avLst/>
              </a:prstGeom>
              <a:blipFill rotWithShape="1">
                <a:blip r:embed="rId2"/>
                <a:stretch>
                  <a:fillRect l="-4624" t="-2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647728" y="1772816"/>
            <a:ext cx="0" cy="34563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479376" y="3861048"/>
            <a:ext cx="31683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63753" y="1693257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199514" y="1732990"/>
            <a:ext cx="0" cy="34962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 rot="10800000" flipV="1">
                <a:off x="3863752" y="2808803"/>
                <a:ext cx="16921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𝑄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3863752" y="2808803"/>
                <a:ext cx="1692188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199514" y="1708128"/>
                <a:ext cx="393704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𝑄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5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40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3600 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9514" y="1708128"/>
                <a:ext cx="3937046" cy="1015663"/>
              </a:xfrm>
              <a:prstGeom prst="rect">
                <a:avLst/>
              </a:prstGeom>
              <a:blipFill rotWithShape="1">
                <a:blip r:embed="rId4"/>
                <a:stretch>
                  <a:fillRect l="-3560" t="-77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rot="10800000" flipV="1">
                <a:off x="7278013" y="2927097"/>
                <a:ext cx="244827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=3 600 000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</m:oMath>
                  </m:oMathPara>
                </a14:m>
                <a:endParaRPr lang="ru-RU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7278013" y="2927097"/>
                <a:ext cx="2448272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248128" y="4315162"/>
                <a:ext cx="417646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𝑄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=3,6 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𝑀𝐽</m:t>
                    </m:r>
                  </m:oMath>
                </a14:m>
                <a:endParaRPr lang="ru-RU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4315162"/>
                <a:ext cx="4176464" cy="553998"/>
              </a:xfrm>
              <a:prstGeom prst="rect">
                <a:avLst/>
              </a:prstGeom>
              <a:blipFill rotWithShape="1">
                <a:blip r:embed="rId6"/>
                <a:stretch>
                  <a:fillRect l="-3504"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10800000" flipV="1">
                <a:off x="9726285" y="2927097"/>
                <a:ext cx="1698307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=3,6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𝑀𝐽</m:t>
                      </m:r>
                    </m:oMath>
                  </m:oMathPara>
                </a14:m>
                <a:endParaRPr lang="ru-RU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9726285" y="2927097"/>
                <a:ext cx="1698307" cy="5539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 rot="10800000" flipV="1">
                <a:off x="3708174" y="3753860"/>
                <a:ext cx="375597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𝑄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𝐴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m:rPr>
                          <m:sty m:val="p"/>
                        </m:rPr>
                        <a:rPr lang="el-GR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Ω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3708174" y="3753860"/>
                <a:ext cx="3755978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2" grpId="0"/>
      <p:bldP spid="19" grpId="0"/>
      <p:bldP spid="20" grpId="0"/>
      <p:bldP spid="21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User\Desktop\Online dars\8.2.6\boy-with-pen-notebook-animati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988840"/>
            <a:ext cx="381000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1484784"/>
            <a:ext cx="90730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tkazgichlarning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qizishi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57250" indent="-857250" algn="just">
              <a:buAutoNum type="romanUcPeriod"/>
            </a:pP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(99-bet)</a:t>
            </a:r>
          </a:p>
          <a:p>
            <a:pPr algn="just"/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19-mashq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(100-bet)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190962"/>
            <a:ext cx="102251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30" y="2564904"/>
            <a:ext cx="597795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aniqlash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formulasi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9414" y="1340768"/>
            <a:ext cx="5976665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688288" y="1571600"/>
                <a:ext cx="176304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8" y="1571600"/>
                <a:ext cx="1763047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Стрелка вправо 1"/>
          <p:cNvSpPr/>
          <p:nvPr/>
        </p:nvSpPr>
        <p:spPr>
          <a:xfrm>
            <a:off x="7248128" y="1629457"/>
            <a:ext cx="1152128" cy="43828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7248128" y="4149737"/>
            <a:ext cx="1152128" cy="43828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718366" y="2795736"/>
                <a:ext cx="176304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8366" y="2795736"/>
                <a:ext cx="1763047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839414" y="3861048"/>
            <a:ext cx="597795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Sarflangan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energiyani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aniqlash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formulasi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9414" y="5157192"/>
            <a:ext cx="5977950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7248128" y="2887878"/>
            <a:ext cx="1152128" cy="43828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718366" y="4114675"/>
                <a:ext cx="176304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8366" y="4114675"/>
                <a:ext cx="1763047" cy="5539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Стрелка вправо 20"/>
          <p:cNvSpPr/>
          <p:nvPr/>
        </p:nvSpPr>
        <p:spPr>
          <a:xfrm>
            <a:off x="7248128" y="5676714"/>
            <a:ext cx="1152128" cy="43828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886884" y="5629110"/>
                <a:ext cx="1365853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𝑃𝑡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6884" y="5629110"/>
                <a:ext cx="1365853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12" grpId="0" animBg="1"/>
      <p:bldP spid="2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5400" y="1628800"/>
            <a:ext cx="106571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ELEKTR TOKI TA’SIRIDA ISTE’MOLCHILARNING</a:t>
            </a: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QIZISHI 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C:\Users\User\Desktop\Online dars\8.3.5\sourc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450" y="3284984"/>
            <a:ext cx="3499082" cy="349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TKAZGICHDAN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AJRALIB CHIQADIGAN </a:t>
            </a: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ISSIQLIK MIQDORI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0980" y="1988840"/>
            <a:ext cx="9721080" cy="24482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smtClean="0">
                <a:solidFill>
                  <a:schemeClr val="tx1"/>
                </a:solidFill>
              </a:rPr>
              <a:t>   O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tganda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tkazgichning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ortishiga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qizishiga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sarflansa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tkazgichdan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miqdoriga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4876" y="1988840"/>
            <a:ext cx="936104" cy="24482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723472" y="2913416"/>
            <a:ext cx="744532" cy="47955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96000" y="5248252"/>
                <a:ext cx="1800200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𝑄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248252"/>
                <a:ext cx="1800200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412401" y="5251266"/>
                <a:ext cx="1509869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𝑄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401" y="5251266"/>
                <a:ext cx="1509869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655840" y="5222615"/>
            <a:ext cx="86754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yoki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472264" y="5224695"/>
            <a:ext cx="6543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latin typeface="Arial" pitchFamily="34" charset="0"/>
                <a:cs typeface="Arial" pitchFamily="34" charset="0"/>
              </a:rPr>
              <a:t>(1)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3" grpId="0" animBg="1"/>
      <p:bldP spid="14" grpId="0" animBg="1"/>
      <p:bldP spid="7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 QUVVATI HAQIDA TUSHUNCHA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911424" y="1524202"/>
                <a:ext cx="1058517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𝐼𝑅</m:t>
                    </m:r>
                  </m:oMath>
                </a14:m>
                <a:r>
                  <a:rPr lang="en-US" sz="300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ekanligidan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tkazgichdan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ajralib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chiqadigan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tengligi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kelib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chiqadi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524202"/>
                <a:ext cx="10585176" cy="1015663"/>
              </a:xfrm>
              <a:prstGeom prst="rect">
                <a:avLst/>
              </a:prstGeom>
              <a:blipFill rotWithShape="0">
                <a:blip r:embed="rId2"/>
                <a:stretch>
                  <a:fillRect l="-1382" t="-7784" r="-1325" b="-17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295800" y="2913911"/>
                <a:ext cx="2232248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𝑄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2913911"/>
                <a:ext cx="2232248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7104112" y="2913911"/>
            <a:ext cx="64807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(2)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90980" y="4149080"/>
            <a:ext cx="9721080" cy="2016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smtClean="0">
                <a:solidFill>
                  <a:schemeClr val="tx1"/>
                </a:solidFill>
              </a:rPr>
              <a:t>   O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tkazgichdan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tganda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paytmasiga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4876" y="4149080"/>
            <a:ext cx="936104" cy="201622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5400000">
            <a:off x="723472" y="4857632"/>
            <a:ext cx="744532" cy="47955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39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 QUVVATI HAQIDA TUSHUNCHA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9496" y="4268703"/>
            <a:ext cx="9361040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Bu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xulosa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bir-biridan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bexabar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tajribalarga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asoslanib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Jeyms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Preskott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Joul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(1818-1865)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Emily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Xristianovich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Lens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(1804-1865)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Joul</a:t>
            </a:r>
            <a:r>
              <a:rPr lang="en-US" sz="30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-Lens </a:t>
            </a:r>
            <a:r>
              <a:rPr lang="en-US" sz="3000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0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5400" y="4268703"/>
            <a:ext cx="864096" cy="240065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744415" y="5182795"/>
            <a:ext cx="834481" cy="500463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Online dars\8.3.4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1361727"/>
            <a:ext cx="2232248" cy="287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Online dars\8.3.4\Joule_James_Jeens_engrav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358664"/>
            <a:ext cx="2664296" cy="279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 QUVVATI HAQIDA TUSHUNCHA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9496" y="1745813"/>
            <a:ext cx="9361040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miqorini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joul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(J), 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kilojoul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(kJ), 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megajoul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(MJ)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birliklarda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5400" y="1745814"/>
            <a:ext cx="864096" cy="14773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762325" y="2341645"/>
            <a:ext cx="730245" cy="36004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Горизонтальный свиток 3"/>
              <p:cNvSpPr/>
              <p:nvPr/>
            </p:nvSpPr>
            <p:spPr>
              <a:xfrm>
                <a:off x="3079687" y="4221088"/>
                <a:ext cx="5040560" cy="1656184"/>
              </a:xfrm>
              <a:prstGeom prst="horizontalScroll">
                <a:avLst/>
              </a:prstGeom>
              <a:solidFill>
                <a:srgbClr val="ACFAB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𝑘𝐽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=1000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J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;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𝑀𝐽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=1 000 000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6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J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Горизонтальный свито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687" y="4221088"/>
                <a:ext cx="5040560" cy="1656184"/>
              </a:xfrm>
              <a:prstGeom prst="horizontalScroll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09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LANMA ELEKTR LAMPOCHKA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11424" y="1844824"/>
            <a:ext cx="7735734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Xonadonlarda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yoritgich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foydalanamiz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tganda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spiralning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qizishi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yoritadi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872162" y="4235347"/>
                <a:ext cx="7735734" cy="240065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Lampaning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asosiy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qismi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ingichka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volfram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simdan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yasalgan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spiraldan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iborat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Spiral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simning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volframdan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qilinishiga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sabab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qiziganda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zilmaydi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3000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gacha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temperaturaga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bardosh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beradi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162" y="4235347"/>
                <a:ext cx="7735734" cy="2400657"/>
              </a:xfrm>
              <a:prstGeom prst="rect">
                <a:avLst/>
              </a:prstGeom>
              <a:blipFill rotWithShape="0">
                <a:blip r:embed="rId3"/>
                <a:stretch>
                  <a:fillRect l="-1731" t="-3030" r="-1810" b="-65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C:\Users\User\Desktop\Online dars\8.3.5\depositphotos_13897533-stock-illustration-освещенная-лампочк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1363588"/>
            <a:ext cx="3073524" cy="357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4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LANMA ELEKTR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51584" y="4221088"/>
            <a:ext cx="7767587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1872-yilda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elektrotexnigi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Aleksandr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Nikolayevich 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Lodigin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(1847-1923)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2439" y="1772816"/>
            <a:ext cx="7767587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Takomillashgan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1879-yilda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merikalik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olim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Tomas Alva Edison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(1847-1931)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ixtiro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User\Desktop\Online dars\8.3.5\show-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3861048"/>
            <a:ext cx="1800200" cy="235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Online dars\8.3.5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775" y="1347777"/>
            <a:ext cx="2299479" cy="277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4453</TotalTime>
  <Words>642</Words>
  <Application>Microsoft Office PowerPoint</Application>
  <PresentationFormat>Широкоэкранный</PresentationFormat>
  <Paragraphs>80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659</cp:revision>
  <dcterms:created xsi:type="dcterms:W3CDTF">2020-10-11T11:44:17Z</dcterms:created>
  <dcterms:modified xsi:type="dcterms:W3CDTF">2020-11-19T09:20:44Z</dcterms:modified>
</cp:coreProperties>
</file>