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6" r:id="rId2"/>
    <p:sldId id="286" r:id="rId3"/>
    <p:sldId id="285" r:id="rId4"/>
    <p:sldId id="290" r:id="rId5"/>
    <p:sldId id="298" r:id="rId6"/>
    <p:sldId id="292" r:id="rId7"/>
    <p:sldId id="293" r:id="rId8"/>
    <p:sldId id="309" r:id="rId9"/>
    <p:sldId id="300" r:id="rId10"/>
    <p:sldId id="294" r:id="rId11"/>
    <p:sldId id="301" r:id="rId12"/>
    <p:sldId id="295" r:id="rId13"/>
    <p:sldId id="307" r:id="rId14"/>
    <p:sldId id="308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69" autoAdjust="0"/>
  </p:normalViewPr>
  <p:slideViewPr>
    <p:cSldViewPr>
      <p:cViewPr varScale="1">
        <p:scale>
          <a:sx n="61" d="100"/>
          <a:sy n="61" d="100"/>
        </p:scale>
        <p:origin x="78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3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0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65618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00" y="1772816"/>
            <a:ext cx="4492448" cy="2396232"/>
          </a:xfrm>
          <a:prstGeom prst="rect">
            <a:avLst/>
          </a:prstGeom>
        </p:spPr>
      </p:pic>
      <p:pic>
        <p:nvPicPr>
          <p:cNvPr id="6146" name="Picture 2" descr="C:\Users\User\Desktop\Online dars\8.1.13\hello_html_6687d8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4115519"/>
            <a:ext cx="7128792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92344" y="188640"/>
            <a:ext cx="1872208" cy="117406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784" y="2364680"/>
            <a:ext cx="720080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9784" y="4509120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1055441" y="260648"/>
            <a:ext cx="1296144" cy="1174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65725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 BAJARISH TARTIBI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3461" y="1685707"/>
            <a:ext cx="1044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10.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Natijalarni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tahlil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qiling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xulosa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chiqaring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2277389"/>
                  </p:ext>
                </p:extLst>
              </p:nvPr>
            </p:nvGraphicFramePr>
            <p:xfrm>
              <a:off x="911424" y="2852936"/>
              <a:ext cx="10009111" cy="2649896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7920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1216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52245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6624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z-Cyrl-UZ" sz="3000" b="1" dirty="0" smtClean="0"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№</a:t>
                          </a:r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1" dirty="0" smtClean="0"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I, A</a:t>
                          </a:r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1" dirty="0" smtClean="0"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U, V</a:t>
                          </a:r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1" dirty="0" smtClean="0"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P, </a:t>
                          </a:r>
                          <a:r>
                            <a:rPr lang="en-US" sz="30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W</a:t>
                          </a:r>
                          <a:endParaRPr lang="ru-RU" sz="30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3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  <a:cs typeface="Arial" pitchFamily="34" charset="0"/>
                                    </a:rPr>
                                    <m:t>𝑷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30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itchFamily="18" charset="0"/>
                                          <a:cs typeface="Arial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  <a:cs typeface="Arial" pitchFamily="34" charset="0"/>
                                        </a:rPr>
                                        <m:t>𝒐</m:t>
                                      </m:r>
                                    </m:e>
                                    <m:sup>
                                      <m:r>
                                        <a:rPr lang="en-US" sz="30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 pitchFamily="18" charset="0"/>
                                          <a:cs typeface="Arial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30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  <a:cs typeface="Arial" pitchFamily="34" charset="0"/>
                                    </a:rPr>
                                    <m:t>𝒓𝒕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0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, W</a:t>
                          </a:r>
                          <a:endParaRPr lang="ru-RU" sz="30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t,</a:t>
                          </a:r>
                          <a:r>
                            <a:rPr lang="en-US" sz="3000" b="1" baseline="0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 s</a:t>
                          </a:r>
                          <a:endParaRPr lang="ru-RU" sz="30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000" b="1" i="0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W, W•s</a:t>
                          </a:r>
                          <a:endParaRPr lang="ru-RU" sz="3000" b="1" i="0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24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1" dirty="0" smtClean="0"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1</a:t>
                          </a:r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24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1" dirty="0" smtClean="0"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2</a:t>
                          </a:r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24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1" dirty="0" smtClean="0"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3</a:t>
                          </a:r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2277389"/>
                  </p:ext>
                </p:extLst>
              </p:nvPr>
            </p:nvGraphicFramePr>
            <p:xfrm>
              <a:off x="911424" y="2852936"/>
              <a:ext cx="10009111" cy="2649896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792088"/>
                    <a:gridCol w="1512168"/>
                    <a:gridCol w="1656184"/>
                    <a:gridCol w="1512168"/>
                    <a:gridCol w="1584176"/>
                    <a:gridCol w="1522454"/>
                    <a:gridCol w="1429873"/>
                  </a:tblGrid>
                  <a:tr h="6624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z-Cyrl-UZ" sz="3000" b="1" dirty="0" smtClean="0"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№</a:t>
                          </a:r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1" dirty="0" smtClean="0"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I, A</a:t>
                          </a:r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1" dirty="0" smtClean="0"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U, V</a:t>
                          </a:r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1" dirty="0" smtClean="0"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P, </a:t>
                          </a:r>
                          <a:r>
                            <a:rPr lang="en-US" sz="30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W</a:t>
                          </a:r>
                          <a:endParaRPr lang="ru-RU" sz="30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45385" t="-4587" r="-186538" b="-318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1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t,</a:t>
                          </a:r>
                          <a:r>
                            <a:rPr lang="en-US" sz="3000" b="1" baseline="0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 s</a:t>
                          </a:r>
                          <a:endParaRPr lang="ru-RU" sz="3000" b="1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000" b="1" i="0" dirty="0" smtClean="0">
                              <a:solidFill>
                                <a:schemeClr val="bg1"/>
                              </a:solidFill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W, W•s</a:t>
                          </a:r>
                          <a:endParaRPr lang="ru-RU" sz="3000" b="1" i="0" dirty="0">
                            <a:solidFill>
                              <a:schemeClr val="bg1"/>
                            </a:solidFill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624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1" dirty="0" smtClean="0"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1</a:t>
                          </a:r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624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1" dirty="0" smtClean="0"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2</a:t>
                          </a:r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624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b="1" dirty="0" smtClean="0">
                              <a:latin typeface="Cambria Math" pitchFamily="18" charset="0"/>
                              <a:ea typeface="Cambria Math" pitchFamily="18" charset="0"/>
                              <a:cs typeface="Arial" pitchFamily="34" charset="0"/>
                            </a:rPr>
                            <a:t>3</a:t>
                          </a:r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000" b="1" dirty="0">
                            <a:latin typeface="Cambria Math" pitchFamily="18" charset="0"/>
                            <a:ea typeface="Cambria Math" pitchFamily="18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461" y="1685707"/>
            <a:ext cx="10441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Savol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tomonidan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sarflangan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energiya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W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bajargan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ishiga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deyish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mumkinmi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9496" y="3212976"/>
            <a:ext cx="967512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Sarflangan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energiya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miqdor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jihatdan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ishga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9416" y="3212976"/>
            <a:ext cx="72008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877286" y="3391130"/>
            <a:ext cx="567645" cy="355354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78602" y="4675202"/>
                <a:ext cx="1763047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𝑊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𝐼𝑈𝑡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602" y="4675202"/>
                <a:ext cx="1763047" cy="5539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7408" y="1916832"/>
            <a:ext cx="10153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Savol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Manbadagi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oshirilganda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kamaytirilganda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oshib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kamayganligi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lampochkaning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quvvati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ham 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zgarib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boradimi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416" y="4869160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zgarmaydi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User\Desktop\Online dars\8.1.13\16349195066c471dac3c846c28cdcb3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72" y="4471377"/>
            <a:ext cx="3070575" cy="213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76" y="2138080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220 V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kuchlanishga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ulangan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lampochkadan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0,4 A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tmoqda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minut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C:\Users\User\Desktop\Online dars\8.2.6\0_ca2e5_39eb4984_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1484784"/>
            <a:ext cx="2520280" cy="34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6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echish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28085" y="2035857"/>
            <a:ext cx="0" cy="4489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578853" y="4436492"/>
            <a:ext cx="2449232" cy="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93815" y="1916832"/>
            <a:ext cx="2268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770079" y="1942215"/>
            <a:ext cx="0" cy="4432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86103" y="1916832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842087" y="2961375"/>
                <a:ext cx="4104456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30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0,4</m:t>
                      </m:r>
                      <m:r>
                        <a:rPr lang="ru-RU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•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220</m:t>
                      </m:r>
                      <m:r>
                        <a:rPr lang="ru-RU" sz="30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•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600 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𝐽</m:t>
                      </m:r>
                      <m:r>
                        <a:rPr lang="en-US" sz="30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87" y="2961375"/>
                <a:ext cx="4104456" cy="5539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986103" y="3739082"/>
                <a:ext cx="1908212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=52800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𝐽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103" y="3739082"/>
                <a:ext cx="1908212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7354255" y="5323274"/>
                <a:ext cx="3638289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Javob: 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=52,8 </m:t>
                    </m:r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𝑘𝐽</m:t>
                    </m:r>
                  </m:oMath>
                </a14:m>
                <a:r>
                  <a:rPr lang="en-US" sz="3000" dirty="0"/>
                  <a:t> </a:t>
                </a:r>
                <a:endParaRPr lang="ru-RU" sz="30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255" y="5323274"/>
                <a:ext cx="3638289" cy="553998"/>
              </a:xfrm>
              <a:prstGeom prst="rect">
                <a:avLst/>
              </a:prstGeom>
              <a:blipFill rotWithShape="1">
                <a:blip r:embed="rId4"/>
                <a:stretch>
                  <a:fillRect l="-3853" t="-15385" b="-31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7780637" y="3739082"/>
                <a:ext cx="185399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=52,8 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𝑘𝐽</m:t>
                    </m:r>
                  </m:oMath>
                </a14:m>
                <a:r>
                  <a:rPr lang="en-US" sz="3000" dirty="0" smtClean="0"/>
                  <a:t> </a:t>
                </a:r>
                <a:endParaRPr lang="ru-RU" sz="30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637" y="3739082"/>
                <a:ext cx="1853991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1384" y="1844824"/>
                <a:ext cx="2762925" cy="3708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𝑈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=220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𝑉</m:t>
                      </m:r>
                    </m:oMath>
                  </m:oMathPara>
                </a14:m>
                <a:endParaRPr lang="en-US" sz="3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0,4 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𝑡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10 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𝑚𝑖𝑛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3000" b="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=600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𝑠</m:t>
                      </m:r>
                    </m:oMath>
                  </m:oMathPara>
                </a14:m>
                <a:endParaRPr lang="en-US" sz="3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25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=?</m:t>
                      </m:r>
                    </m:oMath>
                  </m:oMathPara>
                </a14:m>
                <a:endParaRPr lang="en-US" sz="2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1844824"/>
                <a:ext cx="2762925" cy="3708708"/>
              </a:xfrm>
              <a:prstGeom prst="rect">
                <a:avLst/>
              </a:prstGeom>
              <a:blipFill rotWithShape="1">
                <a:blip r:embed="rId6"/>
                <a:stretch>
                  <a:fillRect l="-5507" t="-21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393815" y="2961375"/>
                <a:ext cx="171019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𝐴</m:t>
                      </m:r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latin typeface="Cambria Math"/>
                        </a:rPr>
                        <m:t>𝐼𝑈𝑡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815" y="2961375"/>
                <a:ext cx="1710190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33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1" grpId="0"/>
      <p:bldP spid="21" grpId="0"/>
      <p:bldP spid="22" grpId="0"/>
      <p:bldP spid="23" grpId="0"/>
      <p:bldP spid="20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1404" y="1412776"/>
            <a:ext cx="982909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ishida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lampochka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quvvati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lampochka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almashtirilsa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ampermetr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voltmetr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uz-Latn-UZ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rsatishi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zgaradi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Uyimizdagi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televizor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kuniga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ishlasa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sarf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ladigan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(30 kun) da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uz-Latn-UZ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lanishini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Televizorning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istemol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quvvati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220 W</a:t>
            </a:r>
          </a:p>
        </p:txBody>
      </p:sp>
    </p:spTree>
    <p:extLst>
      <p:ext uri="{BB962C8B-B14F-4D97-AF65-F5344CB8AC3E}">
        <p14:creationId xmlns:p14="http://schemas.microsoft.com/office/powerpoint/2010/main" val="83673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464" y="332656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4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6" descr="Двигатели Шевроле Спарк: технические характеристики, тюнинг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C:\Users\User\Desktop\Online dars\8.3.4\unnam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01" y="778322"/>
            <a:ext cx="5061079" cy="337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115771" y="1700808"/>
            <a:ext cx="6826225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Spark </a:t>
            </a:r>
            <a:r>
              <a:rPr lang="en-US" sz="3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avtomobilining</a:t>
            </a:r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quvvati</a:t>
            </a:r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68 </a:t>
            </a:r>
            <a:r>
              <a:rPr lang="en-US" sz="3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kuchiga</a:t>
            </a:r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3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vatt</a:t>
            </a:r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5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9236" y="1700808"/>
            <a:ext cx="762000" cy="20162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051358" y="5445224"/>
                <a:ext cx="10216603" cy="10081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5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500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𝑾</m:t>
                    </m:r>
                    <m:r>
                      <a:rPr lang="en-US" sz="3500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500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𝟔𝟖</m:t>
                    </m:r>
                    <m:r>
                      <a:rPr lang="en-US" sz="3500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•</m:t>
                    </m:r>
                    <m:r>
                      <a:rPr lang="en-US" sz="3500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𝟕𝟑𝟓</m:t>
                    </m:r>
                    <m:r>
                      <a:rPr lang="en-US" sz="3500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3500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sz="3500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3500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𝑾</m:t>
                    </m:r>
                    <m:r>
                      <a:rPr lang="en-US" sz="3500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500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𝟓𝟎𝟎𝟏𝟒</m:t>
                    </m:r>
                    <m:r>
                      <a:rPr lang="en-US" sz="3500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3500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𝑾</m:t>
                    </m:r>
                    <m:r>
                      <a:rPr lang="en-US" sz="3500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≈</m:t>
                    </m:r>
                    <m:r>
                      <a:rPr lang="en-US" sz="3500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𝟓𝟎</m:t>
                    </m:r>
                    <m:r>
                      <a:rPr lang="en-US" sz="3500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3500" b="1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𝒌𝑾</m:t>
                    </m:r>
                  </m:oMath>
                </a14:m>
                <a:r>
                  <a:rPr lang="en-US" sz="35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35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58" y="5445224"/>
                <a:ext cx="10216603" cy="1008112"/>
              </a:xfrm>
              <a:prstGeom prst="rect">
                <a:avLst/>
              </a:prstGeom>
              <a:blipFill rotWithShape="1">
                <a:blip r:embed="rId3"/>
                <a:stretch>
                  <a:fillRect l="-1669" b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263504" y="5445224"/>
            <a:ext cx="762000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сопоставление 18"/>
          <p:cNvSpPr/>
          <p:nvPr/>
        </p:nvSpPr>
        <p:spPr>
          <a:xfrm>
            <a:off x="445154" y="2297143"/>
            <a:ext cx="518411" cy="1107019"/>
          </a:xfrm>
          <a:prstGeom prst="flowChartCol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380443" y="5737196"/>
            <a:ext cx="595064" cy="4795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4" name="Picture 20" descr="C:\Users\User\Desktop\Online dars\8.3.4\img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768824"/>
            <a:ext cx="5391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99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3" grpId="0" animBg="1"/>
      <p:bldP spid="19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65618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5628" y="2021984"/>
            <a:ext cx="100363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LABORATORIYA ISHI: ISTE’MOLCHI (LAMPOCHKA)NING ELEKTR QUVVATINI ANIQLASH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64352" y="188640"/>
            <a:ext cx="1872208" cy="117406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1055440" y="188640"/>
            <a:ext cx="1296144" cy="1174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1464" y="2021984"/>
            <a:ext cx="720080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71464" y="4166424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User\Desktop\Online dars\8.3.4\Oq0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360118"/>
            <a:ext cx="1666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ISHNING MAQSADI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3651" y="1700808"/>
            <a:ext cx="10585176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Iste’molchining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quvvatini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kuchi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unga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qo</a:t>
            </a:r>
            <a:r>
              <a:rPr lang="uz-Latn-U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yilgan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Online dars\8.3.4\led-bulb-in-png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3393130"/>
            <a:ext cx="4586860" cy="334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5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 JIHOZLAR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7408" y="1783295"/>
            <a:ext cx="36377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manbai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1513" y="1885840"/>
            <a:ext cx="3781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mpermetr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6711" y="3520223"/>
            <a:ext cx="3637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</a:t>
            </a:r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(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lampochka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5956" y="3847141"/>
            <a:ext cx="23497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Voltmetr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5956" y="5778365"/>
            <a:ext cx="36377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Ulovchi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simlar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08" y="1418344"/>
            <a:ext cx="2397802" cy="193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34" y="5512439"/>
            <a:ext cx="16573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Online dars\8.2.6\9w3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3363256"/>
            <a:ext cx="1489963" cy="15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Online dars\8.2.3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11" y="3278857"/>
            <a:ext cx="20478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499899" y="5827330"/>
            <a:ext cx="1612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Kalit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0"/>
          <a:stretch/>
        </p:blipFill>
        <p:spPr bwMode="auto">
          <a:xfrm>
            <a:off x="8158485" y="5094177"/>
            <a:ext cx="2690043" cy="157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\Desktop\Online dars\8.3.4\Без названия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288" y="1367573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/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 BAJARISH TARTIBI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3461" y="1484784"/>
            <a:ext cx="104411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anbai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−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lampochka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ampermetr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voltmetr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kalitdan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ulovchi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simlardan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iborat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yig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Online dars\8.3.4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3" y="3054647"/>
            <a:ext cx="4743209" cy="36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Online dars\8.3.4\Безымянный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37" y="2622599"/>
            <a:ext cx="5416019" cy="411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 BAJARISH TARTIBI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3461" y="1484784"/>
            <a:ext cx="6814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Yig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zanjir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sxemasini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2780928"/>
            <a:ext cx="7318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Kalit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sekundomerni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ishga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tushiring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432" y="4005064"/>
            <a:ext cx="73217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Ampermetr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voltmetr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rsatkichlarini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4938" y="5229200"/>
                <a:ext cx="7331234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5.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𝑃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𝐼𝑈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formula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lampochkadagi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tokning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quvvatini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jadvalga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yozing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38" y="5229200"/>
                <a:ext cx="7331234" cy="1415772"/>
              </a:xfrm>
              <a:prstGeom prst="rect">
                <a:avLst/>
              </a:prstGeom>
              <a:blipFill rotWithShape="1">
                <a:blip r:embed="rId2"/>
                <a:stretch>
                  <a:fillRect l="-1997" t="-5603" r="-1664" b="-11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User\Desktop\Online dars\8.3.4\Oq0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407790"/>
            <a:ext cx="333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 BAJARISH TARTIBI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5420" y="1700808"/>
            <a:ext cx="71647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Kalitni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uzing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ayni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vaqtda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sekundomer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tugmasini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to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xtating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Lampochkaning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vaqtini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5421" y="4221088"/>
                <a:ext cx="738082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7.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𝑊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𝐼𝑈𝑡</m:t>
                    </m:r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formula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yordamida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sarflangan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elektr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energiya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miqdorini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hisoblang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Natijani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jadvalga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yozing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21" y="4221088"/>
                <a:ext cx="7380820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1983" t="-5350" r="-1983" b="-11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C:\Users\User\Desktop\Online dars\8.2.5\400square-legac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947" y="1807601"/>
            <a:ext cx="2309597" cy="306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7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 BAJARISH TARTIBI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1424" y="1916832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Tajribani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marta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takrorlang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atijalar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1424" y="3501008"/>
                <a:ext cx="6696744" cy="2717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9.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𝑜</m:t>
                            </m:r>
                          </m:e>
                          <m:sup>
                            <m:r>
                              <a:rPr lang="en-US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𝑟𝑡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ifoda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orqali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lampochkaning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o</a:t>
                </a:r>
                <a:r>
                  <a:rPr lang="uz-Latn-UZ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rtacha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quvvatini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natijani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lampochkaga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yozilgan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quvvat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taqqoslang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3501008"/>
                <a:ext cx="6696744" cy="2717603"/>
              </a:xfrm>
              <a:prstGeom prst="rect">
                <a:avLst/>
              </a:prstGeom>
              <a:blipFill rotWithShape="1">
                <a:blip r:embed="rId2"/>
                <a:stretch>
                  <a:fillRect l="-2368" r="-2368" b="-62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C:\Users\User\Desktop\Online dars\8.2.6\boy-with-pen-notebook-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08" y="1517501"/>
            <a:ext cx="38100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1839</TotalTime>
  <Words>453</Words>
  <Application>Microsoft Office PowerPoint</Application>
  <PresentationFormat>Широкоэкранный</PresentationFormat>
  <Paragraphs>72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346</cp:revision>
  <dcterms:created xsi:type="dcterms:W3CDTF">2020-10-11T11:44:17Z</dcterms:created>
  <dcterms:modified xsi:type="dcterms:W3CDTF">2020-11-19T12:29:37Z</dcterms:modified>
</cp:coreProperties>
</file>