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6" r:id="rId3"/>
    <p:sldId id="307" r:id="rId4"/>
    <p:sldId id="290" r:id="rId5"/>
    <p:sldId id="298" r:id="rId6"/>
    <p:sldId id="310" r:id="rId7"/>
    <p:sldId id="293" r:id="rId8"/>
    <p:sldId id="300" r:id="rId9"/>
    <p:sldId id="294" r:id="rId10"/>
    <p:sldId id="301" r:id="rId11"/>
    <p:sldId id="295" r:id="rId12"/>
    <p:sldId id="302" r:id="rId13"/>
    <p:sldId id="308" r:id="rId14"/>
    <p:sldId id="309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8043" autoAdjust="0"/>
  </p:normalViewPr>
  <p:slideViewPr>
    <p:cSldViewPr>
      <p:cViewPr varScale="1">
        <p:scale>
          <a:sx n="66" d="100"/>
          <a:sy n="66" d="100"/>
        </p:scale>
        <p:origin x="576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0-11-17T11:19:55.67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25863 6576 0,'0'0'15,"0"0"-15,0 0 16,0 0-1,0 0 1,0 0-16,0 0 16,0 0-1,0 0-15,0 0 16,0 0 0,0 0-1,-33 33-15,33-33 16,0 0-1,-25 41-15,0-8 16,-16 4 0,-1 10-1,1-10-15,-9 14 16,17-9 0,0 0-16,-8 14 15,0-1 1,-9-8-1,0 4-15,1-4 16,-1 18 0,-16-10-16,0-8 15,8 18 1,-8-4 0,25-10-16,7-5 15,-7 1 1,0-5-16,41-42 15,-33 41 1,-17 20 0,9-19-16,41-42 15,0 0 1,-33 23-16,33-23 16,0 0-1</inkml:trace>
  <inkml:trace contextRef="#ctx0" brushRef="#br0" timeOffset="1067.0129">24862 8297 0,'0'0'0,"0"0"15,0 0 1,0 0-16,0 0 16,0 0-1,0 0 1,-25 42-16,-8-10 16,-8 10-1,-9 14 1,9-19-16,8 14 15,-17 0 1,-7-4-16,-1-5 16,0 14-1,0-1 1,-8 15-16,-9 5 16,1-10-1,16 0 1,-8 0-16,0-5 15,0 6 1,-1-11-16,26-8 16,0-15-1,-17 10-15,0-9 16,58-33 0,0 0-1,0 0-15,-25 28 16,25-28-1,0 0-15,0 0 16,0 0 0</inkml:trace>
  <inkml:trace contextRef="#ctx0" brushRef="#br0" timeOffset="3885.9894">26326 5999 0,'0'0'15,"0"0"-15,0 0 16,0 0 0,0 0-16,0 0 15,0 0 1,0 0-1,0 0-15,0 0 16,0 0 0,0 0-16,0 0 15,0 0 1,0 0 0,0 0-16,0 0 15,0 0 1,0 0-16,0 0 15,0 0 1,-33 42 0,-9 0-16,9 4 15,-16 6 1,7-11-16,9-3 16,0-1-1,33-37 1,0 0-16,0 0 15,0 0 1,-16 32-16,16-32 16,0 0-1,0 0 1,0 0-16,0 0 16,0 0-1,0 0 1,0 0-16,0 0 15,0 0 1,33 47-16,0-19 16,16-10-1,-49-18 1,58 19-16,8-14 16,1 13-1,-67-18-15,57 14 16,1 5-1,-58-19 1,0 0-16,0 0 16,0 0-1,0 0-15,0 0 16,0 0 0,0 0-1,0 0-15</inkml:trace>
  <inkml:trace contextRef="#ctx0" brushRef="#br0" timeOffset="4526.5968">26475 6176 0,'0'0'16,"0"0"0,0 0-16,0 0 15,0 0 1,0 0-16,0 0 16,0 0-1,-9 65-15,9-65 16,-8 56-1,-8-14 1,-9 9-16,-8-14 16,8 10-1,25-47-15,-17 46 16,-16 24 0,8-14-1,-8-19-15,33-37 16,-24 42-1,7 9-15,17-51 16,0 0 0,-8 56-1,8-56-15,0 0 16,0 0 0,-17 42-16,17-42 15,0 0 1,0 0-1</inkml:trace>
  <inkml:trace contextRef="#ctx0" brushRef="#br0" timeOffset="7057.9854">24151 9548 0,'0'0'16,"0"0"0,0 0-16,0 0 15,0 0 1,0 0-1,0 0-15,0 0 16,66 14 0,-66-14-16,0 0 15,0 0 1,0 0 0,0 0-16,0 0 15,0 0 1,0 0-1,0 0-15,58 0 16,-58 0 0,0 0-16,58-9 15,-58 9 1,0 0 0,0 0-16,58 14 15,0 0 1,-58-14-16,49 13 15,-49-13 1,0 0 0,0 0-16,34 42 15,-34-42 1,0 0-16,8 56 16,-8-56-1,-17 47 1,-8-1-16,-8-4 15,-8-14 1,41-28-16,0 0 16,0 0-1,0 0 1,0 0-16,0 0 16,0 0-1,0 0 1,0 0-16,0 0 15,0 0 1,0 0 0,0 0-16,0 0 15,41 37 1,-41-37 0,0 0-16,50 47 15,-17-19 1,0 4-16,-33-32 15,17 56 1,-17-56 0,0 60-16,-9 6 15,9-66 1,-16 51-16,-9-9 16,25-42-1,-33 46 1,-17-18-16,50-28 15,-41 14 1,-9 0-16,-7-10 16,57-4-1,-75 0 1,1-9-16,8-5 16,-1 5-1,10-5-15,-10 5 16,-7-10-1,74 19 1,0 0-16</inkml:trace>
  <inkml:trace contextRef="#ctx0" brushRef="#br0" timeOffset="13757.1194">22340 6590 0,'0'0'0,"0"0"16,0 0-1,0 0-15,0 0 16,0 0 0,0 0-1,0 0-15,0 0 16,0 0-1,0 0-15,0 0 16,0 0 0,0 0-1,0 0-15,0 0 16,0 0 0,33 37-16,1 10 15,15-15 1,9 5-1,-25 5-15,8 0 16,1-5 0,7 10-16,18-1 15,7-4 1,0 23 0,1 0-16,-1-9 15,1 9 1,-9-23-1,0 5-15,25 4 16,-25 0 0,-8 0-16,0-9 15,0 5 1,-9-15 0,-49-32-16,58 37 15,-8 10 1,-50-47-1,0 0-15,0 0 16,0 0 0,0 0-1,0 0-15,0 0 16,0 0 0,0 0-16,0 0 15</inkml:trace>
  <inkml:trace contextRef="#ctx0" brushRef="#br0" timeOffset="15272.7626">22952 5916 0,'0'0'15,"0"0"-15,0 0 16,0 0-1,0 0 1,0 0-16,0 0 16,0 0-1,0 0-15,0 0 16,0 0 0,0 0-1,0 0-15,0 0 16,0 0-1,0 0-15,0 0 16,0 0 0,0 0-1,0 0-15,0 0 16,0 0 0,0 0-16,0 0 15,-8 32 1,-17-4-1,0 5-15,9 4 16,-9-9 0,9 0-16,-9-5 15,0-5 1,17-8 0,-1-6-16,9-4 15,0 0 1,0 0-16,0 0 15,0 0 1,0 0 0,0 0-16,0 0 15,0 0 1,0 0 0,0 0-16,17 0 15,8 0 1,-17 5-16,17 4 15,0 1 1,-1-10 0,9 4-16,9-4 15,-17-9 1,16-10-16,-8 15 16,0-6-1,-8 1 1,0 0-16,0-5 15,-9 0 1,-8-9-16,-8 4 16,0 10-1,9 4 1,-9 0-16,8 5 16,-8 0-1,0 0-15,0 0 16,-8 0-1,8 5 1,-9 14-16,9 9 16,0-5-1,0 5 1,-16-5-16,-9 24 16,8-1-1,17-46-15,-16 51 16,-17 10-1,8-15-15,0 5 16,25-51 0,-16 47-1,7 4-15,9-51 16,0 0 0,-24 33-1,24-33-15,0 0 16</inkml:trace>
  <inkml:trace contextRef="#ctx0" brushRef="#br0" timeOffset="16788.4073">24077 9283 0,'0'0'0,"0"0"16,0 0 0,0 0-16,0 0 15,0 0 1,-17 46-1,42 1-15,25-5 16,-1 0 0,-49-42-16,25 51 15,8 28 1,8-5 0,1-23-16,-1 24 15,9-1 1,-1-9-16,9-4 15,0 4 1,0 0 0,-8 0-16,-1-9 15,-7-14 1,-9 9-16,0-23 16,-33-28-1,0 0 1,0 0-16,0 0 15</inkml:trace>
  <inkml:trace contextRef="#ctx0" brushRef="#br0" timeOffset="17882.1698">25127 10171 0,'0'0'0,"0"0"16,0 0 0,0 0-1,0 0-15,0 0 16,0 0 0,0 0-16,0 0 15,41-23 1,-41 23-1,0 0-15,42-23 16,-1-19 0,9-5-16,-17-8 15,-33 55 1,0 0 0,0 0-16,0 0 15,0 0 1,0 0-1,0 0-15,0 0 16,0 0 0,0 0-16,0 0 15,0 0 1,0 0 0,0 0-16,0 0 15,0 0 1,0 0-1,0 0-15,0 0 16,0 0 0,8 27-16,-25 25 15,9 8 1,-17 5 0,9-14-16,-1-4 15,1 4 1,-1-9-16,17-42 15,0 0 1,-8 65 0,8-65-16,0 0 15,0 60 1,0-60 0,0 0-16,0 0 15</inkml:trace>
  <inkml:trace contextRef="#ctx0" brushRef="#br0" timeOffset="38056.6943">10177 10548 0,'0'0'15,"0"0"-15,0 0 16,0 0 0,0 0-1,0 0-15,0 0 16,0 0-1,0 0-15,0 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0-11-17T11:26:30.86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26268 6976 0,'0'0'16,"0"0"0,0 0-16,0 0 15,0 0 1,0 0 0,0 0-16,0 0 15,0 0 1,0 0-16,-41 51 15,-9-4 1,-24 22 0,-1 15-16,17-28 15,0-5 1,-8 5-16,0 0 16,-8 0-1,-1 4 1,-7 19-16,7 0 15,1-18 1,16-1-16,-8 1 16,0-20-1,16 11 1,9 17-16,-9-8 16,0-15-1,1-18-15,-1 14 16,17-19-1,33-23 1,0 0-16,0 0 16</inkml:trace>
  <inkml:trace contextRef="#ctx0" brushRef="#br0" timeOffset="1609.3948">25259 6478 0,'0'0'0,"0"0"16,0 0-1,0 0 1,0 0-16,0 0 16,0 0-1,0 0-15,0 0 16,0 0 0,0 0-1,0 0-15,0 0 16,50-14-1,-50 14 1,41-23-16,0 4 16,-7-4-1,-34 23-15,0 0 16,49-18 0,-49 18-1,0 0-15,0 0 16,0 0-1,0 0-15,0 0 16,0 0 0,0 0-1,33 28-15,-33-28 16,0 0 0,0 0-16,9 60 15,-18-9 1,1 0-1,-17-4-15,25-47 16,-33 51 0,-8-9-16,16-10 15,-16 1 1,-1 9 0,42-42-16,-41 28 15,41-28 1,0 0-16,0 0 15,-50 9 1,50-9 0,0 0-16,0 0 15,0 0 1,0 0 0,0 0-16,0 0 15,0 0 1,0 0-16,0 0 15,33-37 1,-33 37-16,0 0 16,67 4-1,-1 10 1,-66-14-16,66 10 16,-66-10-1,0 0-15,58 4 16,-58-4-1,0 0 1,0 0-16</inkml:trace>
  <inkml:trace contextRef="#ctx0" brushRef="#br0" timeOffset="3114.0818">24937 8878 0,'0'0'15,"0"0"-15,0 0 16,0 0 0,0 0-1,0 0-15,-25 33 16,-25 4-1,-8 5-15,-8 14 16,-8-5 0,-9-9-1,9 18-15,-9 15 16,0-20 0,-8 1-16,9 5 15,-17-6 1,8 15-1,8-14-15,8 4 16,-15 10 0,-1-9-16,24-10 15,10 5 1,7-5 0,0-9-16,50-42 15,-41 18 1,41-18-16,0 0 15,0 0 1,0 0 0</inkml:trace>
  <inkml:trace contextRef="#ctx0" brushRef="#br0" timeOffset="4442.224">24804 9529 0,'0'0'16,"0"0"-16,0 0 16,0 0-1,0 0 1,0 0-16,0 0 15,0 0 1,0 0-16,0 0 16,0 0-1,0 0 1,0 0-16,0 0 16,0 0-1,0 0-15,0 0 16,0 0-1,0 0-15,50 24 16,-50-24 0,66 9-1,-8 5-15,-58-14 16,41 23 0,-41-23-16,0 0 15,25 28 1,-25-28-1,0 0-15,17 56 16,-17-56 0,0 0-16,-25 42 15,25-42 1,-33 32 0,33-32-16,0 0 15,-33 28 1,33-28-16,0 0 15,0 0 1,0 0 0,0 0-16,0 0 15,0 0 1,25 56-16,-25-56 16,24 37-1,-24-37 1,33 51-16,-16-9 15,8 5 1,-25-47-16,0 0 16,0 0-1,0 0 1,-8 69-16,8-69 16,-25 47-1,-8-14 1,-17-10-16,-8-5 15,9-8 1,-26-10-16,17 0 16,-8-5-1,0-9 1,-17 5-16,9 0 16,74 9-1,0 0-15</inkml:trace>
  <inkml:trace contextRef="#ctx0" brushRef="#br0" timeOffset="11509.1052">21836 7064 0,'0'0'0,"0"0"16,0 0-1,0 0-15,0 0 16,0 0 0,0 0-1,0 0-15,0 0 16,66 14 0,-8-4-1,0 13-15,8 5 16,0-5-1,9-4-15,-9 18 16,8 28 0,1-19-1,7-18-15,18 14 16,-10 5 0,10 22-16,15-13 15,9-9 1,1 9-1,23 23-15,-32-10 16,0-3 0,8-11-16,0 10 15,-17-4 1,-16-24 0,0 5-16,-16-9 15,-1-1 1,-8 10-16,-66-42 15,0 0 1,0 0 0,0 0-16</inkml:trace>
  <inkml:trace contextRef="#ctx0" brushRef="#br0" timeOffset="13455.5544">22555 6027 0,'0'0'0,"0"0"15,0 0 1,0 0-16,0 0 16,0 0-1,0 0-15,0 0 16,0 0-1,0 0 1,0 0-16,0 0 16,0 0-1,0 0-15,0 0 16,0 0 0,0 0-16,0 0 15,0 0 1,0 0-16,0 0 15,0 0 1,0 0 0,0 0-16,-16 61 15,-9-24 1,0-5 0,25-32-16,-33 42 15,-8 14 1,-1 0-16,18-5 15,-9-14 1,0 0 0,33-37-16,-34 47 15,34-47 1,0 0 0,-24 28-16,24-28 15,0 0 1,0 0-1,0 0-15,0 0 16,0 0 0,0 0-1,41 23-15,9 0 16,-50-23 0,74 0-1,0 0-15,1 14 16,-17 0-1,-58-14-15,0 0 16,66-4 0,-17-10-16,-49 14 15,34-33 1,-34 33 0,0 0-16,0 0 15,0 0 1</inkml:trace>
  <inkml:trace contextRef="#ctx0" brushRef="#br0" timeOffset="14002.4137">22762 6274 0,'0'0'15,"0"0"-15,0 0 16,0 0 0,0 0-1,0 0-15,0 0 16,0 0 0,0 0-1,0 0-15,0 0 16,0 0-1,0 0-15,0 0 16,0 0 0,0 0-1,17 46-15,-17-46 16,-9 56 0,1 4-1,-17 1-15,0 4 16,25-65-1,-33 47-15,0 27 16,9-32 0,24-42-1,-17 42-15,-8 4 16,25-46 0,0 0-16,0 0 15,0 0 1,0 0-1,0 0-15,0 0 16,0 0 0,0 0-16</inkml:trace>
  <inkml:trace contextRef="#ctx0" brushRef="#br0" timeOffset="15080.5739">23101 6297 0,'0'0'15,"0"0"1,0 0-16,0 0 16,0 0-1,0 0-15,0 0 16,0 0-1,0 0 1,0 0-16,0 0 16,-25 37-1,25-37 1,-25 47-16,1-1 16,15 10-1,-7 14-15,8-19 16,8-51-1,0 74 1,0-4-16,0-70 16,16 51-1,17-4-15,-33-47 16,0 0 0,50 18-1,-50-18-15,0 0 16,66-4-1,-66 4 1,50-14-16,-9-14 16,-41 28-1,41-37-15,-8-24 16,17 5 0,-9 14-1,-41 42-15,17-51 16,-1 5-1,-16 46-15,17-51 16,-17-19 0,0 70-16,0 0 15,-8-42 1,-17 9 0,25 33-16,-41-23 15,-9 9 1,50 14-16,0 0 15,-50-4 1,-16 13 0,8 0-16,17 10 15,0 18 1,-1 10-16,-7 13 16,49-60-1,0 0 1</inkml:trace>
  <inkml:trace contextRef="#ctx0" brushRef="#br0" timeOffset="16064.9613">25507 9460 0,'0'0'16,"0"0"-1,-33 18-15,-66-8 16,99-10-1,0 0 1,-25 37-16,-41 9 16,-8 24-1,7 4-15,-7-13 16,0-19 0,-1 0-1,-8-1-15,-16 25 16,25-11-1,-1 1-15,-16 19 16,34-1 0,-10-23-1,1 10-15,25-24 16,8 0 0,33-37-16,0 0 15</inkml:trace>
  <inkml:trace contextRef="#ctx0" brushRef="#br0" timeOffset="17314.9771">25391 10371 0,'0'0'16,"0"0"-1,0 0-15,0 0 16,0 0 0,0 0-16,0 0 15,0 0 1,0 0 0,0 0-16,67-14 15,-67 14 1,49-23-16,1 0 15,-1-10 1,9-4 0,-16 9-16,-42 28 15,33-32 1,-33 32-16,0 0 16,25-28-1,-25 28-15,0 0 16,0 0-1,0 0 1,0 0-16,0 0 16,0 0-1,0 0 1,0 0-16,0 0 16,-25 74-1,0-9-15,-8 10 16,8 4-1,0 0 1,0-5-16,1-27 16,24-47-1,-17 51-15,1 0 16,16-51 0,0 0-1,0 0-15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36.emf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customXml" Target="../ink/ink2.xml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9.emf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customXml" Target="../ink/ink1.xm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223224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2604901"/>
            <a:ext cx="720080" cy="172819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552384" y="523676"/>
            <a:ext cx="1872208" cy="117406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368" y="4733130"/>
            <a:ext cx="720080" cy="16561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979784" y="523676"/>
            <a:ext cx="1144831" cy="1174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7948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5895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384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1789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39737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7684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563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358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" name="Picture 4" descr="C:\Users\User\Desktop\Online dars\8.3.2\KPLqGmW5REJLgRLxyQnDf6P7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12" y="2500884"/>
            <a:ext cx="3061343" cy="366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User\Desktop\Online dars\8.3.2\large_thumbna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708" y="2500884"/>
            <a:ext cx="4651570" cy="366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8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  <a:endParaRPr lang="en-US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4111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352" y="1556792"/>
                <a:ext cx="3050143" cy="31902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  <a:cs typeface="Arial" panose="020B0604020202020204" pitchFamily="34" charset="0"/>
                      </a:rPr>
                      <m:t>75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l-GR" sz="28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0 </m:t>
                    </m:r>
                    <m:r>
                      <a:rPr lang="el-GR" sz="28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=12</m:t>
                    </m:r>
                    <m:r>
                      <a:rPr lang="en-US" sz="2800" b="0" i="1" smtClean="0"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28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1556792"/>
                <a:ext cx="3050143" cy="3190232"/>
              </a:xfrm>
              <a:prstGeom prst="rect">
                <a:avLst/>
              </a:prstGeom>
              <a:blipFill>
                <a:blip r:embed="rId2"/>
                <a:stretch>
                  <a:fillRect l="-4990" t="-2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359696" y="1657964"/>
            <a:ext cx="0" cy="501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13058" y="3654817"/>
            <a:ext cx="2946638" cy="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63201" y="1577741"/>
            <a:ext cx="29208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672064" y="1715137"/>
            <a:ext cx="0" cy="4954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575720" y="2237288"/>
                <a:ext cx="202414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2237288"/>
                <a:ext cx="202414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588889" y="4191235"/>
                <a:ext cx="2239779" cy="1032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P</m:t>
                          </m:r>
                        </m:e>
                        <m:sub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b>
                            <m:sSub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889" y="4191235"/>
                <a:ext cx="2239779" cy="103220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575720" y="2852936"/>
                <a:ext cx="214707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2852936"/>
                <a:ext cx="2147071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588889" y="3379058"/>
                <a:ext cx="214707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889" y="3379058"/>
                <a:ext cx="2147071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659483" y="5606813"/>
                <a:ext cx="101258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9483" y="5606813"/>
                <a:ext cx="1012581" cy="5539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59696" y="5373216"/>
                <a:ext cx="2399375" cy="956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num>
                        <m:den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696" y="5373216"/>
                <a:ext cx="2399375" cy="9566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032104" y="1632437"/>
                <a:ext cx="3312368" cy="188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Yechilishi:</a:t>
                </a: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P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120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50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75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104" y="1632437"/>
                <a:ext cx="3312368" cy="1883016"/>
              </a:xfrm>
              <a:prstGeom prst="rect">
                <a:avLst/>
              </a:prstGeom>
              <a:blipFill rotWithShape="1">
                <a:blip r:embed="rId9"/>
                <a:stretch>
                  <a:fillRect l="-4420" t="-4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189509" y="2800966"/>
                <a:ext cx="1163075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80 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9509" y="2800966"/>
                <a:ext cx="1163075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536160" y="5827330"/>
                <a:ext cx="3406510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=80 </m:t>
                    </m:r>
                    <m:r>
                      <a:rPr lang="en-US" sz="3000" b="0" i="1" smtClean="0">
                        <a:latin typeface="Cambria Math"/>
                      </a:rPr>
                      <m:t>𝑊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60" y="5827330"/>
                <a:ext cx="3406510" cy="553998"/>
              </a:xfrm>
              <a:prstGeom prst="rect">
                <a:avLst/>
              </a:prstGeom>
              <a:blipFill rotWithShape="0">
                <a:blip r:embed="rId11"/>
                <a:stretch>
                  <a:fillRect l="-4114" t="-16484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Рукописный ввод 1"/>
              <p14:cNvContentPartPr/>
              <p14:nvPr/>
            </p14:nvContentPartPr>
            <p14:xfrm>
              <a:off x="7860960" y="2169720"/>
              <a:ext cx="1595880" cy="1699920"/>
            </p14:xfrm>
          </p:contentPart>
        </mc:Choice>
        <mc:Fallback>
          <p:pic>
            <p:nvPicPr>
              <p:cNvPr id="2" name="Рукописный ввод 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851600" y="2160360"/>
                <a:ext cx="1614600" cy="171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7368" y="1628800"/>
            <a:ext cx="10441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18-mashq (3)</a:t>
            </a:r>
          </a:p>
          <a:p>
            <a:pPr algn="just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Zanjirdan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5 A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tganda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plitasi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30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1800 kJ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Plitaning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4" y="2091253"/>
                <a:ext cx="2814962" cy="417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=5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𝐴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𝑡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30 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𝑚𝑖𝑛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=1800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𝑊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1800 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𝑘𝐽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1800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4" y="2091253"/>
                <a:ext cx="2814962" cy="4170372"/>
              </a:xfrm>
              <a:prstGeom prst="rect">
                <a:avLst/>
              </a:prstGeom>
              <a:blipFill rotWithShape="1">
                <a:blip r:embed="rId2"/>
                <a:stretch>
                  <a:fillRect l="-5411" t="-1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2855640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184694" y="5156572"/>
            <a:ext cx="2670946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67608" y="2171658"/>
            <a:ext cx="2880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403709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861032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9908" y="1463535"/>
            <a:ext cx="33505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18-mashq (3)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168008" y="5683314"/>
                <a:ext cx="363828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=40 Ω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008" y="5683314"/>
                <a:ext cx="3638289" cy="553998"/>
              </a:xfrm>
              <a:prstGeom prst="rect">
                <a:avLst/>
              </a:prstGeom>
              <a:blipFill rotWithShape="1">
                <a:blip r:embed="rId3"/>
                <a:stretch>
                  <a:fillRect l="-4020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339080" y="4769276"/>
                <a:ext cx="1385212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=40 </m:t>
                      </m:r>
                      <m:r>
                        <a:rPr lang="el-GR" sz="3000" i="1">
                          <a:latin typeface="Cambria Math"/>
                          <a:cs typeface="Arial" panose="020B0604020202020204" pitchFamily="34" charset="0"/>
                        </a:rPr>
                        <m:t>Ω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9080" y="4769276"/>
                <a:ext cx="1385212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783632" y="3671392"/>
                <a:ext cx="1780229" cy="9817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𝑅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sSup>
                            <m:sSup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𝐼</m:t>
                              </m:r>
                            </m:e>
                            <m:sup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000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632" y="3671392"/>
                <a:ext cx="1780229" cy="9817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999656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𝑊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𝐼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000" b="0" i="1" smtClean="0">
                          <a:latin typeface="Cambria Math"/>
                        </a:rPr>
                        <m:t>𝑅𝑡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2961375"/>
                <a:ext cx="1819144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516166" y="2986827"/>
                <a:ext cx="4396258" cy="10187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𝑅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1800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1800</m:t>
                          </m:r>
                        </m:den>
                      </m:f>
                      <m:r>
                        <a:rPr lang="el-GR" sz="3000" i="1">
                          <a:latin typeface="Cambria Math"/>
                          <a:cs typeface="Arial" panose="020B0604020202020204" pitchFamily="34" charset="0"/>
                        </a:rPr>
                        <m:t>Ω</m:t>
                      </m:r>
                      <m:r>
                        <a:rPr lang="en-US" sz="3000" b="0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166" y="2986827"/>
                <a:ext cx="4396258" cy="101874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663952" y="4509120"/>
                <a:ext cx="1853263" cy="959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1000</m:t>
                          </m:r>
                        </m:num>
                        <m:den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25</m:t>
                          </m:r>
                        </m:den>
                      </m:f>
                      <m:r>
                        <a:rPr lang="el-GR" sz="3000" i="1">
                          <a:latin typeface="Cambria Math"/>
                          <a:cs typeface="Arial" panose="020B0604020202020204" pitchFamily="34" charset="0"/>
                        </a:rPr>
                        <m:t>Ω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952" y="4509120"/>
                <a:ext cx="1853263" cy="9596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0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1734631"/>
            <a:ext cx="104411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18-mashq (5)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220 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lampochkadan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0,4 A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tmoqda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10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75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633926" y="2035857"/>
            <a:ext cx="0" cy="4489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184694" y="4436492"/>
            <a:ext cx="2449232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99656" y="1916832"/>
            <a:ext cx="22682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375920" y="1942215"/>
            <a:ext cx="0" cy="443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91944" y="1916832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2793" y="1463535"/>
            <a:ext cx="2404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18-mashq (5)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447928" y="2961375"/>
                <a:ext cx="4104456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0,4</m:t>
                      </m:r>
                      <m:r>
                        <a:rPr lang="ru-RU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220</m:t>
                      </m:r>
                      <m:r>
                        <a:rPr lang="ru-RU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600 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𝐽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928" y="2961375"/>
                <a:ext cx="4104456" cy="5539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591944" y="3739082"/>
                <a:ext cx="1908212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=52800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44" y="3739082"/>
                <a:ext cx="1908212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960096" y="5323274"/>
                <a:ext cx="363828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=52,8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r>
                  <a:rPr lang="en-US" sz="3000" dirty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96" y="5323274"/>
                <a:ext cx="3638289" cy="553998"/>
              </a:xfrm>
              <a:prstGeom prst="rect">
                <a:avLst/>
              </a:prstGeom>
              <a:blipFill rotWithShape="1">
                <a:blip r:embed="rId4"/>
                <a:stretch>
                  <a:fillRect l="-4020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386478" y="3739082"/>
                <a:ext cx="1853991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=52,8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478" y="3739082"/>
                <a:ext cx="1853991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1344" y="1844824"/>
                <a:ext cx="2762925" cy="3708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=220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0,4 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𝐴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𝑡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𝑚𝑖𝑛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=600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𝐴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1844824"/>
                <a:ext cx="2762925" cy="3708708"/>
              </a:xfrm>
              <a:prstGeom prst="rect">
                <a:avLst/>
              </a:prstGeom>
              <a:blipFill rotWithShape="1">
                <a:blip r:embed="rId6"/>
                <a:stretch>
                  <a:fillRect l="-5507" t="-2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999656" y="2961375"/>
                <a:ext cx="171019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𝐴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</a:rPr>
                        <m:t>𝐼𝑈𝑡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2961375"/>
                <a:ext cx="1710190" cy="5539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86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1" grpId="0"/>
      <p:bldP spid="21" grpId="0"/>
      <p:bldP spid="22" grpId="0"/>
      <p:bldP spid="23" grpId="0"/>
      <p:bldP spid="20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43672" y="1412776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indent="-542925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95-betidagi                  18-mashqning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1-2-4-6-7-masalalarini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628650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II.O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User\Desktop\Online dars\8.2.2\5a19377bffc67742b6a3d5ff0625b8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2838039" cy="441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7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549093"/>
              </p:ext>
            </p:extLst>
          </p:nvPr>
        </p:nvGraphicFramePr>
        <p:xfrm>
          <a:off x="335360" y="1539364"/>
          <a:ext cx="11521280" cy="5129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9556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4176"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5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063920" y="5561151"/>
                <a:ext cx="41446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2800" b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𝑣𝑎𝑡𝑡</m:t>
                    </m:r>
                  </m:oMath>
                </a14:m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deb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aytiladi</a:t>
                </a:r>
                <a:r>
                  <a:rPr lang="uz-Cyrl-UZ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920" y="5561151"/>
                <a:ext cx="4144648" cy="523220"/>
              </a:xfrm>
              <a:prstGeom prst="rect">
                <a:avLst/>
              </a:prstGeom>
              <a:blipFill rotWithShape="0">
                <a:blip r:embed="rId2"/>
                <a:stretch>
                  <a:fillRect t="-13953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93168" y="5211197"/>
            <a:ext cx="61053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Zanjirning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volt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amper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60096" y="4149080"/>
                <a:ext cx="47880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Bajarilgan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ishga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𝑊</m:t>
                    </m:r>
                    <m:r>
                      <a:rPr lang="en-US" sz="28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</m:oMath>
                </a14:m>
                <a:endParaRPr lang="ru-RU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96" y="4149080"/>
                <a:ext cx="4788048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2675" t="-11765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9376" y="3933056"/>
            <a:ext cx="5461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Sarflangan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energiya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miqdor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jihatdan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6006" y="1791677"/>
            <a:ext cx="503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Quvvat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nimaga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aytiladi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7063920" y="1556792"/>
                <a:ext cx="4644032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Vaqt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birligi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ichida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bajarilgan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ishga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aytiladi</a:t>
                </a:r>
                <a:r>
                  <a:rPr lang="en-US" sz="28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P</m:t>
                    </m:r>
                    <m:r>
                      <a:rPr lang="en-US" sz="28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Arial" pitchFamily="34" charset="0"/>
                          </a:rPr>
                          <m:t>𝑡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920" y="1556792"/>
                <a:ext cx="4644032" cy="1170641"/>
              </a:xfrm>
              <a:prstGeom prst="rect">
                <a:avLst/>
              </a:prstGeom>
              <a:blipFill>
                <a:blip r:embed="rId4"/>
                <a:stretch>
                  <a:fillRect l="-2756" t="-5208" r="-2625" b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79376" y="2834933"/>
            <a:ext cx="61191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iste’molchining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quvvati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348514" y="3050376"/>
                <a:ext cx="130971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𝑃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𝐼𝑈</m:t>
                      </m:r>
                    </m:oMath>
                  </m:oMathPara>
                </a14:m>
                <a:endParaRPr lang="ru-RU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514" y="3050376"/>
                <a:ext cx="130971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61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9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5400" y="1772816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</a:t>
            </a:r>
            <a:endParaRPr lang="en-US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Desktop\Online dars\8.2.5\WBPi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164" y="1779126"/>
            <a:ext cx="2644276" cy="384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Online dars\8.3.2\12944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109" y="3342476"/>
            <a:ext cx="5279293" cy="305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4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5400" y="1772816"/>
            <a:ext cx="10297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Quvvati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100 W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200 W li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lampa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220 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tarmoqqa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lampadagi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kuchini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ikkala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lampadan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tadigan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lampalarning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29945" y="333913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5360" y="1486359"/>
                <a:ext cx="27003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=100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𝑊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00 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𝑊</m:t>
                      </m:r>
                    </m:oMath>
                  </m:oMathPara>
                </a14:m>
                <a:endParaRPr lang="en-US" sz="30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220 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1486359"/>
                <a:ext cx="2700300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5192" t="-4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071664" y="1503616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407368" y="3623665"/>
            <a:ext cx="26282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1640" y="1484784"/>
            <a:ext cx="32066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425989" y="2183505"/>
                <a:ext cx="3240360" cy="956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𝑈</m:t>
                          </m:r>
                        </m:den>
                      </m:f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  <m:r>
                        <m:rPr>
                          <m:nor/>
                        </m:rPr>
                        <a:rPr lang="en-US" sz="3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𝑈</m:t>
                          </m:r>
                        </m:den>
                      </m:f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989" y="2183505"/>
                <a:ext cx="3240360" cy="9568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61993" y="3373287"/>
                <a:ext cx="208823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𝐼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1993" y="3373287"/>
                <a:ext cx="2088232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17977" y="4031619"/>
                <a:ext cx="3570111" cy="10322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  <m:r>
                        <m:rPr>
                          <m:nor/>
                        </m:rPr>
                        <a:rPr lang="en-US" sz="3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Times New Roman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ru-RU" sz="3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Times New Roman" pitchFamily="18" charset="0"/>
                        </a:rPr>
                        <m:t> </m:t>
                      </m:r>
                      <m:sSub>
                        <m:sSub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ru-RU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977" y="4031619"/>
                <a:ext cx="3570111" cy="10322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553912" y="5302012"/>
                <a:ext cx="1677043" cy="953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𝑅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den>
                      </m:f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3912" y="5302012"/>
                <a:ext cx="1677043" cy="95365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7637" y="3719583"/>
                <a:ext cx="2814027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</m:t>
                    </m:r>
                    <m:r>
                      <a:rPr lang="en-US" sz="3000" b="0" i="0" smtClean="0">
                        <a:latin typeface="Cambria Math"/>
                      </a:rPr>
                      <m:t>?</m:t>
                    </m:r>
                    <m:r>
                      <a:rPr lang="en-US" sz="3000" b="0" i="0" smtClean="0">
                        <a:latin typeface="Cambria Math"/>
                        <a:cs typeface="Arial" panose="020B0604020202020204" pitchFamily="34" charset="0"/>
                      </a:rPr>
                      <m:t>;    </m:t>
                    </m:r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=?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 smtClean="0"/>
                  <a:t>       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/>
                      </a:rPr>
                      <m:t>𝐼</m:t>
                    </m:r>
                    <m:r>
                      <a:rPr lang="en-US" sz="3000" b="0" i="1" dirty="0" smtClean="0">
                        <a:latin typeface="Cambria Math"/>
                      </a:rPr>
                      <m:t>=?;</m:t>
                    </m:r>
                  </m:oMath>
                </a14:m>
                <a:r>
                  <a:rPr lang="en-US" sz="3000" dirty="0" smtClean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=?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/>
                  <a:t> </a:t>
                </a:r>
                <a:r>
                  <a:rPr lang="en-US" sz="30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=?</m:t>
                    </m:r>
                    <m:r>
                      <a:rPr lang="en-US" sz="3000" i="1" smtClean="0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 smtClean="0"/>
                  <a:t>    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/>
                      </a:rPr>
                      <m:t>𝑅</m:t>
                    </m:r>
                    <m:r>
                      <a:rPr lang="en-US" sz="3000" b="0" i="1" dirty="0" smtClean="0"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en-US" sz="3000" b="0" i="0" dirty="0" smtClean="0">
                        <a:latin typeface="Cambria Math"/>
                      </a:rPr>
                      <m:t>?</m:t>
                    </m:r>
                    <m:r>
                      <m:rPr>
                        <m:nor/>
                      </m:rPr>
                      <a:rPr lang="en-US" sz="3000" dirty="0"/>
                      <m:t> 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37" y="3719583"/>
                <a:ext cx="2814027" cy="1938992"/>
              </a:xfrm>
              <a:prstGeom prst="rect">
                <a:avLst/>
              </a:prstGeom>
              <a:blipFill rotWithShape="1">
                <a:blip r:embed="rId7"/>
                <a:stretch>
                  <a:fillRect l="-4978" t="-4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20" grpId="0"/>
      <p:bldP spid="21" grpId="0"/>
      <p:bldP spid="22" grpId="0"/>
      <p:bldP spid="2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9904" y="1484784"/>
            <a:ext cx="4427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Yechilishi:</a:t>
            </a:r>
          </a:p>
          <a:p>
            <a:r>
              <a:rPr lang="en-US" sz="3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1384" y="2022111"/>
                <a:ext cx="2338375" cy="956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100 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84" y="2022111"/>
                <a:ext cx="2338375" cy="9566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1384" y="5373216"/>
                <a:ext cx="1051316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≈0,45 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000" b="0" i="0" smtClean="0">
                        <a:latin typeface="Cambria Math"/>
                        <a:cs typeface="Arial" panose="020B0604020202020204" pitchFamily="34" charset="0"/>
                      </a:rPr>
                      <m:t>;    </m:t>
                    </m:r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≈0,91 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 smtClean="0"/>
                  <a:t>     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/>
                      </a:rPr>
                      <m:t>𝐼</m:t>
                    </m:r>
                    <m:r>
                      <a:rPr lang="en-US" sz="3000" b="0" i="1" dirty="0" smtClean="0">
                        <a:latin typeface="Cambria Math"/>
                      </a:rPr>
                      <m:t>=1,36 </m:t>
                    </m:r>
                    <m:r>
                      <a:rPr lang="en-US" sz="3000" b="0" i="1" dirty="0" smtClean="0">
                        <a:latin typeface="Cambria Math"/>
                      </a:rPr>
                      <m:t>𝐴</m:t>
                    </m:r>
                    <m:r>
                      <a:rPr lang="en-US" sz="3000" b="0" i="1" dirty="0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sz="3000" dirty="0" smtClean="0"/>
                  <a:t> </a:t>
                </a:r>
              </a:p>
              <a:p>
                <a:r>
                  <a:rPr lang="en-US" sz="3000" dirty="0"/>
                  <a:t> </a:t>
                </a:r>
                <a:r>
                  <a:rPr lang="en-US" sz="3000" dirty="0" smtClean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≈489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/>
                  <a:t> </a:t>
                </a:r>
                <a:r>
                  <a:rPr lang="en-US" sz="30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≈242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 smtClean="0"/>
                  <a:t>    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/>
                      </a:rPr>
                      <m:t>𝑅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≈162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m:rPr>
                        <m:nor/>
                      </m:rPr>
                      <a:rPr lang="en-US" sz="3000" dirty="0"/>
                      <m:t> 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84" y="5373216"/>
                <a:ext cx="10513168" cy="1015663"/>
              </a:xfrm>
              <a:prstGeom prst="rect">
                <a:avLst/>
              </a:prstGeom>
              <a:blipFill rotWithShape="0">
                <a:blip r:embed="rId3"/>
                <a:stretch>
                  <a:fillRect l="-1333" t="-89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36640" y="2243879"/>
                <a:ext cx="16543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≈0,45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640" y="2243879"/>
                <a:ext cx="1654336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26812" y="1988840"/>
                <a:ext cx="2338375" cy="956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200 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812" y="1988840"/>
                <a:ext cx="2338375" cy="95667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012068" y="2210608"/>
                <a:ext cx="16543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≈0,91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2068" y="2210608"/>
                <a:ext cx="1654336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03784" y="3243789"/>
                <a:ext cx="338437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𝐼</m:t>
                      </m:r>
                      <m:r>
                        <a:rPr lang="en-US" sz="3000" b="0" i="1" smtClean="0">
                          <a:latin typeface="Cambria Math"/>
                        </a:rPr>
                        <m:t>=0,45 </m:t>
                      </m:r>
                      <m:r>
                        <a:rPr lang="en-US" sz="3000" b="0" i="1" smtClean="0">
                          <a:latin typeface="Cambria Math"/>
                        </a:rPr>
                        <m:t>𝐴</m:t>
                      </m:r>
                      <m:r>
                        <a:rPr lang="en-US" sz="3000" b="0" i="1" smtClean="0">
                          <a:latin typeface="Cambria Math"/>
                        </a:rPr>
                        <m:t>+0,91 </m:t>
                      </m:r>
                      <m:r>
                        <a:rPr lang="en-US" sz="30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84" y="3243789"/>
                <a:ext cx="3384376" cy="5539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80148" y="3243789"/>
                <a:ext cx="161179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=1,36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0148" y="3243789"/>
                <a:ext cx="1611796" cy="5539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98298" y="2924575"/>
                <a:ext cx="2338375" cy="1008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0,45 </m:t>
                          </m:r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m:rPr>
                              <m:nor/>
                            </m:rPr>
                            <a:rPr lang="ru-RU" sz="3000" dirty="0"/>
                            <m:t> 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8298" y="2924575"/>
                <a:ext cx="2338375" cy="100848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258088" y="3146343"/>
                <a:ext cx="16543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≈489 </m:t>
                    </m:r>
                    <m:r>
                      <a:rPr lang="el-GR" sz="3000" b="0" i="1" smtClean="0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8088" y="3146343"/>
                <a:ext cx="1654336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23392" y="4149080"/>
                <a:ext cx="2338375" cy="1008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0,91 </m:t>
                          </m:r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m:rPr>
                              <m:nor/>
                            </m:rPr>
                            <a:rPr lang="ru-RU" sz="3000" dirty="0"/>
                            <m:t> 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4149080"/>
                <a:ext cx="2338375" cy="100848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785480" y="4370848"/>
                <a:ext cx="16543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latin typeface="Cambria Math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242</m:t>
                      </m:r>
                      <m:r>
                        <a:rPr lang="en-US" sz="3000" i="1"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l-GR" sz="3000" i="1">
                          <a:latin typeface="Cambria Math"/>
                          <a:cs typeface="Arial" panose="020B0604020202020204" pitchFamily="34" charset="0"/>
                        </a:rPr>
                        <m:t>Ω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5480" y="4370848"/>
                <a:ext cx="1654336" cy="5539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507000" y="4149080"/>
                <a:ext cx="2338375" cy="1008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𝑅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1,36</m:t>
                          </m:r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m:rPr>
                              <m:nor/>
                            </m:rPr>
                            <a:rPr lang="ru-RU" sz="3000" dirty="0"/>
                            <m:t> 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000" y="4149080"/>
                <a:ext cx="2338375" cy="100848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592256" y="4370848"/>
                <a:ext cx="165433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≈162 </m:t>
                    </m:r>
                    <m:r>
                      <a:rPr lang="el-GR" sz="3000" b="0" i="1" smtClean="0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256" y="4370848"/>
                <a:ext cx="1654336" cy="553998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76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/>
      <p:bldP spid="18" grpId="0"/>
      <p:bldP spid="19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26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458631"/>
            <a:ext cx="108732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Qarshiligi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80 </a:t>
            </a:r>
            <a:r>
              <a:rPr lang="el-G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60 </a:t>
            </a:r>
            <a:r>
              <a:rPr lang="el-G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zanjirga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12 W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ishlayotgan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31819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59696" y="1565007"/>
            <a:ext cx="0" cy="5028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23392" y="3573016"/>
            <a:ext cx="2736304" cy="22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67837" y="1556792"/>
            <a:ext cx="30161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032104" y="1622180"/>
            <a:ext cx="0" cy="4971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032104" y="1490449"/>
                <a:ext cx="3312368" cy="188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Yechilishi:</a:t>
                </a: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P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80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60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104" y="1490449"/>
                <a:ext cx="3312368" cy="1883016"/>
              </a:xfrm>
              <a:prstGeom prst="rect">
                <a:avLst/>
              </a:prstGeom>
              <a:blipFill rotWithShape="1">
                <a:blip r:embed="rId2"/>
                <a:stretch>
                  <a:fillRect l="-4420" t="-4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95400" y="1556792"/>
                <a:ext cx="3050143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80 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=6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0 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30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12 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𝑊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1556792"/>
                <a:ext cx="3050143" cy="3323987"/>
              </a:xfrm>
              <a:prstGeom prst="rect">
                <a:avLst/>
              </a:prstGeom>
              <a:blipFill rotWithShape="1">
                <a:blip r:embed="rId3"/>
                <a:stretch>
                  <a:fillRect l="-4600" t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189509" y="2658978"/>
                <a:ext cx="1163075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6 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9509" y="2658978"/>
                <a:ext cx="1163075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31491" y="5946285"/>
                <a:ext cx="101258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491" y="5946285"/>
                <a:ext cx="1012581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36160" y="5685342"/>
                <a:ext cx="338406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=16 </m:t>
                    </m:r>
                    <m:r>
                      <a:rPr lang="en-US" sz="3000" b="0" i="1" smtClean="0">
                        <a:latin typeface="Cambria Math"/>
                      </a:rPr>
                      <m:t>𝑊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60" y="5685342"/>
                <a:ext cx="3384068" cy="553998"/>
              </a:xfrm>
              <a:prstGeom prst="rect">
                <a:avLst/>
              </a:prstGeom>
              <a:blipFill rotWithShape="0">
                <a:blip r:embed="rId6"/>
                <a:stretch>
                  <a:fillRect l="-4144" t="-16484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89167" y="2237288"/>
                <a:ext cx="237353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𝑈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167" y="2237288"/>
                <a:ext cx="2373534" cy="5539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575720" y="4653136"/>
                <a:ext cx="2230867" cy="1032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P</m:t>
                          </m:r>
                        </m:e>
                        <m:sub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b>
                            <m:sSub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4653136"/>
                <a:ext cx="2230867" cy="103220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367837" y="2780928"/>
                <a:ext cx="3808283" cy="1094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  <m:r>
                        <m:rPr>
                          <m:nor/>
                        </m:rPr>
                        <a:rPr lang="en-US" sz="3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37" y="2780928"/>
                <a:ext cx="3808283" cy="109427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59115" y="3964521"/>
                <a:ext cx="314094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3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;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115" y="3964521"/>
                <a:ext cx="3140942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431704" y="5712688"/>
                <a:ext cx="2399375" cy="956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num>
                        <m:den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704" y="5712688"/>
                <a:ext cx="2399375" cy="95667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" name="Рукописный ввод 1"/>
              <p14:cNvContentPartPr/>
              <p14:nvPr/>
            </p14:nvContentPartPr>
            <p14:xfrm>
              <a:off x="3663720" y="2129760"/>
              <a:ext cx="5867640" cy="1667880"/>
            </p14:xfrm>
          </p:contentPart>
        </mc:Choice>
        <mc:Fallback>
          <p:pic>
            <p:nvPicPr>
              <p:cNvPr id="2" name="Рукописный ввод 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654360" y="2120400"/>
                <a:ext cx="5886360" cy="168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1" grpId="0"/>
      <p:bldP spid="4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1988840"/>
            <a:ext cx="10441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Qarshiligi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75 </a:t>
            </a:r>
            <a:r>
              <a:rPr lang="el-G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50 </a:t>
            </a:r>
            <a:r>
              <a:rPr lang="el-G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zanjirga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120 W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ishlayotgan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2271</TotalTime>
  <Words>475</Words>
  <Application>Microsoft Office PowerPoint</Application>
  <PresentationFormat>Широкоэкранный</PresentationFormat>
  <Paragraphs>134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388</cp:revision>
  <dcterms:created xsi:type="dcterms:W3CDTF">2020-10-11T11:44:17Z</dcterms:created>
  <dcterms:modified xsi:type="dcterms:W3CDTF">2020-11-17T11:29:10Z</dcterms:modified>
</cp:coreProperties>
</file>