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320" r:id="rId2"/>
    <p:sldId id="307" r:id="rId3"/>
    <p:sldId id="285" r:id="rId4"/>
    <p:sldId id="316" r:id="rId5"/>
    <p:sldId id="315" r:id="rId6"/>
    <p:sldId id="298" r:id="rId7"/>
    <p:sldId id="314" r:id="rId8"/>
    <p:sldId id="292" r:id="rId9"/>
    <p:sldId id="293" r:id="rId10"/>
    <p:sldId id="300" r:id="rId11"/>
    <p:sldId id="308" r:id="rId12"/>
    <p:sldId id="323" r:id="rId13"/>
    <p:sldId id="324" r:id="rId14"/>
    <p:sldId id="325" r:id="rId15"/>
    <p:sldId id="295" r:id="rId16"/>
    <p:sldId id="302" r:id="rId17"/>
    <p:sldId id="321" r:id="rId18"/>
    <p:sldId id="322" r:id="rId19"/>
    <p:sldId id="273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6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569" autoAdjust="0"/>
  </p:normalViewPr>
  <p:slideViewPr>
    <p:cSldViewPr>
      <p:cViewPr varScale="1">
        <p:scale>
          <a:sx n="67" d="100"/>
          <a:sy n="67" d="100"/>
        </p:scale>
        <p:origin x="750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633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305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619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862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370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98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202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705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541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651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675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900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gif"/><Relationship Id="rId4" Type="http://schemas.openxmlformats.org/officeDocument/2006/relationships/image" Target="../media/image9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97581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264352" y="357692"/>
            <a:ext cx="1872208" cy="1174064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-sinf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59704" y="2418749"/>
            <a:ext cx="720080" cy="172819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59704" y="4614951"/>
            <a:ext cx="720080" cy="165618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object 11">
            <a:extLst>
              <a:ext uri="{FF2B5EF4-FFF2-40B4-BE49-F238E27FC236}">
                <a16:creationId xmlns:lc="http://schemas.openxmlformats.org/drawingml/2006/lockedCanvas" xmlns:a16="http://schemas.microsoft.com/office/drawing/2014/main" xmlns="" id="{CF4C4251-150C-409F-BB4F-13D887806802}"/>
              </a:ext>
            </a:extLst>
          </p:cNvPr>
          <p:cNvSpPr/>
          <p:nvPr/>
        </p:nvSpPr>
        <p:spPr>
          <a:xfrm>
            <a:off x="979784" y="260648"/>
            <a:ext cx="1371801" cy="13681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051" name="Picture 3" descr="C:\Users\User\Desktop\Online dars\8.2.6\awww.autoshop101.com_trainmodules_elec_circuits_circimage_parallel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107" y="2618792"/>
            <a:ext cx="4904168" cy="2594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Online dars\8.2.5\electrician_plug_it_in_anim_500_clr_802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136" y="2060848"/>
            <a:ext cx="3312368" cy="4089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2043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 TOKI QUVVATI FORMULALARI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7368" y="1585879"/>
            <a:ext cx="1106317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Zanjirning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qismi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Om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qonunidan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foydalanib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(2)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formuladagi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kuchlanishni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orqali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kuchini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kuchlanish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orqali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ifodalasak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quvvatining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bir-biriga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ekvivalent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lgan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formulasini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518589" y="4380530"/>
                <a:ext cx="1365853" cy="553998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𝑃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𝐼𝑈</m:t>
                      </m:r>
                    </m:oMath>
                  </m:oMathPara>
                </a14:m>
                <a:endParaRPr lang="en-US" sz="30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8589" y="4380530"/>
                <a:ext cx="1365853" cy="55399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8904312" y="4380530"/>
            <a:ext cx="648071" cy="5539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(3)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007768" y="4397285"/>
                <a:ext cx="1643157" cy="553998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𝑃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𝐼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R</m:t>
                      </m:r>
                    </m:oMath>
                  </m:oMathPara>
                </a14:m>
                <a:endParaRPr lang="en-US" sz="30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7768" y="4397285"/>
                <a:ext cx="1643157" cy="55399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384032" y="4183405"/>
                <a:ext cx="1855440" cy="1015727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𝑃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𝑈</m:t>
                              </m:r>
                            </m:e>
                            <m:sup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𝑅</m:t>
                          </m:r>
                        </m:den>
                      </m:f>
                    </m:oMath>
                  </m:oMathPara>
                </a14:m>
                <a:endParaRPr lang="en-US" sz="30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4032" y="4183405"/>
                <a:ext cx="1855440" cy="101572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 ISTE’MOLCHILARNING QUVVATI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7368" y="1372433"/>
            <a:ext cx="110172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Odatda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iste’molchilarga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ularning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quvvati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yozib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yilgan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Xonadonlarda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pincha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5 W, 10 W, 12 W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quvvatli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lampochkalardan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9780888"/>
              </p:ext>
            </p:extLst>
          </p:nvPr>
        </p:nvGraphicFramePr>
        <p:xfrm>
          <a:off x="551384" y="2996952"/>
          <a:ext cx="11305256" cy="36557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124"/>
                <a:gridCol w="2881732"/>
                <a:gridCol w="1567704"/>
                <a:gridCol w="648072"/>
                <a:gridCol w="3528392"/>
                <a:gridCol w="2088232"/>
              </a:tblGrid>
              <a:tr h="662474">
                <a:tc>
                  <a:txBody>
                    <a:bodyPr/>
                    <a:lstStyle/>
                    <a:p>
                      <a:pPr algn="ctr"/>
                      <a:r>
                        <a:rPr lang="uz-Cyrl-UZ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Iste’molchilar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P, W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30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Iste’molchilar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P, W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ctr"/>
                      <a:r>
                        <a:rPr lang="ru-RU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</a:t>
                      </a:r>
                      <a:r>
                        <a:rPr lang="en-US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telefoni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0,3-1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Televizor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50-300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ctr"/>
                      <a:r>
                        <a:rPr lang="ru-RU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</a:t>
                      </a:r>
                      <a:r>
                        <a:rPr lang="uz-Latn-UZ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3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chma</a:t>
                      </a:r>
                      <a:r>
                        <a:rPr lang="en-US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radio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2-10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Kir</a:t>
                      </a:r>
                      <a:r>
                        <a:rPr lang="en-US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yuvish</a:t>
                      </a:r>
                      <a:r>
                        <a:rPr lang="en-US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mashinasi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350-600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ctr"/>
                      <a:r>
                        <a:rPr lang="ru-RU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Sovutgich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110-160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</a:t>
                      </a:r>
                      <a:r>
                        <a:rPr lang="uz-Latn-UZ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r>
                        <a:rPr lang="uz-Latn-UZ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3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lanma</a:t>
                      </a:r>
                      <a:r>
                        <a:rPr lang="en-US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lampa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60-1000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ctr"/>
                      <a:r>
                        <a:rPr lang="ru-RU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Kompyuter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40-200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Dazmol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500-2000</a:t>
                      </a:r>
                      <a:endParaRPr lang="ru-RU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8104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 TOKINING ISHINI QUVVAT ORQALI IFODALASH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7368" y="1372433"/>
            <a:ext cx="110172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Odatda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isitgich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sovutgich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dazmol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kompyuter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kabi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jihozlarning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iste’mol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quvvati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pasportlarida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rsatilgan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Quvvatga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bajargan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ishini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hisoblashimiz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007768" y="3356992"/>
                <a:ext cx="1365853" cy="553998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𝐴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𝑃𝑡</m:t>
                      </m:r>
                    </m:oMath>
                  </m:oMathPara>
                </a14:m>
                <a:endParaRPr lang="en-US" sz="30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7768" y="3356992"/>
                <a:ext cx="1365853" cy="55399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5807969" y="3379058"/>
            <a:ext cx="648071" cy="5539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(4)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7388" y="4077072"/>
            <a:ext cx="91810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Ishning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birligini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quyidagicha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ifodalashimiz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416249" y="5013176"/>
                <a:ext cx="2679751" cy="553998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1 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𝐽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=1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𝑊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•1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𝑠</m:t>
                      </m:r>
                    </m:oMath>
                  </m:oMathPara>
                </a14:m>
                <a:endParaRPr lang="en-US" sz="30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6249" y="5013176"/>
                <a:ext cx="2679751" cy="55399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37631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0" grpId="0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 TOKINING ISHINI QUVVAT ORQALI IFODALASH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9768" y="1466482"/>
            <a:ext cx="106642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Vatt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•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sekund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lganligi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amalda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rniga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vatt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•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uz-Cyrl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uz-Cyrl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llaniladi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639616" y="2564904"/>
                <a:ext cx="6840760" cy="553998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1 </m:t>
                      </m:r>
                      <m:r>
                        <a:rPr lang="en-US" sz="300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𝑊</m:t>
                      </m:r>
                      <m:r>
                        <a:rPr lang="en-US" sz="300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•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h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=3600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𝑊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•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=3600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𝐽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=3,6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𝑘𝐽</m:t>
                      </m:r>
                    </m:oMath>
                  </m:oMathPara>
                </a14:m>
                <a:endParaRPr lang="en-US" sz="30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9616" y="2564904"/>
                <a:ext cx="6840760" cy="55399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559768" y="3356992"/>
            <a:ext cx="109368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Amalda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ishining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karrali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birliklari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hektovatt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•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hW</a:t>
            </a:r>
            <a:r>
              <a:rPr lang="uz-Cyrl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uz-Cyrl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kilovatt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•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kW • h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megavatt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•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MW • h)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1344" y="5053032"/>
            <a:ext cx="120006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hektovatt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•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= 100 W • 1 h = 100 W • h = 360 000 J = 360 kJ</a:t>
            </a:r>
          </a:p>
          <a:p>
            <a:pPr algn="just"/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kilovatt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1000 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W • 1 h =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1000 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W • h =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3 600 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000 J =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3,6 MJ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megavatt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1 000 000 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W • 1 h =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3 600 000 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000 J =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3,6 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3719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 TOKINING ISHINI QUVVAT ORQALI IFODALASH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7368" y="1372433"/>
            <a:ext cx="1152128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Odatda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sarflangan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energiyasi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to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lovlar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oshiriladi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oldin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hisoblagichining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rsatishi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312,2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kW</a:t>
            </a:r>
            <a:r>
              <a:rPr lang="uz-Cyrl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uz-Cyrl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h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bugungi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uz-Latn-UZ" sz="30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rsatishi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354,6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kW</a:t>
            </a:r>
            <a:r>
              <a:rPr lang="uz-Cyrl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uz-Cyrl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uz-Cyrl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lsa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sarflangan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energiyasining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95600" y="3969422"/>
            <a:ext cx="6840760" cy="553998"/>
          </a:xfrm>
          <a:prstGeom prst="rect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354,6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kW•h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312,2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kW•h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= 42,4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kW•h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000" b="0" dirty="0" smtClean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C:\Users\User\Desktop\Online dars\8.3.2\Odnofaznyy_schetchik_DDS_28_PRC.180@2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432" y="4559436"/>
            <a:ext cx="2196370" cy="1976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Online dars\8.3.2\b187f9c2510b824e48347bc30c468747.1000x1000w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751" y="4559435"/>
            <a:ext cx="1976733" cy="1976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371975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479376" y="2204864"/>
                <a:ext cx="11017224" cy="317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15 W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quvvatli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elektr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lampa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har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kuni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uz-Cyrl-UZ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           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6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soatdan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yonadi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Shu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lampa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orqali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o</a:t>
                </a:r>
                <a:r>
                  <a:rPr lang="uz-Latn-UZ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tayotgan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tokning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oyda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(30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kunda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bajargan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ishini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toping? </a:t>
                </a:r>
                <a:endParaRPr lang="uz-Cyrl-UZ" sz="4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uz-Cyrl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Cyrl-UZ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Javobni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kW</a:t>
                </a:r>
                <a:r>
                  <a:rPr lang="en-US" sz="4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•</m:t>
                    </m:r>
                  </m:oMath>
                </a14:m>
                <a:r>
                  <a:rPr lang="uz-Cyrl-UZ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h da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ifodalang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4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2204864"/>
                <a:ext cx="11017224" cy="3170099"/>
              </a:xfrm>
              <a:prstGeom prst="rect">
                <a:avLst/>
              </a:prstGeom>
              <a:blipFill rotWithShape="0">
                <a:blip r:embed="rId2"/>
                <a:stretch>
                  <a:fillRect l="-1992" t="-3462" r="-1937" b="-69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23592" y="4221088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79377" y="1988840"/>
                <a:ext cx="2880320" cy="33239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Berilgan: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𝑃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15 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𝑊</m:t>
                      </m:r>
                    </m:oMath>
                  </m:oMathPara>
                </a14:m>
                <a:endParaRPr lang="en-US" sz="3000" i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𝑡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000" b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6</m:t>
                      </m:r>
                      <m:r>
                        <m:rPr>
                          <m:nor/>
                        </m:rP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h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•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30=</m:t>
                      </m:r>
                    </m:oMath>
                  </m:oMathPara>
                </a14:m>
                <a:endParaRPr lang="en-US" sz="3000" b="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=180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h</m:t>
                      </m:r>
                    </m:oMath>
                  </m:oMathPara>
                </a14:m>
                <a:endParaRPr lang="en-US" sz="30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Topish</a:t>
                </a:r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kerak</a:t>
                </a:r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𝐴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−?</m:t>
                      </m:r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7" y="1988840"/>
                <a:ext cx="2880320" cy="3323987"/>
              </a:xfrm>
              <a:prstGeom prst="rect">
                <a:avLst/>
              </a:prstGeom>
              <a:blipFill rotWithShape="1">
                <a:blip r:embed="rId2"/>
                <a:stretch>
                  <a:fillRect l="-5085" t="-23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3143672" y="2060848"/>
            <a:ext cx="0" cy="34563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629082" y="4077072"/>
            <a:ext cx="251459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503712" y="1981289"/>
            <a:ext cx="252027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   </a:t>
            </a:r>
            <a:endParaRPr lang="en-US" sz="3000" b="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6096000" y="2021022"/>
            <a:ext cx="0" cy="34962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 rot="10800000" flipV="1">
                <a:off x="3863752" y="3096835"/>
                <a:ext cx="1692188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𝐴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𝑃𝑡</m:t>
                      </m:r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 flipV="1">
                <a:off x="3863752" y="3096835"/>
                <a:ext cx="1692188" cy="55399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384032" y="2037029"/>
                <a:ext cx="3600400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Yechilishi: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𝐴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15 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𝑊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•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180 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h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en-US" sz="3000" b="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4032" y="2037029"/>
                <a:ext cx="3600400" cy="1015663"/>
              </a:xfrm>
              <a:prstGeom prst="rect">
                <a:avLst/>
              </a:prstGeom>
              <a:blipFill rotWithShape="1">
                <a:blip r:embed="rId4"/>
                <a:stretch>
                  <a:fillRect l="-3892" t="-77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 rot="10800000" flipV="1">
                <a:off x="6384032" y="3096836"/>
                <a:ext cx="2448272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=2700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𝑊</m:t>
                      </m:r>
                      <m:r>
                        <a:rPr lang="en-US" sz="300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•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h</m:t>
                      </m:r>
                    </m:oMath>
                  </m:oMathPara>
                </a14:m>
                <a:endParaRPr lang="ru-RU" sz="3000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 flipV="1">
                <a:off x="6384032" y="3096836"/>
                <a:ext cx="2448272" cy="55399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600056" y="4603194"/>
                <a:ext cx="4176464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𝐴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=2,7 </m:t>
                    </m:r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𝑘𝑊</m:t>
                    </m:r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•</m:t>
                    </m:r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h</m:t>
                    </m:r>
                  </m:oMath>
                </a14:m>
                <a:endParaRPr lang="ru-RU" sz="3000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056" y="4603194"/>
                <a:ext cx="4176464" cy="553998"/>
              </a:xfrm>
              <a:prstGeom prst="rect">
                <a:avLst/>
              </a:prstGeom>
              <a:blipFill rotWithShape="1">
                <a:blip r:embed="rId6"/>
                <a:stretch>
                  <a:fillRect l="-3504" t="-14286" b="-329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 rot="10800000" flipV="1">
                <a:off x="8688288" y="3096836"/>
                <a:ext cx="2448272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=2,7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𝑘𝑊</m:t>
                      </m:r>
                      <m:r>
                        <a:rPr lang="en-US" sz="300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•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h</m:t>
                      </m:r>
                    </m:oMath>
                  </m:oMathPara>
                </a14:m>
                <a:endParaRPr lang="ru-RU" sz="3000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 flipV="1">
                <a:off x="8688288" y="3096836"/>
                <a:ext cx="2448272" cy="55399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4" grpId="0"/>
      <p:bldP spid="12" grpId="0"/>
      <p:bldP spid="19" grpId="0"/>
      <p:bldP spid="20" grpId="0"/>
      <p:bldP spid="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9376" y="2060848"/>
            <a:ext cx="1101722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Agar 60 W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quvvatga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ega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lamga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220 V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kuchlanishga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ljallangan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tarmoqqa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ulangan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lsa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lampa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tolasining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qarshiligini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625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07568" y="37890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63353" y="1556792"/>
                <a:ext cx="2880320" cy="2862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Berilgan: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P</m:t>
                      </m:r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=60 </m:t>
                      </m:r>
                      <m:r>
                        <m:rPr>
                          <m:sty m:val="p"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W</m:t>
                      </m:r>
                    </m:oMath>
                  </m:oMathPara>
                </a14:m>
                <a:endParaRPr lang="en-US" sz="3000" b="0" i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𝑈</m:t>
                      </m:r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220 </m:t>
                      </m:r>
                      <m:r>
                        <m:rPr>
                          <m:nor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V</m:t>
                      </m:r>
                    </m:oMath>
                  </m:oMathPara>
                </a14:m>
                <a:endParaRPr lang="en-US" sz="3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Topish</a:t>
                </a:r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kerak</a:t>
                </a:r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𝑅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−?</m:t>
                      </m:r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3" y="1556792"/>
                <a:ext cx="2880320" cy="2862322"/>
              </a:xfrm>
              <a:prstGeom prst="rect">
                <a:avLst/>
              </a:prstGeom>
              <a:blipFill rotWithShape="1">
                <a:blip r:embed="rId2"/>
                <a:stretch>
                  <a:fillRect l="-4863" t="-27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2927648" y="1628800"/>
            <a:ext cx="0" cy="44894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413058" y="3212976"/>
            <a:ext cx="251459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415767" y="1593667"/>
            <a:ext cx="252027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   </a:t>
            </a:r>
            <a:endParaRPr lang="en-US" sz="3000" b="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7464152" y="1588974"/>
            <a:ext cx="0" cy="4432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 rot="10800000" flipV="1">
                <a:off x="3415767" y="3441664"/>
                <a:ext cx="1528105" cy="10157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𝑅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𝑈</m:t>
                              </m:r>
                            </m:e>
                            <m:sup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𝑃</m:t>
                          </m:r>
                        </m:den>
                      </m:f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 flipV="1">
                <a:off x="3415767" y="3441664"/>
                <a:ext cx="1528105" cy="101572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361995" y="2391728"/>
                <a:ext cx="1718032" cy="10157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𝑃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300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𝑈</m:t>
                              </m:r>
                            </m:e>
                            <m:sup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𝑅</m:t>
                          </m:r>
                        </m:den>
                      </m:f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1995" y="2391728"/>
                <a:ext cx="1718032" cy="101572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927648" y="4869160"/>
                <a:ext cx="2044366" cy="10187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3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latin typeface="Cambria Math"/>
                            </a:rPr>
                            <m:t>𝑅</m:t>
                          </m:r>
                        </m:e>
                      </m:d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30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000" b="0" i="1" smtClean="0">
                                  <a:latin typeface="Cambria Math"/>
                                </a:rPr>
                                <m:t>𝑉</m:t>
                              </m:r>
                            </m:e>
                            <m:sup>
                              <m:r>
                                <a:rPr lang="en-US" sz="30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3000" b="0" i="1" smtClean="0">
                              <a:latin typeface="Cambria Math"/>
                            </a:rPr>
                            <m:t>𝑊</m:t>
                          </m:r>
                        </m:den>
                      </m:f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8" y="4869160"/>
                <a:ext cx="2044366" cy="101874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535327" y="1628800"/>
                <a:ext cx="2212965" cy="14804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Yechilishi: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𝑅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3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3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000" b="0" i="1" smtClean="0">
                                  <a:latin typeface="Cambria Math"/>
                                </a:rPr>
                                <m:t>220</m:t>
                              </m:r>
                            </m:e>
                            <m:sup>
                              <m:r>
                                <a:rPr lang="en-US" sz="30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3000" b="0" i="1" smtClean="0">
                              <a:latin typeface="Cambria Math"/>
                            </a:rPr>
                            <m:t>60</m:t>
                          </m:r>
                        </m:den>
                      </m:f>
                      <m:r>
                        <m:rPr>
                          <m:sty m:val="p"/>
                        </m:rPr>
                        <a:rPr lang="el-GR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Ω</m:t>
                      </m:r>
                    </m:oMath>
                  </m:oMathPara>
                </a14:m>
                <a:endParaRPr lang="en-US" sz="30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5327" y="1628800"/>
                <a:ext cx="2212965" cy="1480405"/>
              </a:xfrm>
              <a:prstGeom prst="rect">
                <a:avLst/>
              </a:prstGeom>
              <a:blipFill rotWithShape="1">
                <a:blip r:embed="rId6"/>
                <a:stretch>
                  <a:fillRect l="-6336" t="-5350" r="-8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Блок-схема: данные 6"/>
          <p:cNvSpPr/>
          <p:nvPr/>
        </p:nvSpPr>
        <p:spPr>
          <a:xfrm rot="2583527">
            <a:off x="5491108" y="5355607"/>
            <a:ext cx="72008" cy="698972"/>
          </a:xfrm>
          <a:prstGeom prst="flowChartInputOutput">
            <a:avLst/>
          </a:prstGeom>
          <a:solidFill>
            <a:srgbClr val="FF0000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16" name="Блок-схема: данные 15"/>
          <p:cNvSpPr/>
          <p:nvPr/>
        </p:nvSpPr>
        <p:spPr>
          <a:xfrm rot="2583527">
            <a:off x="5388810" y="4743795"/>
            <a:ext cx="72008" cy="698972"/>
          </a:xfrm>
          <a:prstGeom prst="flowChartInputOutput">
            <a:avLst/>
          </a:prstGeom>
          <a:solidFill>
            <a:srgbClr val="FF0000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 rot="10800000" flipV="1">
                <a:off x="6456041" y="5179257"/>
                <a:ext cx="819282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sz="300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Ω</m:t>
                      </m:r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 flipV="1">
                <a:off x="6456041" y="5179257"/>
                <a:ext cx="819282" cy="55399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 rot="10800000" flipV="1">
                <a:off x="7560873" y="3258359"/>
                <a:ext cx="1964332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l-GR" sz="300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≈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807 </m:t>
                      </m:r>
                      <m:r>
                        <m:rPr>
                          <m:sty m:val="p"/>
                        </m:rPr>
                        <a:rPr lang="el-GR" sz="300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Ω</m:t>
                      </m:r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 flipV="1">
                <a:off x="7560873" y="3258359"/>
                <a:ext cx="1964332" cy="55399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 rot="10800000" flipV="1">
                <a:off x="9525205" y="2143582"/>
                <a:ext cx="1964332" cy="9580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3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latin typeface="Cambria Math"/>
                            </a:rPr>
                            <m:t>48400</m:t>
                          </m:r>
                        </m:num>
                        <m:den>
                          <m:r>
                            <a:rPr lang="en-US" sz="3000" i="1">
                              <a:latin typeface="Cambria Math"/>
                            </a:rPr>
                            <m:t>60</m:t>
                          </m:r>
                        </m:den>
                      </m:f>
                      <m:r>
                        <m:rPr>
                          <m:sty m:val="p"/>
                        </m:rPr>
                        <a:rPr lang="el-GR" sz="300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Ω</m:t>
                      </m:r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 flipV="1">
                <a:off x="9525205" y="2143582"/>
                <a:ext cx="1964332" cy="95801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 rot="10800000" flipV="1">
                <a:off x="11352584" y="2348881"/>
                <a:ext cx="390214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l-GR" sz="300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≈</m:t>
                      </m:r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 flipV="1">
                <a:off x="11352584" y="2348881"/>
                <a:ext cx="390214" cy="55399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 rot="10800000" flipV="1">
                <a:off x="7815381" y="4969502"/>
                <a:ext cx="3507475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𝑅</m:t>
                    </m:r>
                    <m:r>
                      <a:rPr lang="el-GR" sz="300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≈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807 </m:t>
                    </m:r>
                    <m:r>
                      <m:rPr>
                        <m:sty m:val="p"/>
                      </m:rPr>
                      <a:rPr lang="el-GR" sz="300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Ω</m:t>
                    </m:r>
                  </m:oMath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 flipV="1">
                <a:off x="7815381" y="4969502"/>
                <a:ext cx="3507475" cy="553998"/>
              </a:xfrm>
              <a:prstGeom prst="rect">
                <a:avLst/>
              </a:prstGeom>
              <a:blipFill rotWithShape="1">
                <a:blip r:embed="rId11"/>
                <a:stretch>
                  <a:fillRect l="-4000" t="-15385" b="-318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 rot="10800000" flipV="1">
                <a:off x="4799857" y="4869160"/>
                <a:ext cx="1080937" cy="10187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3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000" i="1">
                                  <a:latin typeface="Cambria Math"/>
                                </a:rPr>
                                <m:t>𝑉</m:t>
                              </m:r>
                            </m:e>
                            <m:sup>
                              <m:r>
                                <a:rPr lang="en-US" sz="30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3000" i="1">
                              <a:latin typeface="Cambria Math"/>
                            </a:rPr>
                            <m:t>𝐴</m:t>
                          </m:r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•</m:t>
                          </m:r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𝑉</m:t>
                          </m:r>
                        </m:den>
                      </m:f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 flipV="1">
                <a:off x="4799857" y="4869160"/>
                <a:ext cx="1080937" cy="101874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735960" y="4941168"/>
                <a:ext cx="917687" cy="9536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latin typeface="Cambria Math"/>
                            </a:rPr>
                            <m:t>𝑉</m:t>
                          </m:r>
                        </m:num>
                        <m:den>
                          <m:r>
                            <a:rPr lang="en-US" sz="3000" i="1">
                              <a:latin typeface="Cambria Math"/>
                            </a:rPr>
                            <m:t>𝐴</m:t>
                          </m:r>
                        </m:den>
                      </m:f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5960" y="4941168"/>
                <a:ext cx="917687" cy="95365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9867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4" grpId="0"/>
      <p:bldP spid="18" grpId="0"/>
      <p:bldP spid="12" grpId="0"/>
      <p:bldP spid="7" grpId="0" animBg="1"/>
      <p:bldP spid="16" grpId="0" animBg="1"/>
      <p:bldP spid="21" grpId="0"/>
      <p:bldP spid="22" grpId="0"/>
      <p:bldP spid="23" grpId="0"/>
      <p:bldP spid="24" grpId="0"/>
      <p:bldP spid="25" grpId="0"/>
      <p:bldP spid="26" grpId="0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15212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1384" y="1484784"/>
            <a:ext cx="8352928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0" indent="-857250" algn="just">
              <a:buAutoNum type="romanUcPeriod"/>
            </a:pP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tokining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quvvati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mavzusini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857250" indent="-857250" algn="just">
              <a:buAutoNum type="romanUcPeriod"/>
            </a:pPr>
            <a:endParaRPr lang="ru-RU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II.   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(93-bet)</a:t>
            </a:r>
          </a:p>
          <a:p>
            <a:pPr algn="just"/>
            <a:endParaRPr lang="en-US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III.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just"/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daftarga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(93-bet)</a:t>
            </a:r>
            <a:endParaRPr lang="ru-RU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50" name="Picture 6" descr="C:\Users\User\Desktop\Online dars\8.2.6\boy-with-pen-notebook-animation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4232" y="2132856"/>
            <a:ext cx="3810000" cy="349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738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23306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99456" y="190962"/>
            <a:ext cx="10225136" cy="86177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2978117"/>
              </p:ext>
            </p:extLst>
          </p:nvPr>
        </p:nvGraphicFramePr>
        <p:xfrm>
          <a:off x="664346" y="1916832"/>
          <a:ext cx="11161240" cy="40324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48672"/>
                <a:gridCol w="5112568"/>
              </a:tblGrid>
              <a:tr h="1293783">
                <a:tc>
                  <a:txBody>
                    <a:bodyPr/>
                    <a:lstStyle/>
                    <a:p>
                      <a:pPr algn="ctr"/>
                      <a:endParaRPr lang="ru-RU" sz="25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5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370514">
                <a:tc>
                  <a:txBody>
                    <a:bodyPr/>
                    <a:lstStyle/>
                    <a:p>
                      <a:pPr algn="ctr"/>
                      <a:endParaRPr lang="ru-RU" sz="25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5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368152">
                <a:tc>
                  <a:txBody>
                    <a:bodyPr/>
                    <a:lstStyle/>
                    <a:p>
                      <a:pPr algn="ctr"/>
                      <a:endParaRPr lang="ru-RU" sz="25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5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6672064" y="4645585"/>
                <a:ext cx="4896544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Bajarilgan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ishga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𝑊</m:t>
                    </m:r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𝐼𝑈𝑡</m:t>
                    </m:r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064" y="4645585"/>
                <a:ext cx="4896544" cy="1015663"/>
              </a:xfrm>
              <a:prstGeom prst="rect">
                <a:avLst/>
              </a:prstGeom>
              <a:blipFill rotWithShape="0">
                <a:blip r:embed="rId2"/>
                <a:stretch>
                  <a:fillRect l="-1244" t="-7784" b="-173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839415" y="4645585"/>
            <a:ext cx="54726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Sarflangan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energi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miqdor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jihatidan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nimaga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895531" y="3645024"/>
                <a:ext cx="2161577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000" b="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Arial" pitchFamily="34" charset="0"/>
                  </a:rPr>
                  <a:t>Joul</a:t>
                </a:r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(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𝐽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da</a:t>
                </a:r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5531" y="3645024"/>
                <a:ext cx="2161577" cy="553998"/>
              </a:xfrm>
              <a:prstGeom prst="rect">
                <a:avLst/>
              </a:prstGeom>
              <a:blipFill rotWithShape="1">
                <a:blip r:embed="rId3"/>
                <a:stretch>
                  <a:fillRect l="-282" t="-16484" b="-340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695401" y="3421449"/>
            <a:ext cx="56166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tokining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bajargan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ishi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birlikda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ifodalanadi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95401" y="2098883"/>
            <a:ext cx="56886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tokining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bajargan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ishi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nimaga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896200" y="2329716"/>
                <a:ext cx="2016224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𝐴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𝐼𝑈𝑡</m:t>
                      </m:r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6200" y="2329716"/>
                <a:ext cx="2016224" cy="55399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639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29614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95400" y="1772816"/>
            <a:ext cx="64087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ELEKTR TOKINING QUVVATI</a:t>
            </a:r>
            <a:endParaRPr lang="en-US" sz="4800" b="1" dirty="0" smtClean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User\Desktop\Online dars\8.2.5\WBPi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4132" y="1779126"/>
            <a:ext cx="2644276" cy="3840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Online dars\8.3.2\1294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109" y="3342476"/>
            <a:ext cx="5279293" cy="3051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0345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TOKNING QUVVATI HAQIDA TUSHUNCHA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39416" y="1412776"/>
            <a:ext cx="10657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tarmog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ulangan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iste’molchilarda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turlicha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iste’mol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quvvatlari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biridan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C:\Users\User\Desktop\Online dars\8.2.6\RKbI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84" y="3212976"/>
            <a:ext cx="2581275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Online dars\8.2.6\source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688" y="3717032"/>
            <a:ext cx="2243261" cy="1829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esktop\Online dars\8.2.6\unnamed (1)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5767" y="3908301"/>
            <a:ext cx="24384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User\Desktop\Online dars\8.2.6\unnamed (2)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40" y="3584451"/>
            <a:ext cx="2105025" cy="247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1485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TOKNING QUVVATI HAQIDA TUSHUNCHA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11424" y="1524202"/>
            <a:ext cx="105851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tokining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P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quvvatini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topish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bajargan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ishi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A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ishni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ketgan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vaqt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t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lish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03412" y="3717032"/>
                <a:ext cx="10585176" cy="147732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Bu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ifodaga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t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vaqt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davomida</a:t>
                </a:r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elektr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tokining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bajargan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ishi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1" i="1" smtClean="0">
                        <a:solidFill>
                          <a:schemeClr val="tx1"/>
                        </a:solidFill>
                        <a:effectLst/>
                        <a:latin typeface="Cambria Math"/>
                        <a:cs typeface="Arial" pitchFamily="34" charset="0"/>
                      </a:rPr>
                      <m:t>𝑨</m:t>
                    </m:r>
                    <m:r>
                      <a:rPr lang="en-US" sz="3000" b="1" i="1" smtClean="0">
                        <a:solidFill>
                          <a:schemeClr val="tx1"/>
                        </a:solidFill>
                        <a:effectLst/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3000" b="1" i="1" smtClean="0">
                        <a:solidFill>
                          <a:schemeClr val="tx1"/>
                        </a:solidFill>
                        <a:effectLst/>
                        <a:latin typeface="Cambria Math"/>
                        <a:cs typeface="Arial" pitchFamily="34" charset="0"/>
                      </a:rPr>
                      <m:t>𝑰𝑼𝒕</m:t>
                    </m:r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ifodasini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qo</a:t>
                </a:r>
                <a:r>
                  <a:rPr lang="uz-Latn-UZ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ysak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quvvatning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quyidagi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ifodasi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</a:t>
                </a:r>
                <a:r>
                  <a:rPr lang="uz-Latn-UZ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ladi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412" y="3717032"/>
                <a:ext cx="10585176" cy="1477328"/>
              </a:xfrm>
              <a:prstGeom prst="rect">
                <a:avLst/>
              </a:prstGeom>
              <a:blipFill rotWithShape="1">
                <a:blip r:embed="rId2"/>
                <a:stretch>
                  <a:fillRect l="-1323" t="-4918" r="-1266" b="-11475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514123" y="2636912"/>
                <a:ext cx="1365853" cy="956672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𝑃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𝐴</m:t>
                          </m:r>
                        </m:num>
                        <m:den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4123" y="2636912"/>
                <a:ext cx="1365853" cy="95667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071664" y="5280640"/>
                <a:ext cx="1509869" cy="956672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𝑃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𝐼𝑈𝑡</m:t>
                          </m:r>
                        </m:num>
                        <m:den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1664" y="5280640"/>
                <a:ext cx="1509869" cy="95667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951984" y="5517232"/>
                <a:ext cx="1365853" cy="553998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𝑃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𝐼𝑈</m:t>
                      </m:r>
                    </m:oMath>
                  </m:oMathPara>
                </a14:m>
                <a:endParaRPr lang="en-US" sz="30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1984" y="5517232"/>
                <a:ext cx="1365853" cy="55399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4853008" y="5481977"/>
            <a:ext cx="9664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endParaRPr lang="ru-RU" sz="34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312025" y="2838249"/>
            <a:ext cx="648071" cy="5539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(1)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680177" y="5517232"/>
            <a:ext cx="648071" cy="5539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(2)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3396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1" grpId="0" animBg="1"/>
      <p:bldP spid="12" grpId="0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TOKNING QUVVATI HAQIDA TUSHUNCHA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59496" y="1745813"/>
            <a:ext cx="9361040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iste’molchisining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quvvati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undan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tayotgan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kuchining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yilgan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kuchlanish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paytmasiga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39416" y="1745813"/>
            <a:ext cx="720080" cy="146716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Равнобедренный треугольник 2"/>
          <p:cNvSpPr/>
          <p:nvPr/>
        </p:nvSpPr>
        <p:spPr>
          <a:xfrm rot="5400000">
            <a:off x="877286" y="2022977"/>
            <a:ext cx="567645" cy="355354"/>
          </a:xfrm>
          <a:prstGeom prst="triangl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658139" y="3451066"/>
                <a:ext cx="1365853" cy="553998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𝑃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𝐼𝑈</m:t>
                      </m:r>
                    </m:oMath>
                  </m:oMathPara>
                </a14:m>
                <a:endParaRPr lang="en-US" sz="30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8139" y="3451066"/>
                <a:ext cx="1365853" cy="55399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2171563" y="4397335"/>
                <a:ext cx="8136906" cy="55399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Agar,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𝐼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=3 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𝐴</m:t>
                    </m:r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𝑈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=220 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𝑉</m:t>
                    </m:r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bo</a:t>
                </a:r>
                <a:r>
                  <a:rPr lang="uz-Latn-UZ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lsa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quvvati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1563" y="4397335"/>
                <a:ext cx="8136906" cy="553998"/>
              </a:xfrm>
              <a:prstGeom prst="rect">
                <a:avLst/>
              </a:prstGeom>
              <a:blipFill rotWithShape="0">
                <a:blip r:embed="rId3"/>
                <a:stretch>
                  <a:fillRect l="-1645" t="-12903" b="-31183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3215680" y="5066605"/>
                <a:ext cx="4518837" cy="55399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𝑃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=3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𝐴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•220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𝑉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=660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𝑊</m:t>
                      </m:r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680" y="5066605"/>
                <a:ext cx="4518837" cy="55399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JEYMS UATT (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1736 - 1819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6146618"/>
            <a:ext cx="971550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38622" y="1491038"/>
            <a:ext cx="8033642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Jeyms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</a:t>
            </a:r>
            <a:r>
              <a:rPr lang="en-US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ngliz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muhandisi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kashfiyotchi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mexanik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lib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kuchini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quvvat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birligi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fanga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kiritgan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bug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mashinashining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prinspini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takomillashtirgan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 descr="C:\Users\User\Desktop\Online dars\8.3.2\KPLqGmW5REJLgRLxyQnDf6P7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9831" y="1367571"/>
            <a:ext cx="2790825" cy="307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\Desktop\Online dars\8.3.2\large_thumbnai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912" y="3885441"/>
            <a:ext cx="3600400" cy="2836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User\Desktop\Online dars\8.3.2\12944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3922473"/>
            <a:ext cx="4687850" cy="2709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048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 TOKI QUVVATINING BIRLIGI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4677" y="1696512"/>
            <a:ext cx="103525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quvvatining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birligi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ingliz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olimi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Jeyms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Uatt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sharafiga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vatt</a:t>
            </a:r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(W)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59496" y="3645024"/>
            <a:ext cx="9361040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vatt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deb,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zanjirning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kuchlanishi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30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volt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lgan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amper</a:t>
            </a:r>
            <a:r>
              <a:rPr lang="en-US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lgan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quvvatiga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39416" y="3645024"/>
            <a:ext cx="720080" cy="146716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Равнобедренный треугольник 10"/>
          <p:cNvSpPr/>
          <p:nvPr/>
        </p:nvSpPr>
        <p:spPr>
          <a:xfrm rot="5400000">
            <a:off x="877286" y="3922188"/>
            <a:ext cx="567645" cy="355354"/>
          </a:xfrm>
          <a:prstGeom prst="triangl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 TOKI QUVVATINING BIRLIGI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6146618"/>
            <a:ext cx="971550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911425" y="1667090"/>
            <a:ext cx="103691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Kundalik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turmushda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ishlatiladigan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asboblarining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iste’mol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quvvati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1 W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nisbatan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ancha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p.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amalda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quvvatning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hosilaviy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birliklari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hektovatt</a:t>
            </a:r>
            <a:r>
              <a:rPr lang="en-US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hW</a:t>
            </a:r>
            <a:r>
              <a:rPr lang="en-US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3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kilovatt</a:t>
            </a:r>
            <a:r>
              <a:rPr lang="en-US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(kW),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megavatt</a:t>
            </a:r>
            <a:r>
              <a:rPr lang="en-US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(MW)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llaniladi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729906" y="4015591"/>
                <a:ext cx="5598342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1 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h𝑊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=100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𝑊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10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𝑊</m:t>
                      </m:r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;</m:t>
                      </m:r>
                    </m:oMath>
                  </m:oMathPara>
                </a14:m>
                <a:endParaRPr lang="en-US" sz="3000" b="0" i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1 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𝑘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𝑊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=1000 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𝑊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10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3</m:t>
                          </m:r>
                        </m:sup>
                      </m:sSup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𝑊</m:t>
                      </m:r>
                      <m:r>
                        <a:rPr lang="en-US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;</m:t>
                      </m:r>
                    </m:oMath>
                  </m:oMathPara>
                </a14:m>
                <a:endParaRPr lang="en-US" sz="3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1 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𝑀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𝑊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=1 000 000 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𝑊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10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6</m:t>
                          </m:r>
                        </m:sup>
                      </m:sSup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𝑊</m:t>
                      </m:r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.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9906" y="4015591"/>
                <a:ext cx="5598342" cy="147732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4326</TotalTime>
  <Words>960</Words>
  <Application>Microsoft Office PowerPoint</Application>
  <PresentationFormat>Широкоэкранный</PresentationFormat>
  <Paragraphs>138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Cambria Math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Учетная запись Майкрософт</cp:lastModifiedBy>
  <cp:revision>609</cp:revision>
  <dcterms:created xsi:type="dcterms:W3CDTF">2020-10-11T11:44:17Z</dcterms:created>
  <dcterms:modified xsi:type="dcterms:W3CDTF">2020-11-13T07:37:22Z</dcterms:modified>
</cp:coreProperties>
</file>