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20" r:id="rId2"/>
    <p:sldId id="307" r:id="rId3"/>
    <p:sldId id="286" r:id="rId4"/>
    <p:sldId id="285" r:id="rId5"/>
    <p:sldId id="316" r:id="rId6"/>
    <p:sldId id="321" r:id="rId7"/>
    <p:sldId id="298" r:id="rId8"/>
    <p:sldId id="314" r:id="rId9"/>
    <p:sldId id="292" r:id="rId10"/>
    <p:sldId id="293" r:id="rId11"/>
    <p:sldId id="295" r:id="rId12"/>
    <p:sldId id="302" r:id="rId13"/>
    <p:sldId id="27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69" autoAdjust="0"/>
  </p:normalViewPr>
  <p:slideViewPr>
    <p:cSldViewPr>
      <p:cViewPr varScale="1">
        <p:scale>
          <a:sx n="61" d="100"/>
          <a:sy n="61" d="100"/>
        </p:scale>
        <p:origin x="78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63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30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61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86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37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9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20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70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54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65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67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90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60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8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97581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FIZIKA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264352" y="357692"/>
            <a:ext cx="1872208" cy="117406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-sinf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9784" y="2364680"/>
            <a:ext cx="720080" cy="172819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79784" y="4509120"/>
            <a:ext cx="720080" cy="16561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979784" y="260648"/>
            <a:ext cx="1371801" cy="13681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7948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5895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3842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1789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39737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27684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5632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03580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9" name="Picture 3" descr="C:\Users\User\Desktop\Online dars\8.2.10\capacitor-chargin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006" y="2888940"/>
            <a:ext cx="5383077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User\Desktop\Online dars\8.2.10\man-resistor-1805952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153" y="2204865"/>
            <a:ext cx="262089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04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KONDENSATORNI KETMA-KET ULASH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146618"/>
            <a:ext cx="9715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39416" y="1667090"/>
            <a:ext cx="10801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Ketma-ket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ulangan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kondensatorning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umumiy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ko</a:t>
            </a:r>
            <a:r>
              <a:rPr lang="uz-Latn-U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rinishi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rasmda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tasvirlangan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User\Desktop\Online dars\8.2.11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40" y="3068960"/>
            <a:ext cx="5112568" cy="2657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79531" y="3026405"/>
                <a:ext cx="2918094" cy="336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C</m:t>
                          </m:r>
                        </m:den>
                      </m:f>
                      <m: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30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000" b="0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C</m:t>
                              </m:r>
                            </m:e>
                            <m:sub>
                              <m:r>
                                <a:rPr lang="en-US" sz="3000" b="0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f>
                        <m:f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30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000" b="0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C</m:t>
                              </m:r>
                            </m:e>
                            <m:sub>
                              <m:r>
                                <a:rPr lang="en-US" sz="3000" b="0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itchFamily="34" charset="0"/>
                </a:endParaRPr>
              </a:p>
              <a:p>
                <a:endParaRPr lang="en-US" sz="3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C</m:t>
                      </m:r>
                      <m: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ru-RU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0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000" b="0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C</m:t>
                              </m:r>
                            </m:e>
                            <m:sub>
                              <m:r>
                                <a:rPr lang="en-US" sz="3000" b="0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000" i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•</m:t>
                          </m:r>
                          <m:sSub>
                            <m:sSubPr>
                              <m:ctrlPr>
                                <a:rPr lang="ru-RU" sz="30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000" b="0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C</m:t>
                              </m:r>
                            </m:e>
                            <m:sub>
                              <m:r>
                                <a:rPr lang="en-US" sz="3000" b="0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0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000" b="0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C</m:t>
                              </m:r>
                            </m:e>
                            <m:sub>
                              <m:r>
                                <a:rPr lang="en-US" sz="3000" b="0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30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000" b="0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C</m:t>
                              </m:r>
                            </m:e>
                            <m:sub>
                              <m:r>
                                <a:rPr lang="en-US" sz="3000" b="0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/>
                <a:endParaRPr lang="en-US" sz="3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𝑈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sSub>
                        <m:sSubPr>
                          <m:ctrlPr>
                            <a:rPr lang="ru-RU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𝑈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sSub>
                        <m:sSubPr>
                          <m:ctrlPr>
                            <a:rPr lang="ru-RU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𝑈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531" y="3026405"/>
                <a:ext cx="2918094" cy="33631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235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9376" y="2060848"/>
            <a:ext cx="110172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Sig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 µF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µF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kondensatorlar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kuchlanishli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manbaiga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zaro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parallel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ulangan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Zanjirdagi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sig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Kondensatorlarning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zaryad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35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7568" y="37890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63353" y="1556792"/>
                <a:ext cx="2880320" cy="4708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Berilgan: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=2 µ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𝐹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en-US" sz="3000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=2•</m:t>
                      </m:r>
                      <m:sSup>
                        <m:sSupPr>
                          <m:ctrlP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−6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𝐹</m:t>
                      </m:r>
                    </m:oMath>
                  </m:oMathPara>
                </a14:m>
                <a:endParaRPr lang="en-US" sz="3000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6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 µ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𝐹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en-US" sz="3000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6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•</m:t>
                      </m:r>
                      <m:sSup>
                        <m:sSup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−6</m:t>
                          </m:r>
                        </m:sup>
                      </m:sSup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𝐹</m:t>
                      </m:r>
                    </m:oMath>
                  </m:oMathPara>
                </a14:m>
                <a:endParaRPr lang="en-US" sz="3000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𝑈</m:t>
                      </m:r>
                      <m: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9</m:t>
                      </m:r>
                      <m:r>
                        <m:rPr>
                          <m:nor/>
                        </m:rPr>
                        <a:rPr lang="en-US" sz="300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300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V</m:t>
                      </m:r>
                    </m:oMath>
                  </m:oMathPara>
                </a14:m>
                <a:endParaRPr lang="en-US" sz="3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30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Topish</a:t>
                </a:r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3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𝑢𝑚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−?</m:t>
                      </m:r>
                    </m:oMath>
                  </m:oMathPara>
                </a14:m>
                <a:endParaRPr lang="en-US" sz="3000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𝑞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?; </m:t>
                      </m:r>
                      <m:sSub>
                        <m:sSubPr>
                          <m:ctrlP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𝑞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?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353" y="1556792"/>
                <a:ext cx="2880320" cy="4708981"/>
              </a:xfrm>
              <a:prstGeom prst="rect">
                <a:avLst/>
              </a:prstGeom>
              <a:blipFill>
                <a:blip r:embed="rId2"/>
                <a:stretch>
                  <a:fillRect l="-4863" t="-16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2927648" y="1628800"/>
            <a:ext cx="0" cy="4489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413058" y="4581128"/>
            <a:ext cx="25145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70405" y="1593667"/>
            <a:ext cx="25202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  </a:t>
            </a:r>
            <a:endParaRPr lang="en-US" sz="3000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591944" y="1604981"/>
            <a:ext cx="0" cy="4432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00056" y="1593667"/>
            <a:ext cx="39604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Yechilishi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 rot="10800000" flipV="1">
                <a:off x="5735960" y="2455155"/>
                <a:ext cx="3779925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𝑢𝑚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2 µ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𝐹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+6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 µ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𝐹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ru-RU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5735960" y="2455155"/>
                <a:ext cx="3779925" cy="5539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17389" y="5333456"/>
                <a:ext cx="5544616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𝑢𝑚</m:t>
                        </m:r>
                      </m:sub>
                    </m:sSub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8 µ</m:t>
                    </m:r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𝐹</m:t>
                    </m:r>
                  </m:oMath>
                </a14:m>
                <a:endParaRPr lang="ru-RU" sz="3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30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18µ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𝐶</m:t>
                      </m:r>
                    </m:oMath>
                  </m:oMathPara>
                </a14:m>
                <a:endParaRPr lang="ru-RU" sz="3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30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54µ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𝐶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7389" y="5333456"/>
                <a:ext cx="5544616" cy="1477328"/>
              </a:xfrm>
              <a:prstGeom prst="rect">
                <a:avLst/>
              </a:prstGeom>
              <a:blipFill rotWithShape="1">
                <a:blip r:embed="rId4"/>
                <a:stretch>
                  <a:fillRect l="-2640" t="-61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927648" y="2363945"/>
                <a:ext cx="2663037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𝑢𝑚</m:t>
                          </m:r>
                        </m:sub>
                      </m:sSub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sSub>
                        <m:sSub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sSub>
                        <m:sSub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648" y="2363945"/>
                <a:ext cx="2663037" cy="5539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45751" y="3279042"/>
                <a:ext cx="2106731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•</m:t>
                      </m:r>
                      <m:r>
                        <m:rPr>
                          <m:sty m:val="p"/>
                        </m:rP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U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5751" y="3279042"/>
                <a:ext cx="2106731" cy="5539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070405" y="3973706"/>
                <a:ext cx="212455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•</m:t>
                      </m:r>
                      <m:r>
                        <m:rPr>
                          <m:sty m:val="p"/>
                        </m:rP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U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405" y="3973706"/>
                <a:ext cx="2124556" cy="5539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9264352" y="2442954"/>
                <a:ext cx="1030026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8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 µ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𝐹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4352" y="2442954"/>
                <a:ext cx="1030026" cy="55399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91944" y="3020838"/>
                <a:ext cx="396044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2•</m:t>
                      </m:r>
                      <m:sSup>
                        <m:sSup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−6</m:t>
                          </m:r>
                        </m:sup>
                      </m:sSup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𝐹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•9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𝑉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944" y="3020838"/>
                <a:ext cx="3960440" cy="55399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9336360" y="2996952"/>
                <a:ext cx="2592288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1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8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•</m:t>
                      </m:r>
                      <m:sSup>
                        <m:sSup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−6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𝐶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6360" y="2996952"/>
                <a:ext cx="2592288" cy="55399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5735960" y="3573016"/>
                <a:ext cx="1296144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1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8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µ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𝐶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5960" y="3573016"/>
                <a:ext cx="1296144" cy="553998"/>
              </a:xfrm>
              <a:prstGeom prst="rect">
                <a:avLst/>
              </a:prstGeom>
              <a:blipFill rotWithShape="1">
                <a:blip r:embed="rId11"/>
                <a:stretch>
                  <a:fillRect r="-3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663952" y="4100958"/>
                <a:ext cx="396044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3000" b="0" i="1" smtClean="0">
                          <a:latin typeface="Cambria Math"/>
                        </a:rPr>
                        <m:t>=6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•</m:t>
                      </m:r>
                      <m:sSup>
                        <m:sSup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−6</m:t>
                          </m:r>
                        </m:sup>
                      </m:sSup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𝐹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•9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𝑉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952" y="4100958"/>
                <a:ext cx="3960440" cy="55399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9408368" y="4077072"/>
                <a:ext cx="2592288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5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4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•</m:t>
                      </m:r>
                      <m:sSup>
                        <m:sSup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−6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𝐶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8368" y="4077072"/>
                <a:ext cx="2592288" cy="553998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5888360" y="4797152"/>
                <a:ext cx="1296144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=54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µ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𝐶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8360" y="4797152"/>
                <a:ext cx="1296144" cy="553998"/>
              </a:xfrm>
              <a:prstGeom prst="rect">
                <a:avLst/>
              </a:prstGeom>
              <a:blipFill rotWithShape="1">
                <a:blip r:embed="rId14"/>
                <a:stretch>
                  <a:fillRect r="-3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596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2" grpId="0"/>
      <p:bldP spid="19" grpId="0"/>
      <p:bldP spid="20" grpId="0"/>
      <p:bldP spid="2" grpId="0"/>
      <p:bldP spid="9" grpId="0"/>
      <p:bldP spid="21" grpId="0"/>
      <p:bldP spid="11" grpId="0"/>
      <p:bldP spid="22" grpId="0"/>
      <p:bldP spid="23" grpId="0"/>
      <p:bldP spid="24" grpId="0"/>
      <p:bldP spid="26" grpId="0"/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1521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1384" y="1484784"/>
            <a:ext cx="936104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 algn="just">
              <a:buFontTx/>
              <a:buAutoNum type="romanUcPeriod"/>
            </a:pP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83- 84- 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betida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Kondensatorlarni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ketma-ket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parallel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ulash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mavzusini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II.   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(84-  bet)</a:t>
            </a:r>
            <a:endParaRPr lang="en-US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III.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15-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mashqni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     (84-bet)</a:t>
            </a:r>
            <a:endParaRPr lang="ru-RU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2" descr="C:\Users\User\Desktop\Online dars\8.2.2\5a19377bffc67742b6a3d5ff0625b8b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336" y="2492896"/>
            <a:ext cx="2644778" cy="3754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73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23306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1464" y="332656"/>
            <a:ext cx="10225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78056"/>
              </p:ext>
            </p:extLst>
          </p:nvPr>
        </p:nvGraphicFramePr>
        <p:xfrm>
          <a:off x="191344" y="1842464"/>
          <a:ext cx="11521280" cy="432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56183">
                <a:tc>
                  <a:txBody>
                    <a:bodyPr/>
                    <a:lstStyle/>
                    <a:p>
                      <a:pPr algn="ctr"/>
                      <a:endParaRPr lang="ru-RU" sz="25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5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8505">
                <a:tc>
                  <a:txBody>
                    <a:bodyPr/>
                    <a:lstStyle/>
                    <a:p>
                      <a:pPr algn="ctr"/>
                      <a:endParaRPr lang="ru-RU" sz="25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5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algn="ctr"/>
                      <a:endParaRPr lang="ru-RU" sz="25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5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384032" y="5050380"/>
                <a:ext cx="4896544" cy="8989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ε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0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=8,85•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−12</m:t>
                          </m:r>
                        </m:sup>
                      </m:sSup>
                      <m:f>
                        <m:fPr>
                          <m:ctrlPr>
                            <a:rPr lang="en-US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𝐹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ru-RU" sz="25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4032" y="5050380"/>
                <a:ext cx="4896544" cy="8989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726117" y="4985279"/>
            <a:ext cx="50281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Elektr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doimiysining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son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qiymati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nechiga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463979" y="3670779"/>
                <a:ext cx="2736650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𝐶</m:t>
                      </m:r>
                      <m:r>
                        <a:rPr lang="en-US" sz="28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8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ε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•</m:t>
                          </m:r>
                          <m:r>
                            <m:rPr>
                              <m:sty m:val="p"/>
                            </m:rPr>
                            <a:rPr lang="el-GR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ε</m:t>
                          </m:r>
                          <m:r>
                            <a:rPr lang="el-GR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•</m:t>
                          </m:r>
                          <m:r>
                            <a:rPr lang="en-US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𝑆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𝑑</m:t>
                          </m:r>
                        </m:den>
                      </m:f>
                      <m:r>
                        <m:rPr>
                          <m:nor/>
                        </m:rP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m:t> </m:t>
                      </m:r>
                    </m:oMath>
                  </m:oMathPara>
                </a14:m>
                <a:endParaRPr lang="ru-RU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3979" y="3670779"/>
                <a:ext cx="2736650" cy="9017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32691" y="3670779"/>
            <a:ext cx="52503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Yassi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kondensator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sig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imini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334" y="2458441"/>
            <a:ext cx="568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Kondensator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deb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nimaga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aytiladi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60480" y="2027554"/>
            <a:ext cx="55436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Bir-biridan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yupqa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dielektrik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ajratilgan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ikki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o</a:t>
            </a:r>
            <a:r>
              <a:rPr lang="uz-Latn-UZ" sz="28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tkazgichdan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qurilmaga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kondensator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5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39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23306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1464" y="332656"/>
            <a:ext cx="10225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4181" y="1434404"/>
            <a:ext cx="69819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nanofarad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necha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faradga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99094" y="2460147"/>
                <a:ext cx="597666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1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𝑛𝐹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=0, 000 000 001 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𝐹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−9</m:t>
                          </m:r>
                        </m:sup>
                      </m:sSup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 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𝐹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094" y="2460147"/>
                <a:ext cx="5976664" cy="55399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839416" y="3573016"/>
            <a:ext cx="6336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pikofarad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necha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faradga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39416" y="4855463"/>
                <a:ext cx="691276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1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𝑝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𝐹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=0, 000 000 000 001 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𝐹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12</m:t>
                          </m:r>
                        </m:sup>
                      </m:sSup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 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𝐹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416" y="4855463"/>
                <a:ext cx="6912768" cy="5539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3" descr="C:\Users\User\Desktop\Online dars\8.2.10\ceramic-capacitors-500x5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1340768"/>
            <a:ext cx="403244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99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2961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FIZIKA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3432" y="1488615"/>
            <a:ext cx="97210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MAVZU: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KONDENSATORLARNI KETMA-KET VA PARALLEL ULASH</a:t>
            </a:r>
            <a:endParaRPr lang="en-US" sz="4800" b="1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User\Desktop\Online dars\8.2.10\PLK43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50" y="3953881"/>
            <a:ext cx="483870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34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KONDENSATORNI PARALLEL ULASH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9416" y="1412776"/>
            <a:ext cx="106571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Elektr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zanjirida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kondensatorlar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sig</a:t>
            </a:r>
            <a:r>
              <a:rPr lang="uz-Latn-U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imini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oshirish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kamaytirish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zarurati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paydo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uz-Latn-U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ladi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hollarda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kondensatorlar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ketma-ket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parallel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ulanadi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    </a:t>
            </a: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9416" y="3068960"/>
            <a:ext cx="10920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Kondensatorlar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parallel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ulanganda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umumiy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elektr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sig</a:t>
            </a:r>
            <a:r>
              <a:rPr lang="uz-Latn-U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alohida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kondensatorlar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sig</a:t>
            </a:r>
            <a:r>
              <a:rPr lang="uz-Latn-U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imlarining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</a:t>
            </a:r>
            <a:r>
              <a:rPr lang="uz-Latn-U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indisiga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15880" y="5211767"/>
                <a:ext cx="6048672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𝐶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sSub>
                      <m:sSubPr>
                        <m:ctrlPr>
                          <a:rPr lang="ru-RU" sz="30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sSub>
                      <m:sSubPr>
                        <m:ctrlPr>
                          <a:rPr lang="ru-RU" sz="30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sSub>
                      <m:sSubPr>
                        <m:ctrlPr>
                          <a:rPr lang="ru-RU" sz="30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sub>
                    </m:sSub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+ … +</m:t>
                    </m:r>
                    <m:sSub>
                      <m:sSubPr>
                        <m:ctrlPr>
                          <a:rPr lang="ru-RU" sz="30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    (1)</a:t>
                </a:r>
                <a:endParaRPr lang="ru-RU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880" y="5211767"/>
                <a:ext cx="6048672" cy="553998"/>
              </a:xfrm>
              <a:prstGeom prst="rect">
                <a:avLst/>
              </a:prstGeom>
              <a:blipFill rotWithShape="1">
                <a:blip r:embed="rId2"/>
                <a:stretch>
                  <a:fillRect t="-14286" b="-329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 descr="C:\Users\User\Desktop\Online dars\8.2.11\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32" y="4084622"/>
            <a:ext cx="3697836" cy="2773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48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KONDENSATORNI PARALLEL ULASH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3432" y="1772816"/>
            <a:ext cx="106571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Kondensatorlarni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parallel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ulash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ularning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musbat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ishora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qoplamalari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musbat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ishorali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qoplamalar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manfiy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ishorali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qoplamalar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manfiy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ishorali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qoplamalar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ulanadi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User\Desktop\Online dars\8.2.11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888" y="3454391"/>
            <a:ext cx="6032723" cy="3031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27448" y="4221088"/>
                <a:ext cx="3384376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𝐶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sSub>
                        <m:sSubPr>
                          <m:ctrlPr>
                            <a:rPr lang="ru-RU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sSub>
                        <m:sSubPr>
                          <m:ctrlPr>
                            <a:rPr lang="ru-RU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𝑈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sSub>
                        <m:sSub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𝑈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sSub>
                        <m:sSub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𝑈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𝑞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sSub>
                        <m:sSub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𝑞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sSub>
                        <m:sSub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𝑞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448" y="4221088"/>
                <a:ext cx="3384376" cy="147732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776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KONDENSATORNI PARALLEL ULASH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5400" y="1340768"/>
            <a:ext cx="10225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Kondensator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parallel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ulanganda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umumiy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kuchlanish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xil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bo</a:t>
            </a:r>
            <a:r>
              <a:rPr lang="uz-Latn-U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ladi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31704" y="2356431"/>
                <a:ext cx="6408712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𝑈</m:t>
                    </m:r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sSub>
                      <m:sSubPr>
                        <m:ctrlPr>
                          <a:rPr lang="ru-RU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sSub>
                      <m:sSubPr>
                        <m:ctrlPr>
                          <a:rPr lang="ru-RU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sSub>
                      <m:sSubPr>
                        <m:ctrlPr>
                          <a:rPr lang="ru-RU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sub>
                    </m:sSub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 …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sSub>
                      <m:sSubPr>
                        <m:ctrlPr>
                          <a:rPr lang="ru-RU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       (2)</a:t>
                </a:r>
                <a:endParaRPr lang="ru-RU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1704" y="2356431"/>
                <a:ext cx="6408712" cy="553998"/>
              </a:xfrm>
              <a:prstGeom prst="rect">
                <a:avLst/>
              </a:prstGeom>
              <a:blipFill rotWithShape="1">
                <a:blip r:embed="rId2"/>
                <a:stretch>
                  <a:fillRect t="-14444" r="-571" b="-344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880" y="6146618"/>
            <a:ext cx="9715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95400" y="3133417"/>
            <a:ext cx="10225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To</a:t>
            </a:r>
            <a:r>
              <a:rPr lang="uz-Latn-U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liq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zaryad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kondensator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zaryadlarining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</a:t>
            </a:r>
            <a:r>
              <a:rPr lang="uz-Latn-U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indisiga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uz-Latn-U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ladi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575720" y="4541478"/>
                <a:ext cx="6408712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𝑞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sSub>
                      <m:sSubPr>
                        <m:ctrlPr>
                          <a:rPr lang="ru-RU" sz="30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𝑞</m:t>
                        </m:r>
                      </m:e>
                      <m:sub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sSub>
                      <m:sSubPr>
                        <m:ctrlPr>
                          <a:rPr lang="ru-RU" sz="30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𝑞</m:t>
                        </m:r>
                      </m:e>
                      <m:sub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sSub>
                      <m:sSubPr>
                        <m:ctrlPr>
                          <a:rPr lang="ru-RU" sz="30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𝑞</m:t>
                        </m:r>
                      </m:e>
                      <m:sub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sub>
                    </m:sSub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+ … +</m:t>
                    </m:r>
                    <m:sSub>
                      <m:sSubPr>
                        <m:ctrlPr>
                          <a:rPr lang="ru-RU" sz="30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𝑞</m:t>
                        </m:r>
                      </m:e>
                      <m:sub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         (3)</a:t>
                </a:r>
                <a:endParaRPr lang="ru-RU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720" y="4541478"/>
                <a:ext cx="6408712" cy="553998"/>
              </a:xfrm>
              <a:prstGeom prst="rect">
                <a:avLst/>
              </a:prstGeom>
              <a:blipFill rotWithShape="1">
                <a:blip r:embed="rId4"/>
                <a:stretch>
                  <a:fillRect t="-14286" b="-329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983432" y="5391985"/>
            <a:ext cx="10225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Demak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kondensatorlarni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o</a:t>
            </a:r>
            <a:r>
              <a:rPr lang="uz-Latn-U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zaro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parallel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ulash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uz-Latn-U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proq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zaryadini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</a:t>
            </a:r>
            <a:r>
              <a:rPr lang="uz-Latn-U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96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KONDENSATORNI 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KETMA-KET 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ULASH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41844" y="3146050"/>
                <a:ext cx="6671550" cy="8040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𝐶</m:t>
                        </m:r>
                      </m:den>
                    </m:f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ru-RU" sz="30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ru-RU" sz="300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30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Arial" pitchFamily="34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30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f>
                      <m:fPr>
                        <m:ctrlPr>
                          <a:rPr lang="ru-RU" sz="30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ru-RU" sz="300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30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Arial" pitchFamily="34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30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f>
                      <m:fPr>
                        <m:ctrlPr>
                          <a:rPr lang="ru-RU" sz="30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ru-RU" sz="300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30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Arial" pitchFamily="34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30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Arial" pitchFamily="34" charset="0"/>
                              </a:rPr>
                              <m:t>3</m:t>
                            </m:r>
                          </m:sub>
                        </m:sSub>
                      </m:den>
                    </m:f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+…+</m:t>
                    </m:r>
                    <m:f>
                      <m:fPr>
                        <m:ctrlPr>
                          <a:rPr lang="ru-RU" sz="30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ru-RU" sz="300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30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Arial" pitchFamily="34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30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Arial" pitchFamily="34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        (4)</a:t>
                </a:r>
                <a:endParaRPr lang="ru-RU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844" y="3146050"/>
                <a:ext cx="6671550" cy="804003"/>
              </a:xfrm>
              <a:prstGeom prst="rect">
                <a:avLst/>
              </a:prstGeom>
              <a:blipFill rotWithShape="1">
                <a:blip r:embed="rId2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146618"/>
            <a:ext cx="9715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36530" y="1484784"/>
            <a:ext cx="11089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Kondensatorlar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ketma-ket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ulanganda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umumiy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elektr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sig</a:t>
            </a:r>
            <a:r>
              <a:rPr lang="uz-Latn-U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imining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teskari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miqdori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kondensator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sig</a:t>
            </a:r>
            <a:r>
              <a:rPr lang="uz-Latn-U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imining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teskari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miqdorlari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</a:t>
            </a:r>
            <a:r>
              <a:rPr lang="uz-Latn-U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indisiga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3" descr="C:\Users\User\Desktop\Online dars\8.2.10\ceramic-capacitors-500x5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394" y="2519117"/>
            <a:ext cx="331236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98006" y="4450513"/>
            <a:ext cx="80553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Demak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kondensatorlar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o</a:t>
            </a:r>
            <a:r>
              <a:rPr lang="uz-Latn-U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zaro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ketma-ket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ulanganda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sig</a:t>
            </a:r>
            <a:r>
              <a:rPr lang="uz-Latn-U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kamayar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48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KONDENSATORNI KETMA-KET ULASH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4677" y="1696512"/>
            <a:ext cx="103525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Kondensatorlar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ketma-ket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ulanganda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umumiy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kuchlanish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kondensator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uchlaridagi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kuchlanishlarning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yig</a:t>
            </a:r>
            <a:r>
              <a:rPr lang="uz-Latn-U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indisiga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User\Desktop\Online dars\8.2.11\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232" y="4283135"/>
            <a:ext cx="6572645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143672" y="3789040"/>
                <a:ext cx="6549665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𝑈</m:t>
                    </m:r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sSub>
                      <m:sSubPr>
                        <m:ctrlPr>
                          <a:rPr lang="ru-RU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sSub>
                      <m:sSubPr>
                        <m:ctrlPr>
                          <a:rPr lang="ru-RU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sSub>
                      <m:sSubPr>
                        <m:ctrlPr>
                          <a:rPr lang="ru-RU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sub>
                    </m:sSub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 …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+ </m:t>
                    </m:r>
                    <m:sSub>
                      <m:sSubPr>
                        <m:ctrlPr>
                          <a:rPr lang="ru-RU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      (5)</a:t>
                </a:r>
                <a:endParaRPr lang="ru-RU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672" y="3789040"/>
                <a:ext cx="6549665" cy="553998"/>
              </a:xfrm>
              <a:prstGeom prst="rect">
                <a:avLst/>
              </a:prstGeom>
              <a:blipFill>
                <a:blip r:embed="rId3"/>
                <a:stretch>
                  <a:fillRect t="-14444" b="-344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235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4073</TotalTime>
  <Words>414</Words>
  <Application>Microsoft Office PowerPoint</Application>
  <PresentationFormat>Широкоэкранный</PresentationFormat>
  <Paragraphs>78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579</cp:revision>
  <dcterms:created xsi:type="dcterms:W3CDTF">2020-10-11T11:44:17Z</dcterms:created>
  <dcterms:modified xsi:type="dcterms:W3CDTF">2020-11-03T11:13:17Z</dcterms:modified>
</cp:coreProperties>
</file>