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0" r:id="rId2"/>
    <p:sldId id="307" r:id="rId3"/>
    <p:sldId id="286" r:id="rId4"/>
    <p:sldId id="285" r:id="rId5"/>
    <p:sldId id="316" r:id="rId6"/>
    <p:sldId id="315" r:id="rId7"/>
    <p:sldId id="298" r:id="rId8"/>
    <p:sldId id="314" r:id="rId9"/>
    <p:sldId id="292" r:id="rId10"/>
    <p:sldId id="293" r:id="rId11"/>
    <p:sldId id="300" r:id="rId12"/>
    <p:sldId id="308" r:id="rId13"/>
    <p:sldId id="317" r:id="rId14"/>
    <p:sldId id="295" r:id="rId15"/>
    <p:sldId id="30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C:\Users\User\Desktop\Online dars\8.2.5\71t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0848"/>
            <a:ext cx="3683381" cy="36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Online dars\8.2.6\J4nTe1E2Q6-ezgifcom-revers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23" y="2927553"/>
            <a:ext cx="47625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KONDENSATOR VA UNING ELEKTR 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75920" y="1667090"/>
            <a:ext cx="62646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Kondensator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sig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lchami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plastinkalar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ham bog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liq.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Qoplamalar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yuzasi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kondensatorning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rinishi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</a:t>
            </a:r>
          </a:p>
          <a:p>
            <a:pPr algn="just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d −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qoplamalar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dielektrik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qalinligi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Online dars\8.2.10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3" y="1484783"/>
            <a:ext cx="5127275" cy="49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KONDENSATOR VA UNING ELEKTR 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68" y="1585879"/>
            <a:ext cx="11063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Yassi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kondensatorning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sig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qoplamalari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yuzasiga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qoplamalari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teskari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93377" y="3063207"/>
                <a:ext cx="4896544" cy="748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30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ε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•</m:t>
                        </m:r>
                        <m:r>
                          <m:rPr>
                            <m:sty m:val="p"/>
                          </m:rPr>
                          <a:rPr lang="el-GR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ε</m:t>
                        </m:r>
                        <m:r>
                          <a:rPr lang="el-GR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•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𝑆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                (2)    </a:t>
                </a:r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377" y="3063207"/>
                <a:ext cx="4896544" cy="748090"/>
              </a:xfrm>
              <a:prstGeom prst="rect">
                <a:avLst/>
              </a:prstGeom>
              <a:blipFill rotWithShape="1">
                <a:blip r:embed="rId2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763" y="4149080"/>
                <a:ext cx="10357773" cy="2132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Bunda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ε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=8,85•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−12</m:t>
                        </m:r>
                      </m:sup>
                    </m:sSup>
                    <m:f>
                      <m:fPr>
                        <m:ctrlP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𝐹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den>
                    </m:f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−</m:t>
                    </m:r>
                  </m:oMath>
                </a14:m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elektr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doimiysi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l-GR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ε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−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qoplamalar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muhitning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dielektrik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singdiruvchanligi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masalan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havo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ε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1;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sluda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ε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6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; shisha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ε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7.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63" y="4149080"/>
                <a:ext cx="10357773" cy="2132956"/>
              </a:xfrm>
              <a:prstGeom prst="rect">
                <a:avLst/>
              </a:prstGeom>
              <a:blipFill rotWithShape="1">
                <a:blip r:embed="rId3"/>
                <a:stretch>
                  <a:fillRect l="-1354" r="-1413" b="-7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KONDENSATOR VA UNING ELEKTR 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68" y="1372433"/>
            <a:ext cx="11017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Elektrotexnikada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miqdordagi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zaryadlarni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plashga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ljallangan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kondensatorlar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llaniladi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Radiotexnikada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zgaruvchan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sig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kondensatorlar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llaniladi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prinsipi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qoplamalarning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siljishiga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Bundan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tashqari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qutbli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qutbsiz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kondensatorlar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ishlatiladi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4149080"/>
            <a:ext cx="7704856" cy="259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KONDENSATOR VA UNING ELEKTR 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Desktop\Online dars\8.2.10\VariableFortunateEchidna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1342143"/>
            <a:ext cx="12216680" cy="55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0" y="1484784"/>
            <a:ext cx="1221668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3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6" y="2060848"/>
            <a:ext cx="11017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Sig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kondensator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qoplamalariga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manbaidan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12 V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Kondensatorning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qoplamasi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353" y="1556792"/>
                <a:ext cx="288032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C</m:t>
                      </m:r>
                      <m: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nF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3000" b="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=3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−9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12 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V</m:t>
                      </m:r>
                    </m:oMath>
                  </m:oMathPara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q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3" y="1556792"/>
                <a:ext cx="2880320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4863" t="-23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2927648" y="1628800"/>
            <a:ext cx="0" cy="4489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13058" y="3645024"/>
            <a:ext cx="2514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07769" y="1549241"/>
            <a:ext cx="25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</a:t>
            </a:r>
            <a:endParaRPr lang="en-US" sz="3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386375" y="1471645"/>
            <a:ext cx="0" cy="4432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0800000" flipV="1">
                <a:off x="4185982" y="3319545"/>
                <a:ext cx="16921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𝑞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𝐶𝑈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185982" y="3319545"/>
                <a:ext cx="1692188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74705" y="2224614"/>
                <a:ext cx="2697899" cy="883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𝐶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05" y="2224614"/>
                <a:ext cx="2697899" cy="8832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55943" y="4245301"/>
                <a:ext cx="3904153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</a:rPr>
                        <m:t>𝐹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 </m:t>
                      </m:r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𝑉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943" y="4245301"/>
                <a:ext cx="3904153" cy="9596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536160" y="1604981"/>
                <a:ext cx="39604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pPr/>
                <a:r>
                  <a:rPr lang="en-US" sz="3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ial" pitchFamily="34" charset="0"/>
                  </a:rPr>
                  <a:t>q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=3•</m:t>
                    </m:r>
                    <m:sSup>
                      <m:sSupPr>
                        <m:ctrlP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−9</m:t>
                        </m:r>
                      </m:sup>
                    </m:sSup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•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12 </m:t>
                    </m:r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C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en-US" sz="30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160" y="1604981"/>
                <a:ext cx="3960440" cy="1015663"/>
              </a:xfrm>
              <a:prstGeom prst="rect">
                <a:avLst/>
              </a:prstGeom>
              <a:blipFill>
                <a:blip r:embed="rId6"/>
                <a:stretch>
                  <a:fillRect l="-3538" t="-7784" b="-17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Блок-схема: данные 6"/>
          <p:cNvSpPr/>
          <p:nvPr/>
        </p:nvSpPr>
        <p:spPr>
          <a:xfrm rot="2583527">
            <a:off x="6301518" y="4375658"/>
            <a:ext cx="72008" cy="698972"/>
          </a:xfrm>
          <a:prstGeom prst="flowChartInputOutpu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Блок-схема: данные 15"/>
          <p:cNvSpPr/>
          <p:nvPr/>
        </p:nvSpPr>
        <p:spPr>
          <a:xfrm rot="2583527">
            <a:off x="5676841" y="4655593"/>
            <a:ext cx="72008" cy="698972"/>
          </a:xfrm>
          <a:prstGeom prst="flowChartInputOutpu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0800000" flipV="1">
                <a:off x="6816081" y="4531185"/>
                <a:ext cx="43204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𝐶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816081" y="4531185"/>
                <a:ext cx="432048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0800000" flipV="1">
                <a:off x="7680176" y="2830870"/>
                <a:ext cx="41764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3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6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•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−9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𝐶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=36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𝑛𝐶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7680176" y="2830870"/>
                <a:ext cx="4176464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660060" y="4692503"/>
                <a:ext cx="554461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en-US" sz="30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=36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𝑛𝐶</m:t>
                    </m:r>
                  </m:oMath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60" y="4692503"/>
                <a:ext cx="5544616" cy="553998"/>
              </a:xfrm>
              <a:prstGeom prst="rect">
                <a:avLst/>
              </a:prstGeom>
              <a:blipFill>
                <a:blip r:embed="rId9"/>
                <a:stretch>
                  <a:fillRect l="-2640" t="-15385" b="-31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8" grpId="0"/>
      <p:bldP spid="12" grpId="0"/>
      <p:bldP spid="7" grpId="0" animBg="1"/>
      <p:bldP spid="16" grpId="0" animBg="1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384" y="1484784"/>
            <a:ext cx="779638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80-81-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betida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sig</a:t>
            </a:r>
            <a:r>
              <a:rPr lang="uz-Latn-UZ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Kondensatorlar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buAutoNum type="romanUcPeriod"/>
            </a:pP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   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(81-  bet)</a:t>
            </a:r>
          </a:p>
          <a:p>
            <a:pPr algn="just"/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14-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mashqni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(81-bet)</a:t>
            </a: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Online dars\8.2.6\boy-with-pen-notebook-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66" y="1124744"/>
            <a:ext cx="38100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11231"/>
              </p:ext>
            </p:extLst>
          </p:nvPr>
        </p:nvGraphicFramePr>
        <p:xfrm>
          <a:off x="191344" y="1554432"/>
          <a:ext cx="11521280" cy="511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6183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545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84032" y="5411473"/>
                <a:ext cx="48965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 …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5411473"/>
                <a:ext cx="489654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90502" y="4918809"/>
            <a:ext cx="50281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Agar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zanjirga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n ta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lampochka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bir-biriga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parallel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ulansa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zanjirdagi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25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10686" y="3769876"/>
                <a:ext cx="4691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𝑈</m:t>
                      </m:r>
                      <m:r>
                        <a:rPr lang="en-US" sz="28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…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686" y="3769876"/>
                <a:ext cx="469186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79376" y="3237944"/>
            <a:ext cx="52503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zanjirida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n ta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lampochkani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ketma-ket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ulab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kalit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ulanganda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uchlaridagi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nimaga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376" y="1581760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zanjirida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n ta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lampochkani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ketma-ket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ulab</a:t>
            </a:r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ulanganda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zanjirdan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5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tayotgan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84032" y="2123630"/>
                <a:ext cx="4608512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…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032" y="2123630"/>
                <a:ext cx="4608512" cy="513282"/>
              </a:xfrm>
              <a:prstGeom prst="rect">
                <a:avLst/>
              </a:prstGeom>
              <a:blipFill rotWithShape="1">
                <a:blip r:embed="rId4"/>
                <a:stretch>
                  <a:fillRect t="-3529" b="-2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181" y="1434404"/>
            <a:ext cx="6981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Agar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n ta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ulansa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formula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98374" y="3140968"/>
                <a:ext cx="5688633" cy="103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den>
                      </m:f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 …+</m:t>
                      </m:r>
                      <m:f>
                        <m:fPr>
                          <m:ctrlPr>
                            <a:rPr lang="ru-RU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74" y="3140968"/>
                <a:ext cx="5688633" cy="10376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User\Desktop\Online dars\8.2.6\0_ca2e5_39eb4984_ori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82" y="1402243"/>
            <a:ext cx="2923006" cy="402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Online dars\8.2.6\paralel-circui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30" y="4509120"/>
            <a:ext cx="5762761" cy="215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1488615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ELEKTR SIG‘IMI. KONDENSATORLAR</a:t>
            </a:r>
          </a:p>
        </p:txBody>
      </p:sp>
      <p:pic>
        <p:nvPicPr>
          <p:cNvPr id="1027" name="Picture 3" descr="C:\Users\User\Desktop\Online dars\8.2.10\capacitor-charg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090797"/>
            <a:ext cx="5760640" cy="34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Online dars\8.2.10\man-resistor-18059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1340769"/>
            <a:ext cx="26722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KONDENSATOR VA UNING ELEKTR 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416" y="1412776"/>
            <a:ext cx="10657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Elektrotexnikada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zaryadlarni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plash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zaryadlarni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plash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saqlashda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kondensator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ataluvchi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8088" y="3789040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Bir-biridan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yupqa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dielektrik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ajratilgan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qurilma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kondensator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Online dars\8.2.10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890600"/>
            <a:ext cx="2664296" cy="37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KONDENSATOR VA UNING ELEKTR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9776" y="1524202"/>
            <a:ext cx="741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kondensator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−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yassi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kondensator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Yassi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kondensator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plastinkalardan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platinkalar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kondensator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qoplamalari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User\Desktop\Online dars\8.2.10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556792"/>
            <a:ext cx="311166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32176" y="4106670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Kondensatorlar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zaryadlanganda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qoplamasida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miqdorda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ishorali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zaryadlar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uz-Latn-UZ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planadi</a:t>
            </a:r>
            <a:r>
              <a:rPr 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KONDENSATOR VA UNING ELEKTR 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400" y="1340768"/>
            <a:ext cx="10225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Kondensatorning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sig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qoplamalaridagi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plastinkalar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75720" y="2502269"/>
                <a:ext cx="4464496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𝐶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          (1)    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2502269"/>
                <a:ext cx="4464496" cy="710707"/>
              </a:xfrm>
              <a:prstGeom prst="rect">
                <a:avLst/>
              </a:prstGeom>
              <a:blipFill rotWithShape="1">
                <a:blip r:embed="rId2"/>
                <a:stretch>
                  <a:fillRect t="-4274" b="-10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5400" y="3133417"/>
                <a:ext cx="102251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Bunda: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𝑞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kondensator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qoplamasiga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zaryad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miqdori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U</m:t>
                    </m:r>
                    <m:r>
                      <a:rPr lang="en-US" sz="3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plastinkalar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kuchlanish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133417"/>
                <a:ext cx="10225136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371" t="-7784" r="-1431" b="-17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User\Desktop\Online dars\8.2.10\PLK43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293096"/>
            <a:ext cx="48387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KONDENSATOR VA UNING ELEKTR 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55440" y="3789040"/>
                <a:ext cx="5832648" cy="99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30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30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3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𝑈</m:t>
                              </m:r>
                            </m:den>
                          </m:f>
                        </m:e>
                      </m:d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1 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𝑘𝑢𝑙𝑜𝑛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1 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𝑉𝑜𝑙𝑡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𝐶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den>
                      </m:f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3789040"/>
                <a:ext cx="5832648" cy="9996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46618"/>
            <a:ext cx="9715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6530" y="1693257"/>
            <a:ext cx="11089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Xalqaro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birliklar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sistemasida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sig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M.Faradey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sharafiga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farad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(F)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 descr="C:\Users\User\Desktop\Online dars\8.2.10\ceramic-capacitors-5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70892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KONDENSATOR VA UNING ELEKTR 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4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677" y="1696512"/>
            <a:ext cx="10352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1 farad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amalda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ulushlari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mikrofarad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(µF),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nanofarad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pikofarad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(pF)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llaniladi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4677" y="3717032"/>
                <a:ext cx="6903491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1µ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=0, 000 001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−6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</m:oMath>
                  </m:oMathPara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𝑛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=0, 000 000 001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9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𝑝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=0, 000 000 000 001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12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𝐹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77" y="3717032"/>
                <a:ext cx="6903491" cy="24006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User\Desktop\Online dars\8.2.10\main-qimg-5d49697d6ab1155106c60d28a1fff0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717032"/>
            <a:ext cx="2647211" cy="22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3974</TotalTime>
  <Words>571</Words>
  <Application>Microsoft Office PowerPoint</Application>
  <PresentationFormat>Широкоэкранный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531</cp:revision>
  <dcterms:created xsi:type="dcterms:W3CDTF">2020-10-11T11:44:17Z</dcterms:created>
  <dcterms:modified xsi:type="dcterms:W3CDTF">2020-11-03T10:55:18Z</dcterms:modified>
</cp:coreProperties>
</file>