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6" r:id="rId2"/>
    <p:sldId id="285" r:id="rId3"/>
    <p:sldId id="308" r:id="rId4"/>
    <p:sldId id="307" r:id="rId5"/>
    <p:sldId id="298" r:id="rId6"/>
    <p:sldId id="292" r:id="rId7"/>
    <p:sldId id="293" r:id="rId8"/>
    <p:sldId id="300" r:id="rId9"/>
    <p:sldId id="309" r:id="rId10"/>
    <p:sldId id="294" r:id="rId11"/>
    <p:sldId id="310" r:id="rId12"/>
    <p:sldId id="311" r:id="rId13"/>
    <p:sldId id="312" r:id="rId14"/>
    <p:sldId id="301" r:id="rId15"/>
    <p:sldId id="314" r:id="rId16"/>
    <p:sldId id="315" r:id="rId17"/>
    <p:sldId id="316" r:id="rId18"/>
    <p:sldId id="317" r:id="rId19"/>
    <p:sldId id="27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569" autoAdjust="0"/>
  </p:normalViewPr>
  <p:slideViewPr>
    <p:cSldViewPr>
      <p:cViewPr varScale="1">
        <p:scale>
          <a:sx n="66" d="100"/>
          <a:sy n="66" d="100"/>
        </p:scale>
        <p:origin x="-864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3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4305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7619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6862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537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98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202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1705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15414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51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675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900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8002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800" y="1772816"/>
            <a:ext cx="4492448" cy="2396232"/>
          </a:xfrm>
          <a:prstGeom prst="rect">
            <a:avLst/>
          </a:prstGeom>
        </p:spPr>
      </p:pic>
      <p:pic>
        <p:nvPicPr>
          <p:cNvPr id="6146" name="Picture 2" descr="C:\Users\User\Desktop\Online dars\8.1.13\hello_html_6687d80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4115519"/>
            <a:ext cx="7128792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9192344" y="188640"/>
            <a:ext cx="1872208" cy="1174064"/>
          </a:xfrm>
          <a:prstGeom prst="rect">
            <a:avLst/>
          </a:prstGeom>
          <a:solidFill>
            <a:srgbClr val="00B05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784" y="2364680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979784" y="4509120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979784" y="211534"/>
            <a:ext cx="1385739" cy="13452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565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3461" y="1685707"/>
            <a:ext cx="104411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beruvchi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6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9335" y="3376809"/>
            <a:ext cx="111152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algn="just"/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Tajriba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natijalari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qonuniyatlarning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bajarilishini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tekshiriladi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6146" name="Picture 2" descr="C:\Users\User\Desktop\Online dars\8.2.5\series_circuit4-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90" y="4854137"/>
            <a:ext cx="2708590" cy="1916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Online dars\8.2.7\lamp_animat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749" y="4422426"/>
            <a:ext cx="3723754" cy="223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II. ISTE’MOLCHILARNI PARALLEL ULASH</a:t>
            </a:r>
            <a:endParaRPr lang="en-US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9376" y="1484784"/>
            <a:ext cx="11305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36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iste’molchilardan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</a:t>
            </a:r>
            <a:r>
              <a:rPr 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chirilsa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o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xonadonlarda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iste’molchilar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7171" name="Picture 3" descr="C:\Users\User\Desktop\Online dars\8.2.6\4093aa_aecff63ea62d4841acc135a14f2f03ee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328288"/>
            <a:ext cx="5328592" cy="2981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User\Desktop\Online dars\8.2.6\boy-with-pen-notebook-animation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024" y="3140968"/>
            <a:ext cx="3286323" cy="30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3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 MAQSADI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628800"/>
            <a:ext cx="10441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parallel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tushuvini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rganiladi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User\Desktop\Online dars\8.2.6\Bu7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3969780"/>
            <a:ext cx="3456384" cy="2862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Online dars\8.2.6\9w3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856" y="3937124"/>
            <a:ext cx="2592288" cy="2745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731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408" y="1783295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1513" y="1885840"/>
            <a:ext cx="3781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Milliampermetr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7408" y="3645024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3875" y="3861048"/>
            <a:ext cx="1612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4703" y="5789438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08" y="1418344"/>
            <a:ext cx="2397802" cy="193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Миллиамперметр М42100 0-500 мА - М4210005 - Приборы - Радиодета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614" y="1361672"/>
            <a:ext cx="2654424" cy="26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508" y="3717032"/>
            <a:ext cx="2690043" cy="183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847" y="5598855"/>
            <a:ext cx="16573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3429000"/>
            <a:ext cx="1723718" cy="124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3392" y="5779317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User\Desktop\Online dars\8.2.8\Безымянный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73" y="4605279"/>
            <a:ext cx="1938207" cy="218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06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4" grpId="0"/>
      <p:bldP spid="17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3461" y="1685707"/>
            <a:ext cx="104411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72-rasmda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tasvirlangan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rezistor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Cambria Math" pitchFamily="18" charset="0"/>
              <a:ea typeface="Cambria Math" pitchFamily="18" charset="0"/>
              <a:cs typeface="Arial" pitchFamily="34" charset="0"/>
            </a:endParaRPr>
          </a:p>
        </p:txBody>
      </p:sp>
      <p:pic>
        <p:nvPicPr>
          <p:cNvPr id="9218" name="Picture 2" descr="C:\Users\User\Desktop\Online dars\8.2.8\Безымянный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63" y="3163035"/>
            <a:ext cx="11030074" cy="344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0" y="1484784"/>
            <a:ext cx="109191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iste’molchiga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4 V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9416" y="2564904"/>
                <a:ext cx="10873208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ulanadi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Rezistordan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𝐼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𝑈</m:t>
                    </m:r>
                    <m:r>
                      <a:rPr lang="en-US" sz="32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lchanadi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etiladi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564904"/>
                <a:ext cx="10873208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458" t="-5058" r="-1458" b="-120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42" name="Picture 2" descr="C:\Users\User\Desktop\Online dars\8.2.7\6542defe-db4a-423c-bc00-039c2ca8ba2f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4" y="4134564"/>
            <a:ext cx="2776953" cy="261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User\Desktop\Online dars\8.2.7\61MqL7hXX-L._AC_SY355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4134564"/>
            <a:ext cx="2633826" cy="261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093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1" y="1484784"/>
            <a:ext cx="10441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 algn="just"/>
            <a:r>
              <a:rPr 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rezistorga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9416" y="2564904"/>
                <a:ext cx="1044116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42925" indent="-542925" algn="just"/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ulanadi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Ampermetr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birinchi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rezistordan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rsatadi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564904"/>
                <a:ext cx="10441160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1519" t="-7386" r="-1519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9416" y="3789040"/>
                <a:ext cx="1044116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6.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Voltmetr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yordamida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uning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uchlaridagi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kuchlanish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lchanadi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qayt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qilinadi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3789040"/>
                <a:ext cx="10441160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1519" t="-7386" r="-1519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270" y="4804703"/>
            <a:ext cx="3600400" cy="197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32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1" y="1340768"/>
            <a:ext cx="10441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42925" indent="-542925" algn="just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7.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Ampermetr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rezistordan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uzilib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rezistorga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ketma-ket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9416" y="2348880"/>
                <a:ext cx="1044116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42913" indent="-442913" algn="just"/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8.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ulanadi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rezistordan</a:t>
                </a:r>
                <a:r>
                  <a:rPr lang="en-US" sz="32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2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2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2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lchanadi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348880"/>
                <a:ext cx="10441160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519" t="-5039" r="-1519" b="-116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26894874"/>
                  </p:ext>
                </p:extLst>
              </p:nvPr>
            </p:nvGraphicFramePr>
            <p:xfrm>
              <a:off x="834585" y="4073009"/>
              <a:ext cx="10806030" cy="23803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</a:tblGrid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5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𝑈</m:t>
                              </m:r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V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5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mA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5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𝑅</m:t>
                              </m:r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l-GR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V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mA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l-GR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V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mA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marL="0" marR="0" indent="0" algn="l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l-GR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4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26894874"/>
                  </p:ext>
                </p:extLst>
              </p:nvPr>
            </p:nvGraphicFramePr>
            <p:xfrm>
              <a:off x="834585" y="4073009"/>
              <a:ext cx="10806030" cy="238032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  <a:gridCol w="1080603"/>
                  </a:tblGrid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100000" t="-8974" r="-796629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201130" t="-8974" r="-701130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01130" t="-8974" r="-601130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398876" t="-8974" r="-497753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501695" t="-8974" r="-400565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601695" t="-8974" r="-300565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01695" t="-8974" r="-200565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 rotWithShape="1">
                          <a:blip r:embed="rId3"/>
                          <a:stretch>
                            <a:fillRect l="-797191" t="-8974" r="-99438" b="-4320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>
                        <a:blipFill rotWithShape="1">
                          <a:blip r:embed="rId3"/>
                          <a:stretch>
                            <a:fillRect l="-902260" t="-8974" b="-432051"/>
                          </a:stretch>
                        </a:blipFill>
                      </a:tcPr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  <a:tr h="47606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4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 sz="2500" dirty="0">
                            <a:solidFill>
                              <a:schemeClr val="bg1"/>
                            </a:solidFill>
                          </a:endParaRPr>
                        </a:p>
                      </a:txBody>
                      <a:tcPr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96147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32179" y="1700808"/>
            <a:ext cx="76788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9.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iste’molchilarga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beruvchi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6 V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7157" y="3988564"/>
            <a:ext cx="77068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10.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Tajriba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natijalari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asosida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parallel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ulangan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iste’molchilar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qonuniyatlarning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bajarilishi</a:t>
            </a:r>
            <a:r>
              <a:rPr 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tekshiriladi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 descr="C:\Users\User\Desktop\Online dars\8.2.5\AdoredHugeAmericanavocet-small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484784"/>
            <a:ext cx="29718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44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1521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0571" y="1225689"/>
            <a:ext cx="7893701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1. 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uchlaridagi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3.  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4. 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ampermetr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</p:txBody>
      </p:sp>
      <p:pic>
        <p:nvPicPr>
          <p:cNvPr id="13314" name="Picture 2" descr="C:\Users\User\Desktop\Online dars\8.2.5\WBPi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1412776"/>
            <a:ext cx="3024336" cy="370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73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65618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b="1" dirty="0">
                <a:latin typeface="Times New Roman" pitchFamily="18" charset="0"/>
                <a:cs typeface="Times New Roman" pitchFamily="18" charset="0"/>
              </a:rPr>
              <a:t>FIZIKA</a:t>
            </a:r>
            <a:endParaRPr lang="ru-RU" sz="8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79484" y="1628800"/>
            <a:ext cx="83130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LABORATORIYA ISHI: O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TKAZGICHLARNI KETMA-KET VA PARALLEL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ULASHNI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O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264352" y="188640"/>
            <a:ext cx="1872208" cy="1174064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-sinf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>
            <a:extLst>
              <a:ext uri="{FF2B5EF4-FFF2-40B4-BE49-F238E27FC236}">
                <a16:creationId xmlns:lc="http://schemas.openxmlformats.org/drawingml/2006/lockedCanvas"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1055440" y="188640"/>
            <a:ext cx="1296144" cy="11740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271464" y="2021984"/>
            <a:ext cx="720080" cy="172819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1271464" y="4166424"/>
            <a:ext cx="720080" cy="1656184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Online dars\8.2.7\lamp_animat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00" y="4675788"/>
            <a:ext cx="3202607" cy="192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Online dars\8.2.6\JDso08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2690" y="4825906"/>
            <a:ext cx="3600400" cy="194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6309320"/>
            <a:ext cx="1695450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034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59036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I. O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TKAZGICHLARNI</a:t>
            </a:r>
            <a:r>
              <a:rPr lang="uz-Latn-UZ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KETMA-KET ULASH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65"/>
          <a:stretch/>
        </p:blipFill>
        <p:spPr bwMode="auto">
          <a:xfrm>
            <a:off x="348740" y="1542653"/>
            <a:ext cx="4366705" cy="322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00056" y="1561703"/>
            <a:ext cx="4352925" cy="301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808" y="2443731"/>
            <a:ext cx="2592288" cy="105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63842" y="4293096"/>
            <a:ext cx="89800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0000" b="1" dirty="0">
                <a:solidFill>
                  <a:srgbClr val="1D6FA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10000" b="1" dirty="0">
              <a:solidFill>
                <a:srgbClr val="1D6FA9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574261" y="4221088"/>
            <a:ext cx="898003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0000" b="1" dirty="0" smtClean="0">
                <a:solidFill>
                  <a:srgbClr val="1D6FA9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10000" b="1" dirty="0">
              <a:solidFill>
                <a:srgbClr val="1D6FA9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42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ISHNING MAQSADI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39416" y="1628800"/>
            <a:ext cx="104411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tkazgichlar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ulanganda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ulardagi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kuchlanish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uz-Latn-UZ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rganish</a:t>
            </a:r>
            <a:r>
              <a:rPr lang="en-US" sz="48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48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C:\Users\User\Desktop\Online dars\8.2.5\69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4115025"/>
            <a:ext cx="3438692" cy="233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Online dars\8.2.5\unnamed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089749"/>
            <a:ext cx="453650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719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 JIHOZLAR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7408" y="1783295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1513" y="1885840"/>
            <a:ext cx="3781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Milliampermetr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67408" y="3645024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83875" y="3861048"/>
            <a:ext cx="1612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74703" y="5789438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Ulovchi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simlar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9308" y="1418344"/>
            <a:ext cx="2397802" cy="19386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Миллиамперметр М42100 0-500 мА - М4210005 - Приборы - Радиодетал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614" y="1361672"/>
            <a:ext cx="2654424" cy="265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4508" y="3717032"/>
            <a:ext cx="2690043" cy="183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4847" y="5598855"/>
            <a:ext cx="16573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2" y="3429000"/>
            <a:ext cx="1723718" cy="1246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23392" y="5779317"/>
            <a:ext cx="36377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</a:t>
            </a:r>
            <a:endParaRPr lang="en-US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User\Desktop\Online dars\8.2.8\Безымянный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673" y="4605279"/>
            <a:ext cx="1938207" cy="218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1" grpId="0"/>
      <p:bldP spid="12" grpId="0"/>
      <p:bldP spid="14" grpId="0"/>
      <p:bldP spid="17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  <a:endParaRPr lang="en-US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3461" y="1484784"/>
            <a:ext cx="106311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1. 71-rasmda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tasvirlangandek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elektr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zanjir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yig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Voltmetr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rezistorning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uchlariga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ulanadi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Kalit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ochiq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qoldiriladi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User\Desktop\Online dars\8.2.8\Безымянный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358" y="3037362"/>
            <a:ext cx="10665271" cy="344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7568" y="378904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93461" y="1484784"/>
            <a:ext cx="1044116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Tok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manbaining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iste’molchiga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kuchlanish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berish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murvati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4 V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holatiga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qo</a:t>
            </a:r>
            <a:r>
              <a:rPr lang="uz-Latn-UZ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yiladi</a:t>
            </a:r>
            <a:r>
              <a:rPr lang="en-US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9416" y="2564904"/>
                <a:ext cx="1044116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42925" indent="-542925"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3.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ulanadi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Rezistordan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sSub>
                      <m:sSubPr>
                        <m:ctrlPr>
                          <a:rPr lang="en-US" sz="300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  <m:r>
                      <a:rPr lang="en-US" sz="3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lchanadi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etiladi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2564904"/>
                <a:ext cx="10441160" cy="1477328"/>
              </a:xfrm>
              <a:prstGeom prst="rect">
                <a:avLst/>
              </a:prstGeom>
              <a:blipFill rotWithShape="0">
                <a:blip r:embed="rId2"/>
                <a:stretch>
                  <a:fillRect l="-1402" t="-5372" r="-1402" b="-11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C:\Users\User\Desktop\Online dars\8.1.13\unnamed (1)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3959305"/>
            <a:ext cx="2772308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User\Desktop\Online dars\8.1.13\image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534" y="3996002"/>
            <a:ext cx="2502793" cy="2735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35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93461" y="1685707"/>
            <a:ext cx="10441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28650" indent="-628650" algn="just"/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4.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Kalit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uziladi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Voltmetrni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birinchi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rezistordan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uzib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rezistor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uchlariga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ulanadi</a:t>
            </a:r>
            <a:r>
              <a:rPr lang="en-US" sz="3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68995" y="2852936"/>
                <a:ext cx="1044116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628650" indent="-628650" algn="just"/>
                <a:r>
                  <a:rPr lang="uz-Cyrl-UZ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 </a:t>
                </a:r>
                <a:r>
                  <a:rPr lang="en-US" sz="30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ulanadi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Ikkinchi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rezistordan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(</m:t>
                        </m:r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𝐼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lchanadi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etiladi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995" y="2852936"/>
                <a:ext cx="10441160" cy="1477328"/>
              </a:xfrm>
              <a:prstGeom prst="rect">
                <a:avLst/>
              </a:prstGeom>
              <a:blipFill rotWithShape="0">
                <a:blip r:embed="rId2"/>
                <a:stretch>
                  <a:fillRect l="-1343" t="-5372" r="-1401" b="-11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 descr="C:\Users\User\Desktop\Online dars\8.2.8\Безымянныйa — копия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4330264"/>
            <a:ext cx="3960440" cy="2339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5966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-27384"/>
            <a:ext cx="12192000" cy="1368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ISHNI BAJARISH TARTIBI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793461" y="1685707"/>
                <a:ext cx="10441160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42925" indent="-542925" algn="just"/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7. 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Kalit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uziladi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sz="3000" dirty="0" err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Rezistordan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tayotgan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tok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uchlaridagi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00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(</m:t>
                    </m:r>
                    <m:sSub>
                      <m:sSubPr>
                        <m:ctrlP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000" i="1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𝑈</m:t>
                        </m:r>
                      </m:e>
                      <m:sub>
                        <m:r>
                          <a:rPr lang="en-US" sz="3000" b="0" i="1" smtClean="0">
                            <a:solidFill>
                              <a:schemeClr val="tx1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  <a:cs typeface="Arial" pitchFamily="34" charset="0"/>
                          </a:rPr>
                          <m:t>𝐴𝐵</m:t>
                        </m:r>
                      </m:sub>
                    </m:sSub>
                    <m:r>
                      <a:rPr lang="en-US" sz="3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/>
                        <a:cs typeface="Arial" pitchFamily="34" charset="0"/>
                      </a:rPr>
                      <m:t>)</m:t>
                    </m:r>
                  </m:oMath>
                </a14:m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o</a:t>
                </a:r>
                <a:r>
                  <a:rPr lang="uz-Latn-UZ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lchanadi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natijalar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jadvalga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qayd</a:t>
                </a:r>
                <a:r>
                  <a:rPr lang="en-US" sz="3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etiladi</a:t>
                </a:r>
                <a:r>
                  <a:rPr lang="en-US" sz="3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3000" dirty="0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0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461" y="1685707"/>
                <a:ext cx="10441160" cy="1477328"/>
              </a:xfrm>
              <a:prstGeom prst="rect">
                <a:avLst/>
              </a:prstGeom>
              <a:blipFill rotWithShape="0">
                <a:blip r:embed="rId2"/>
                <a:stretch>
                  <a:fillRect l="-1343" t="-5372" r="-1401" b="-119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567807"/>
                  </p:ext>
                </p:extLst>
              </p:nvPr>
            </p:nvGraphicFramePr>
            <p:xfrm>
              <a:off x="623391" y="3248190"/>
              <a:ext cx="10778222" cy="2914642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{5C22544A-7EE6-4342-B048-85BDC9FD1C3A}</a:tableStyleId>
                  </a:tblPr>
                  <a:tblGrid>
                    <a:gridCol w="748849"/>
                    <a:gridCol w="1123360"/>
                    <a:gridCol w="1224136"/>
                    <a:gridCol w="1152128"/>
                    <a:gridCol w="1512168"/>
                    <a:gridCol w="1152128"/>
                    <a:gridCol w="1224136"/>
                    <a:gridCol w="1368152"/>
                    <a:gridCol w="1273165"/>
                  </a:tblGrid>
                  <a:tr h="828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V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A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l-GR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V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𝑰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A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𝑹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2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</a:t>
                          </a:r>
                          <a:r>
                            <a:rPr lang="el-GR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Ω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𝑈</m:t>
                                  </m:r>
                                </m:e>
                                <m:sub>
                                  <m:r>
                                    <a:rPr lang="en-US" sz="2500" b="0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𝐴𝐵</m:t>
                                  </m:r>
                                </m:sub>
                              </m:sSub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V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indent="0" algn="just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2500" b="0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𝐼</m:t>
                              </m:r>
                            </m:oMath>
                          </a14:m>
                          <a:r>
                            <a:rPr lang="en-US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, mA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4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8" name="Таблица 7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77567807"/>
                  </p:ext>
                </p:extLst>
              </p:nvPr>
            </p:nvGraphicFramePr>
            <p:xfrm>
              <a:off x="623391" y="3248190"/>
              <a:ext cx="10778222" cy="2914642"/>
            </p:xfrm>
            <a:graphic>
              <a:graphicData uri="http://schemas.openxmlformats.org/drawingml/2006/table">
                <a:tbl>
                  <a:tblPr firstRow="1" bandRow="1">
                    <a:effectLst/>
                    <a:tableStyleId>{5C22544A-7EE6-4342-B048-85BDC9FD1C3A}</a:tableStyleId>
                  </a:tblPr>
                  <a:tblGrid>
                    <a:gridCol w="748849"/>
                    <a:gridCol w="1123360"/>
                    <a:gridCol w="1224136"/>
                    <a:gridCol w="1152128"/>
                    <a:gridCol w="1512168"/>
                    <a:gridCol w="1152128"/>
                    <a:gridCol w="1224136"/>
                    <a:gridCol w="1368152"/>
                    <a:gridCol w="1273165"/>
                  </a:tblGrid>
                  <a:tr h="82888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uz-Cyrl-UZ" sz="2500" b="1" dirty="0" smtClean="0">
                              <a:solidFill>
                                <a:schemeClr val="bg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№</a:t>
                          </a:r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6848" t="-735" r="-794565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52736" t="-735" r="-627363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68783" t="-735" r="-567196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81048" t="-735" r="-332258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00000" t="-735" r="-335979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64179" t="-735" r="-215920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95982" t="-735" r="-93750" b="-26617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45933" t="-735" r="-478" b="-266176"/>
                          </a:stretch>
                        </a:blipFill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1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2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3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5214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500" b="1" dirty="0" smtClean="0">
                              <a:solidFill>
                                <a:schemeClr val="tx1"/>
                              </a:solidFill>
                              <a:latin typeface="Cambria Math" pitchFamily="18" charset="0"/>
                              <a:ea typeface="Cambria Math" pitchFamily="18" charset="0"/>
                              <a:cs typeface="Arial" pitchFamily="34" charset="0"/>
                            </a:rPr>
                            <a:t>4</a:t>
                          </a:r>
                          <a:endParaRPr lang="ru-RU" sz="2500" b="1" dirty="0">
                            <a:solidFill>
                              <a:schemeClr val="tx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2500" b="1" dirty="0">
                            <a:solidFill>
                              <a:schemeClr val="bg1"/>
                            </a:solidFill>
                            <a:latin typeface="Cambria Math" pitchFamily="18" charset="0"/>
                            <a:ea typeface="Cambria Math" pitchFamily="18" charset="0"/>
                            <a:cs typeface="Arial" pitchFamily="34" charset="0"/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752215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1870</TotalTime>
  <Words>719</Words>
  <Application>Microsoft Office PowerPoint</Application>
  <PresentationFormat>Произвольный</PresentationFormat>
  <Paragraphs>91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365</cp:revision>
  <dcterms:created xsi:type="dcterms:W3CDTF">2020-10-11T11:44:17Z</dcterms:created>
  <dcterms:modified xsi:type="dcterms:W3CDTF">2020-10-24T08:13:32Z</dcterms:modified>
</cp:coreProperties>
</file>