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06" r:id="rId2"/>
    <p:sldId id="307" r:id="rId3"/>
    <p:sldId id="308" r:id="rId4"/>
    <p:sldId id="285" r:id="rId5"/>
    <p:sldId id="290" r:id="rId6"/>
    <p:sldId id="298" r:id="rId7"/>
    <p:sldId id="292" r:id="rId8"/>
    <p:sldId id="293" r:id="rId9"/>
    <p:sldId id="300" r:id="rId10"/>
    <p:sldId id="309" r:id="rId11"/>
    <p:sldId id="310" r:id="rId12"/>
    <p:sldId id="312" r:id="rId13"/>
    <p:sldId id="313" r:id="rId14"/>
    <p:sldId id="314" r:id="rId15"/>
    <p:sldId id="315" r:id="rId16"/>
    <p:sldId id="28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84365" y="427508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1055441" y="260648"/>
            <a:ext cx="1296144" cy="1296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7" name="Picture 3" descr="C:\Users\User\Desktop\Online dars\8.2.1\650-00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79" y="2276872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ser\Desktop\Online dars\8.2.6\J4nTe1E2Q6-ezgifcom-revers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359" y="2081000"/>
            <a:ext cx="6220284" cy="350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57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5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ULOTNI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BAJARISH TARTIBI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3461" y="1685707"/>
                <a:ext cx="5518563" cy="1958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4.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zanjirdagi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𝑢𝑚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voltmetr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lchang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61" y="1685707"/>
                <a:ext cx="5518563" cy="1958421"/>
              </a:xfrm>
              <a:prstGeom prst="rect">
                <a:avLst/>
              </a:prstGeom>
              <a:blipFill rotWithShape="1">
                <a:blip r:embed="rId2"/>
                <a:stretch>
                  <a:fillRect l="-2541" t="-4050" r="-2652" b="-87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 descr="C:\Users\User\Desktop\Online dars\8.2.7\6542defe-db4a-423c-bc00-039c2ca8ba2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411880"/>
            <a:ext cx="468052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Online dars\8.2.7\lamp_animat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92" y="3783535"/>
            <a:ext cx="4762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23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5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ULOTNI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BAJARISH TARTIBI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3461" y="1685707"/>
                <a:ext cx="8326875" cy="2420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5.  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Tok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manbalari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ketma-ket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ulanganda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natijaviy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kuchlanish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32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𝑢𝑚</m:t>
                            </m:r>
                          </m:sub>
                        </m:s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32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ifoda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hisoblanadi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Jadvalga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kiritilgan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natijalar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asosida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2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yig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indini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𝑢𝑚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taqqoslang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61" y="1685707"/>
                <a:ext cx="8326875" cy="2420086"/>
              </a:xfrm>
              <a:prstGeom prst="rect">
                <a:avLst/>
              </a:prstGeom>
              <a:blipFill rotWithShape="1">
                <a:blip r:embed="rId2"/>
                <a:stretch>
                  <a:fillRect l="-1684" t="-3275" r="-1757" b="-68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5" name="Picture 3" descr="C:\Users\User\Desktop\Online dars\8.2.5\WBPi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1412776"/>
            <a:ext cx="2448272" cy="311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4122" y="4941168"/>
            <a:ext cx="61859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6.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ulot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xulosangizni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4" descr="C:\Users\User\Desktop\Online dars\8.2.6\boy-with-pen-notebook-animation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4365104"/>
            <a:ext cx="2016224" cy="2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23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MULTIMETR BILAN ISHLASH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3461" y="1685707"/>
            <a:ext cx="10441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Multimetr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fizik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kattaliklarning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qiymatlarini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hattoki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temperaturani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ham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70-rasmda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multimetrning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rinishi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Users\User\Desktop\Online dars\8.2.7\Безымянный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08" y="3686221"/>
            <a:ext cx="4096688" cy="296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Online dars\8.2.7\multimeter-186260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2" y="3601826"/>
            <a:ext cx="2088232" cy="313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ser\Desktop\Online dars\8.2.7\ut61b.jp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3654896"/>
            <a:ext cx="2994886" cy="299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19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MULTIMETR BILAN ISHLASH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3461" y="1685707"/>
            <a:ext cx="104411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OFF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murvat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DCV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20, 200, 1000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galvanik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elementimiz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1,5 V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lganligi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multimetrning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deb 20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parasiga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Multimetrning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V, </a:t>
            </a:r>
            <a:r>
              <a:rPr lang="el-G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mA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qisqichlariga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ulovchi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qutblariga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multimetr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tablosida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(70-rasm)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80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23392" y="1556792"/>
            <a:ext cx="101531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anjirdagi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1,2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ste’molchi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Online dars\8.2.6\J4nTe1E2Q6-ezgifcom-revers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4653135"/>
            <a:ext cx="3672408" cy="207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94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3" y="1556792"/>
                <a:ext cx="288032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A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1,2 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A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3" y="1556792"/>
                <a:ext cx="2880320" cy="2862322"/>
              </a:xfrm>
              <a:prstGeom prst="rect">
                <a:avLst/>
              </a:prstGeom>
              <a:blipFill rotWithShape="1">
                <a:blip r:embed="rId2"/>
                <a:stretch>
                  <a:fillRect l="-4863" t="-2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927648" y="1628800"/>
            <a:ext cx="0" cy="3240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3211736"/>
            <a:ext cx="2514590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15680" y="1549241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096000" y="1556792"/>
            <a:ext cx="0" cy="33123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56040" y="1556792"/>
                <a:ext cx="468052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−1,2 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=0,8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1556792"/>
                <a:ext cx="4680520" cy="1477328"/>
              </a:xfrm>
              <a:prstGeom prst="rect">
                <a:avLst/>
              </a:prstGeom>
              <a:blipFill rotWithShape="1">
                <a:blip r:embed="rId3"/>
                <a:stretch>
                  <a:fillRect l="-2995" t="-53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44647" y="3933056"/>
                <a:ext cx="414384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=0,8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647" y="3933056"/>
                <a:ext cx="4143841" cy="553998"/>
              </a:xfrm>
              <a:prstGeom prst="rect">
                <a:avLst/>
              </a:prstGeom>
              <a:blipFill rotWithShape="1">
                <a:blip r:embed="rId4"/>
                <a:stretch>
                  <a:fillRect l="-3529"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143673" y="2466494"/>
                <a:ext cx="259228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3" y="2466494"/>
                <a:ext cx="2592289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15680" y="3449023"/>
                <a:ext cx="259228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3449023"/>
                <a:ext cx="2592289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605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19" grpId="0"/>
      <p:bldP spid="17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3461" y="1412776"/>
            <a:ext cx="10441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Limon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apelsin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batareyka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yasang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limon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temir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misdan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yasalgan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rasmda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rsatilgandek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limonga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tiqing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rtasiga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Picture 2" descr="C:\Users\User\Desktop\Online dars\8.2.7\Безымянный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7" y="3429000"/>
            <a:ext cx="9505057" cy="310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57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547286"/>
              </p:ext>
            </p:extLst>
          </p:nvPr>
        </p:nvGraphicFramePr>
        <p:xfrm>
          <a:off x="407368" y="1556792"/>
          <a:ext cx="11305256" cy="5099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2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2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82353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2489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9574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5241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461118" y="2901280"/>
            <a:ext cx="44946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iste’molchidagi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kuchlari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yig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indisiga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7408" y="2708920"/>
            <a:ext cx="502810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ulanganda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zanjirdan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1424" y="1703130"/>
            <a:ext cx="46918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Xonadonlarda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zaro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ulanadi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71543" y="1930974"/>
            <a:ext cx="42924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zaro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parallel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holda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ulanadi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9376" y="3975275"/>
            <a:ext cx="554461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ulanganda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zanjirning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816080" y="4081066"/>
                <a:ext cx="3024336" cy="1220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𝑅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3600" i="1">
                              <a:latin typeface="Cambria Math"/>
                            </a:rPr>
                            <m:t>•</m:t>
                          </m:r>
                          <m:sSub>
                            <m:sSubPr>
                              <m:ctrlPr>
                                <a:rPr lang="ru-RU" sz="3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4081066"/>
                <a:ext cx="3024336" cy="122014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508247" y="5221770"/>
            <a:ext cx="554461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ulanganda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50127" y="5621117"/>
            <a:ext cx="42924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5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24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26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4914" y="1614279"/>
            <a:ext cx="67959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Agar </a:t>
            </a:r>
            <a:r>
              <a:rPr lang="en-US" sz="3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zanjirga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n ta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parallel </a:t>
            </a:r>
            <a:r>
              <a:rPr lang="en-US" sz="3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ulansa</a:t>
            </a:r>
            <a:r>
              <a:rPr 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5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5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1198" y="4582869"/>
                <a:ext cx="75210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5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b="1" dirty="0" err="1" smtClean="0"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3500" b="1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𝑰</m:t>
                        </m:r>
                        <m: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  <m:r>
                      <a:rPr lang="en-US" sz="3600" b="1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b>
                    </m:sSub>
                    <m:r>
                      <a:rPr lang="en-US" sz="3600" b="1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+ …+</m:t>
                    </m:r>
                    <m:sSub>
                      <m:sSubPr>
                        <m:ctrlP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sub>
                    </m:sSub>
                  </m:oMath>
                </a14:m>
                <a:endParaRPr lang="ru-RU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198" y="4582869"/>
                <a:ext cx="7521025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810" t="-1320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Online dars\8.2.2\original-2084312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896" y="1461457"/>
            <a:ext cx="3432313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40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1787713"/>
            <a:ext cx="705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AMALIY MASHG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ULOT: TOK MANBALARINI ULASH</a:t>
            </a:r>
          </a:p>
        </p:txBody>
      </p:sp>
      <p:pic>
        <p:nvPicPr>
          <p:cNvPr id="2050" name="Picture 2" descr="C:\Users\User\Desktop\Online dars\8.2.7\df5356a37a22b786b8b1301ecc50b60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9" y="4052609"/>
            <a:ext cx="5472608" cy="267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Online dars\8.2.7\L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1490460"/>
            <a:ext cx="38884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ULOTNING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MAQSADI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1384" y="1673513"/>
            <a:ext cx="105131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manbalarini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ulashni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uchlaridagi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kuchlanishni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rganish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User\Desktop\Online dars\8.2.5\Electricians-8149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3039593"/>
            <a:ext cx="2975928" cy="367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Online dars\8.2.7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3228454"/>
            <a:ext cx="3528392" cy="329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 ASBOB VA JIHOZLAR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408" y="1783295"/>
            <a:ext cx="38598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dona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1,5 V li</a:t>
            </a:r>
          </a:p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galvanik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element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31818" y="2014127"/>
            <a:ext cx="37817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Voltmetr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7408" y="4653136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Ulovchi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simlar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8" y="3977052"/>
            <a:ext cx="3271911" cy="21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User\Desktop\Online dars\8.2.7\pencil-battery-500x500 —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777" y="1556792"/>
            <a:ext cx="613111" cy="1965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Online dars\8.2.7\4cd15fdf-8bc9-4c5e-91c0-ec9ecda494ad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974" y="1387212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5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ULOTNI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BAJARISH TARTIBI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3461" y="1484784"/>
            <a:ext cx="10441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1,5 V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3 ta element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416" y="2167355"/>
            <a:ext cx="1044116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element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uchlaridagi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voltmetr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78978866"/>
                  </p:ext>
                </p:extLst>
              </p:nvPr>
            </p:nvGraphicFramePr>
            <p:xfrm>
              <a:off x="983432" y="3645024"/>
              <a:ext cx="10873210" cy="230550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841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800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8002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51399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17464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929842"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en-US" sz="2600" b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Har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bir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galvanik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elementning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uchlaridagi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kuchlanish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qiymatlari</a:t>
                          </a:r>
                          <a:endParaRPr lang="ru-RU" sz="2600" b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600" b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Galvanik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elementlar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ketma-ket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ulanganda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uchlaridagi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kuchlanish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qiymatlari</a:t>
                          </a:r>
                          <a:endParaRPr lang="ru-RU" sz="2600" b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0718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n-US" sz="2600" dirty="0" smtClean="0">
                              <a:latin typeface="Arial" pitchFamily="34" charset="0"/>
                              <a:cs typeface="Arial" pitchFamily="34" charset="0"/>
                            </a:rPr>
                            <a:t> V</a:t>
                          </a:r>
                          <a:endParaRPr lang="ru-RU" sz="26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n-US" sz="2600" dirty="0" smtClean="0">
                              <a:latin typeface="Arial" pitchFamily="34" charset="0"/>
                              <a:cs typeface="Arial" pitchFamily="34" charset="0"/>
                            </a:rPr>
                            <a:t> V</a:t>
                          </a:r>
                          <a:endParaRPr lang="ru-RU" sz="26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n-US" sz="2600" dirty="0" smtClean="0">
                              <a:latin typeface="Arial" pitchFamily="34" charset="0"/>
                              <a:cs typeface="Arial" pitchFamily="34" charset="0"/>
                            </a:rPr>
                            <a:t> V</a:t>
                          </a:r>
                          <a:endParaRPr lang="ru-RU" sz="26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, </m:t>
                              </m:r>
                            </m:oMath>
                          </a14:m>
                          <a:r>
                            <a:rPr lang="en-US" sz="2600" dirty="0" smtClean="0">
                              <a:latin typeface="Arial" pitchFamily="34" charset="0"/>
                              <a:cs typeface="Arial" pitchFamily="34" charset="0"/>
                            </a:rPr>
                            <a:t>V</a:t>
                          </a:r>
                          <a:endParaRPr lang="ru-RU" sz="26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i="1" smtClean="0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𝑢𝑚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, 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𝑉</m:t>
                                </m:r>
                              </m:oMath>
                            </m:oMathPara>
                          </a14:m>
                          <a:endParaRPr lang="ru-RU" sz="26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07187">
                    <a:tc>
                      <a:txBody>
                        <a:bodyPr/>
                        <a:lstStyle/>
                        <a:p>
                          <a:pPr algn="ctr"/>
                          <a:endParaRPr lang="ru-RU" sz="26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6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6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6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6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78978866"/>
                  </p:ext>
                </p:extLst>
              </p:nvPr>
            </p:nvGraphicFramePr>
            <p:xfrm>
              <a:off x="983432" y="3645024"/>
              <a:ext cx="10873210" cy="230550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84176"/>
                    <a:gridCol w="1800200"/>
                    <a:gridCol w="1800200"/>
                    <a:gridCol w="3513992"/>
                    <a:gridCol w="2174642"/>
                  </a:tblGrid>
                  <a:tr h="1280160"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en-US" sz="2600" b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Har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bir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galvanik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elementning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uchlaridagi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kuchlanish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qiymatlari</a:t>
                          </a:r>
                          <a:endParaRPr lang="ru-RU" sz="2600" b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600" b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Galvanik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elementlar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ketma-ket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ulanganda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uchlaridagi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kuchlanish</a:t>
                          </a:r>
                          <a:r>
                            <a:rPr lang="en-US" sz="2600" b="0" baseline="0" dirty="0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2600" b="0" baseline="0" dirty="0" err="1" smtClean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qiymatlari</a:t>
                          </a:r>
                          <a:endParaRPr lang="ru-RU" sz="2600" b="0" dirty="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257647" r="-586154" b="-9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88136" t="-257647" r="-416610" b="-9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87500" t="-257647" r="-315203" b="-9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47743" t="-257647" r="-61979" b="-9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399720" t="-257647" b="-98824"/>
                          </a:stretch>
                        </a:blipFill>
                      </a:tcPr>
                    </a:tc>
                  </a:tr>
                  <a:tr h="507187">
                    <a:tc>
                      <a:txBody>
                        <a:bodyPr/>
                        <a:lstStyle/>
                        <a:p>
                          <a:pPr algn="ctr"/>
                          <a:endParaRPr lang="ru-RU" sz="26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6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6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6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6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5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ULOTNI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BAJARISH TARTIBI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67600" y="1772816"/>
            <a:ext cx="656702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Izoh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uchlaridagi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voltmetrning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“+”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qisqichiga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“-”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qisqichiga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68-rasmda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tasvirlangandek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User\Desktop\Online dars\8.2.7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66" y="1772816"/>
            <a:ext cx="4116216" cy="384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5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ULOTNI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BAJARISH TARTIBI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3461" y="1685707"/>
            <a:ext cx="10441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 startAt="3"/>
            </a:pP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manbalarini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birin-ketin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69-rasmda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rsatil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gandek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elementning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qutbini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elementning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qutbiga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elementning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qutbini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uchinchi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elementning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qutbiga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. 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User\Desktop\Online dars\8.2.7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3624699"/>
            <a:ext cx="6021189" cy="303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Online dars\8.2.6\задачи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3712545"/>
            <a:ext cx="2725288" cy="245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2190</TotalTime>
  <Words>549</Words>
  <Application>Microsoft Office PowerPoint</Application>
  <PresentationFormat>Широкоэкранный</PresentationFormat>
  <Paragraphs>64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401</cp:revision>
  <dcterms:created xsi:type="dcterms:W3CDTF">2020-10-11T11:44:17Z</dcterms:created>
  <dcterms:modified xsi:type="dcterms:W3CDTF">2020-10-24T11:22:48Z</dcterms:modified>
</cp:coreProperties>
</file>