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6" r:id="rId2"/>
    <p:sldId id="307" r:id="rId3"/>
    <p:sldId id="308" r:id="rId4"/>
    <p:sldId id="285" r:id="rId5"/>
    <p:sldId id="290" r:id="rId6"/>
    <p:sldId id="298" r:id="rId7"/>
    <p:sldId id="292" r:id="rId8"/>
    <p:sldId id="293" r:id="rId9"/>
    <p:sldId id="300" r:id="rId10"/>
    <p:sldId id="309" r:id="rId11"/>
    <p:sldId id="310" r:id="rId12"/>
    <p:sldId id="312" r:id="rId13"/>
    <p:sldId id="313" r:id="rId14"/>
    <p:sldId id="314" r:id="rId15"/>
    <p:sldId id="315" r:id="rId16"/>
    <p:sldId id="2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69" autoAdjust="0"/>
  </p:normalViewPr>
  <p:slideViewPr>
    <p:cSldViewPr>
      <p:cViewPr varScale="1">
        <p:scale>
          <a:sx n="61" d="100"/>
          <a:sy n="61" d="100"/>
        </p:scale>
        <p:origin x="78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84365" y="427508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8-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1055441" y="260648"/>
            <a:ext cx="1296144" cy="1296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 descr="C:\Users\User\Desktop\Online dars\8.2.1\650-0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79" y="2276872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Online dars\8.2.6\J4nTe1E2Q6-ezgifcom-revers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59" y="2081000"/>
            <a:ext cx="6220284" cy="350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5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ULOTNI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BAJARISH TARTIBI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3461" y="1685707"/>
                <a:ext cx="5518563" cy="1958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4.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elektr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zanjirdagi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𝑢𝑚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voltmetr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lchang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jadvalga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yozing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1" y="1685707"/>
                <a:ext cx="5518563" cy="1958421"/>
              </a:xfrm>
              <a:prstGeom prst="rect">
                <a:avLst/>
              </a:prstGeom>
              <a:blipFill rotWithShape="1">
                <a:blip r:embed="rId2"/>
                <a:stretch>
                  <a:fillRect l="-2541" t="-4050" r="-2652" b="-87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C:\Users\User\Desktop\Online dars\8.2.7\6542defe-db4a-423c-bc00-039c2ca8ba2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1411880"/>
            <a:ext cx="468052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Online dars\8.2.7\lamp_animat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92" y="3783535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ULOTNI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BAJARISH TARTIBI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3461" y="1685707"/>
                <a:ext cx="8326875" cy="24200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5.  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Tok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manbalari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ketma-ket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ulanganda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natijaviy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Arial" pitchFamily="34" charset="0"/>
                              </a:rPr>
                              <m:t>𝑢𝑚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  <m:r>
                      <a:rPr lang="en-US" sz="32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ifoda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hisoblanadi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Jadvalga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kiritilgan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natijalar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asosida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yig</a:t>
                </a:r>
                <a:r>
                  <a:rPr lang="uz-Latn-UZ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‘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indini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hisoblang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kuchlanish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qiymati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𝑢𝑚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taqqoslang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61" y="1685707"/>
                <a:ext cx="8326875" cy="2420086"/>
              </a:xfrm>
              <a:prstGeom prst="rect">
                <a:avLst/>
              </a:prstGeom>
              <a:blipFill rotWithShape="1">
                <a:blip r:embed="rId2"/>
                <a:stretch>
                  <a:fillRect l="-1684" t="-3275" r="-1757" b="-68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5" name="Picture 3" descr="C:\Users\User\Desktop\Online dars\8.2.5\WBP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1412776"/>
            <a:ext cx="2448272" cy="311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122" y="4941168"/>
            <a:ext cx="6185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6.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ulot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xulosangizni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C:\Users\User\Desktop\Online dars\8.2.6\boy-with-pen-notebook-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365104"/>
            <a:ext cx="2016224" cy="2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3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MULTIMETR BILAN ISHLASH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461" y="1685707"/>
            <a:ext cx="10441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Multimetr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qancha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fizik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kattaliklarning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qiymatlarini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masalan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qarshilik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hattoki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temperaturani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ham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70-rasmda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multimetrning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rinishi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User\Desktop\Online dars\8.2.7\Безымянный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08" y="3686221"/>
            <a:ext cx="4096688" cy="296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Online dars\8.2.7\multimeter-18626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3601826"/>
            <a:ext cx="2088232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esktop\Online dars\8.2.7\ut61b.jp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654896"/>
            <a:ext cx="2994886" cy="299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1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MULTIMETR BILAN ISHLASH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461" y="1685707"/>
            <a:ext cx="10441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OFF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holatda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murvat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DCV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buriladi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tomonda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chegaralari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20, 200, 1000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Bizning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galvanik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elementimiz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1,5 V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lganligi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multimetrning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lchash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chegarasi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deb 20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rsatilgan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nuqta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parasiga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yamiz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Multimetrning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V, </a:t>
            </a:r>
            <a:r>
              <a:rPr lang="el-GR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mA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qisqichlariga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ulovchi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simlar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qutblariga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kuchlanishining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multimetr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tablosida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chiqadi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(70-rasm)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0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23392" y="1556792"/>
            <a:ext cx="101531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zanjiriga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zaro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parallel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anjirdagi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Agar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iste’molchiga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ampermetr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1,2 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rsatsa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ste’molchi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ampermetr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rsatadi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esktop\Online dars\8.2.6\J4nTe1E2Q6-ezgifcom-rever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653135"/>
            <a:ext cx="3672408" cy="207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94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3" y="1556792"/>
                <a:ext cx="28803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Berilgan: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𝐼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A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1,2 </m:t>
                      </m:r>
                      <m:r>
                        <m:rPr>
                          <m:nor/>
                        </m:rP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A</m:t>
                      </m:r>
                    </m:oMath>
                  </m:oMathPara>
                </a14:m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en-US" sz="30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Topish</a:t>
                </a:r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kerak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𝐼</m:t>
                          </m:r>
                        </m:e>
                        <m:sub>
                          <m:r>
                            <a:rPr lang="en-US" sz="30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3000" i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−?</m:t>
                      </m:r>
                      <m:r>
                        <a:rPr lang="en-US" sz="30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m:oMathPara>
                </a14:m>
                <a:endParaRPr lang="en-US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3" y="1556792"/>
                <a:ext cx="2880320" cy="2862322"/>
              </a:xfrm>
              <a:prstGeom prst="rect">
                <a:avLst/>
              </a:prstGeom>
              <a:blipFill rotWithShape="1">
                <a:blip r:embed="rId2"/>
                <a:stretch>
                  <a:fillRect l="-4863" t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2927648" y="1628800"/>
            <a:ext cx="0" cy="3240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13058" y="3211736"/>
            <a:ext cx="2514590" cy="1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15680" y="1549241"/>
            <a:ext cx="25202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  </a:t>
            </a:r>
            <a:endParaRPr lang="en-US" sz="3000" b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096000" y="1556792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56040" y="1556792"/>
                <a:ext cx="468052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Yechilishi:</a:t>
                </a:r>
              </a:p>
              <a:p>
                <a:endParaRPr lang="en-US" sz="3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=2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−1,2 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=0,8 </m:t>
                      </m:r>
                      <m:r>
                        <a:rPr lang="en-US" sz="30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  <a:cs typeface="Arial" pitchFamily="34" charset="0"/>
                        </a:rPr>
                        <m:t>𝐴</m:t>
                      </m:r>
                    </m:oMath>
                  </m:oMathPara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1556792"/>
                <a:ext cx="468052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2995" t="-53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344647" y="3933056"/>
                <a:ext cx="414384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sz="3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=0,8 </m:t>
                    </m:r>
                    <m:r>
                      <a:rPr lang="en-US" sz="30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endParaRPr lang="ru-RU" sz="3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647" y="3933056"/>
                <a:ext cx="4143841" cy="553998"/>
              </a:xfrm>
              <a:prstGeom prst="rect">
                <a:avLst/>
              </a:prstGeom>
              <a:blipFill rotWithShape="1">
                <a:blip r:embed="rId4"/>
                <a:stretch>
                  <a:fillRect l="-3529" t="-14286" b="-32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43673" y="2466494"/>
                <a:ext cx="25922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/>
                        </a:rPr>
                        <m:t>𝐼</m:t>
                      </m:r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3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3" y="2466494"/>
                <a:ext cx="2592289" cy="553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15680" y="3449023"/>
                <a:ext cx="25922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3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3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0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3000" i="1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3449023"/>
                <a:ext cx="2592289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05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6" grpId="0"/>
      <p:bldP spid="19" grpId="0"/>
      <p:bldP spid="1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MUSTAQIL BAJARISH UCHUN TOPSHIRIQ: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3461" y="1412776"/>
            <a:ext cx="10441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Limon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apelsin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batareyka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yasang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limon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temir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misdan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yasalgan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rasmda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rsatilgandek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limonga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tiqing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rtasiga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lampochkani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5" name="Picture 2" descr="C:\Users\User\Desktop\Online dars\8.2.7\Безымянный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7" y="3429000"/>
            <a:ext cx="9505057" cy="310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47286"/>
              </p:ext>
            </p:extLst>
          </p:nvPr>
        </p:nvGraphicFramePr>
        <p:xfrm>
          <a:off x="407368" y="1556792"/>
          <a:ext cx="11305256" cy="5099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2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2353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2489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9574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5241"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5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61118" y="2901280"/>
            <a:ext cx="4494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iste’molchidagi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kuchlari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yig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indisiga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2708920"/>
            <a:ext cx="502810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ulanganda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zanjirdan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tayotgan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1424" y="1703130"/>
            <a:ext cx="4691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Xonadonlarda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zaro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holda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Arial" pitchFamily="34" charset="0"/>
                <a:cs typeface="Arial" pitchFamily="34" charset="0"/>
              </a:rPr>
              <a:t>ulanadi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71543" y="1930974"/>
            <a:ext cx="4292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zaro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latin typeface="Arial" pitchFamily="34" charset="0"/>
                <a:cs typeface="Arial" pitchFamily="34" charset="0"/>
              </a:rPr>
              <a:t>parallel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holda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ulanadi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9376" y="3975275"/>
            <a:ext cx="55446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ulanganda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zanjirning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to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qarshiligini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816080" y="4081066"/>
                <a:ext cx="3024336" cy="1220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𝑅</m:t>
                      </m:r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ru-RU" sz="3600" i="1">
                              <a:latin typeface="Cambria Math"/>
                            </a:rPr>
                            <m:t>•</m:t>
                          </m:r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080" y="4081066"/>
                <a:ext cx="3024336" cy="12201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08247" y="5221770"/>
            <a:ext cx="554461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Iste’molchilar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parallel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ulanganda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tkazgich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uchlari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kuchlanish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50127" y="5621117"/>
            <a:ext cx="42924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2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25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4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914" y="1614279"/>
            <a:ext cx="6795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Agar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zanjirga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 ta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iste’molchi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parallel </a:t>
            </a:r>
            <a:r>
              <a:rPr lang="en-US" sz="3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ulansa</a:t>
            </a:r>
            <a:r>
              <a:rPr lang="en-US" sz="35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zanjirdagi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to</a:t>
            </a:r>
            <a:r>
              <a:rPr lang="uz-Latn-UZ" sz="35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liq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uz-Latn-UZ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uz-Latn-UZ" sz="3500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ladi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1198" y="4582869"/>
                <a:ext cx="75210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5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500" b="1" dirty="0" err="1" smtClean="0">
                    <a:latin typeface="Arial" pitchFamily="34" charset="0"/>
                    <a:cs typeface="Arial" pitchFamily="34" charset="0"/>
                  </a:rPr>
                  <a:t>Javob</a:t>
                </a:r>
                <a:r>
                  <a:rPr lang="en-US" sz="3500" b="1" dirty="0" smtClean="0">
                    <a:latin typeface="Arial" pitchFamily="34" charset="0"/>
                    <a:cs typeface="Arial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sub>
                    </m:sSub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sub>
                    </m:sSub>
                    <m:r>
                      <a:rPr lang="en-US" sz="3600" b="1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+ …+</m:t>
                    </m:r>
                    <m:sSub>
                      <m:sSub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𝑰</m:t>
                        </m:r>
                      </m:e>
                      <m:sub>
                        <m: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𝒏</m:t>
                        </m:r>
                      </m:sub>
                    </m:sSub>
                  </m:oMath>
                </a14:m>
                <a:endParaRPr lang="ru-RU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98" y="4582869"/>
                <a:ext cx="7521025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810" t="-13208" b="-33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271464" y="332656"/>
            <a:ext cx="10225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Online dars\8.2.2\original-2084312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896" y="1461457"/>
            <a:ext cx="343231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4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368" y="1787713"/>
            <a:ext cx="7056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AMALIY MASHG</a:t>
            </a:r>
            <a:r>
              <a:rPr lang="uz-Latn-UZ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ULOT: TOK MANBALARINI ULASH</a:t>
            </a:r>
          </a:p>
        </p:txBody>
      </p:sp>
      <p:pic>
        <p:nvPicPr>
          <p:cNvPr id="2050" name="Picture 2" descr="C:\Users\User\Desktop\Online dars\8.2.7\df5356a37a22b786b8b1301ecc50b60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9" y="4052609"/>
            <a:ext cx="5472608" cy="267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nline dars\8.2.7\L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1490460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ULOTNING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MAQSADI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1384" y="1673513"/>
            <a:ext cx="1051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manbalarini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ulashni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uchlaridagi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kuchlanishni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lchashni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uz-Latn-UZ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rganish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Online dars\8.2.5\Electricians-8149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3039593"/>
            <a:ext cx="2975928" cy="367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Online dars\8.2.7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228454"/>
            <a:ext cx="3528392" cy="32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5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 ASBOB VA JIHOZLAR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7408" y="1783295"/>
            <a:ext cx="3859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dona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1,5 V li</a:t>
            </a:r>
          </a:p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galvanik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element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1818" y="2014127"/>
            <a:ext cx="3781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Voltmetr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7408" y="4653136"/>
            <a:ext cx="36377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Ulovchi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simlar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3977052"/>
            <a:ext cx="3271911" cy="2143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User\Desktop\Online dars\8.2.7\pencil-battery-500x500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77" y="1556792"/>
            <a:ext cx="613111" cy="19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Online dars\8.2.7\4cd15fdf-8bc9-4c5e-91c0-ec9ecda494a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974" y="138721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ULOTNI</a:t>
            </a:r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BAJARISH TARTIBI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3461" y="1484784"/>
            <a:ext cx="1044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1.  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1,5 V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 ta element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9416" y="2167355"/>
            <a:ext cx="104411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element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uchlaridagi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voltmetr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Natijalarni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jadvalga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8978866"/>
                  </p:ext>
                </p:extLst>
              </p:nvPr>
            </p:nvGraphicFramePr>
            <p:xfrm>
              <a:off x="983432" y="3645024"/>
              <a:ext cx="10873210" cy="23055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00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5139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17464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929842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Har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bir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galvanik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elementning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uchlaridagi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kuchlanish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qiymatlari</a:t>
                          </a:r>
                          <a:endParaRPr lang="ru-RU" sz="2600" b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Galvanik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elementlar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ketma-ket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ulanganda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uchlaridagi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kuchlanish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qiymatlari</a:t>
                          </a:r>
                          <a:endParaRPr lang="ru-RU" sz="2600" b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718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600" dirty="0" smtClean="0">
                              <a:latin typeface="Arial" pitchFamily="34" charset="0"/>
                              <a:cs typeface="Arial" pitchFamily="34" charset="0"/>
                            </a:rPr>
                            <a:t> V</a:t>
                          </a:r>
                          <a:endParaRPr lang="ru-RU" sz="2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600" dirty="0" smtClean="0">
                              <a:latin typeface="Arial" pitchFamily="34" charset="0"/>
                              <a:cs typeface="Arial" pitchFamily="34" charset="0"/>
                            </a:rPr>
                            <a:t> V</a:t>
                          </a:r>
                          <a:endParaRPr lang="ru-RU" sz="2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,</m:t>
                              </m:r>
                            </m:oMath>
                          </a14:m>
                          <a:r>
                            <a:rPr lang="en-US" sz="2600" dirty="0" smtClean="0">
                              <a:latin typeface="Arial" pitchFamily="34" charset="0"/>
                              <a:cs typeface="Arial" pitchFamily="34" charset="0"/>
                            </a:rPr>
                            <a:t> V</a:t>
                          </a:r>
                          <a:endParaRPr lang="ru-RU" sz="2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/>
                                      <a:cs typeface="Arial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  <a:cs typeface="Arial" pitchFamily="34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sz="2600" dirty="0" smtClean="0">
                              <a:latin typeface="Arial" pitchFamily="34" charset="0"/>
                              <a:cs typeface="Arial" pitchFamily="34" charset="0"/>
                            </a:rPr>
                            <a:t>V</a:t>
                          </a:r>
                          <a:endParaRPr lang="ru-RU" sz="2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𝑢𝑚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,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ru-RU" sz="2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7187">
                    <a:tc>
                      <a:txBody>
                        <a:bodyPr/>
                        <a:lstStyle/>
                        <a:p>
                          <a:pPr algn="ctr"/>
                          <a:endParaRPr lang="ru-RU" sz="260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60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60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8978866"/>
                  </p:ext>
                </p:extLst>
              </p:nvPr>
            </p:nvGraphicFramePr>
            <p:xfrm>
              <a:off x="983432" y="3645024"/>
              <a:ext cx="10873210" cy="23055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/>
                    <a:gridCol w="1800200"/>
                    <a:gridCol w="1800200"/>
                    <a:gridCol w="3513992"/>
                    <a:gridCol w="2174642"/>
                  </a:tblGrid>
                  <a:tr h="1280160"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Har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bir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galvanik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elementning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uchlaridagi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kuchlanish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qiymatlari</a:t>
                          </a:r>
                          <a:endParaRPr lang="ru-RU" sz="2600" b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600" b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Galvanik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elementlar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ketma-ket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ulanganda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uchlaridagi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kuchlanish</a:t>
                          </a:r>
                          <a:r>
                            <a:rPr lang="en-US" sz="2600" b="0" baseline="0" dirty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2600" b="0" baseline="0" dirty="0" err="1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qiymatlari</a:t>
                          </a:r>
                          <a:endParaRPr lang="ru-RU" sz="2600" b="0" dirty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257647" r="-586154" b="-9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8136" t="-257647" r="-416610" b="-9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7500" t="-257647" r="-315203" b="-9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47743" t="-257647" r="-61979" b="-9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99720" t="-257647" b="-98824"/>
                          </a:stretch>
                        </a:blipFill>
                      </a:tcPr>
                    </a:tc>
                  </a:tr>
                  <a:tr h="507187">
                    <a:tc>
                      <a:txBody>
                        <a:bodyPr/>
                        <a:lstStyle/>
                        <a:p>
                          <a:pPr algn="ctr"/>
                          <a:endParaRPr lang="ru-RU" sz="260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60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60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2600" dirty="0"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ULOTNI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BAJARISH TARTIBI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7568" y="378904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67600" y="1772816"/>
            <a:ext cx="656702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3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Izoh</a:t>
            </a:r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uchlaridagi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o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lchash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musbat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voltmetrning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“+”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qisqichiga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manbaning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qutbi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“-”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qisqichiga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68-rasmda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tasvirlangandek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ulanadi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Online dars\8.2.7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66" y="1772816"/>
            <a:ext cx="4116216" cy="38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3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MASHG</a:t>
            </a:r>
            <a:r>
              <a:rPr lang="uz-Latn-UZ" sz="50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ULOTNI</a:t>
            </a:r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BAJARISH TARTIBI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3461" y="1685707"/>
            <a:ext cx="10441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 startAt="3"/>
            </a:pP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manbalarini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birin-ketin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69-rasmda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uz-Latn-U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rsatil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gandek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elementning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qutbini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elementning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qutbiga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ikkinchi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elementning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manfiy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qutbini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uchinchi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elementning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musbat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qutbiga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.  </a:t>
            </a:r>
            <a:endParaRPr lang="ru-RU" sz="30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Online dars\8.2.7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624699"/>
            <a:ext cx="6021189" cy="303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Online dars\8.2.6\задачи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3712545"/>
            <a:ext cx="2725288" cy="24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96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2190</TotalTime>
  <Words>549</Words>
  <Application>Microsoft Office PowerPoint</Application>
  <PresentationFormat>Широкоэкранный</PresentationFormat>
  <Paragraphs>64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401</cp:revision>
  <dcterms:created xsi:type="dcterms:W3CDTF">2020-10-11T11:44:17Z</dcterms:created>
  <dcterms:modified xsi:type="dcterms:W3CDTF">2020-10-24T11:22:48Z</dcterms:modified>
</cp:coreProperties>
</file>