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6" r:id="rId2"/>
    <p:sldId id="307" r:id="rId3"/>
    <p:sldId id="286" r:id="rId4"/>
    <p:sldId id="285" r:id="rId5"/>
    <p:sldId id="316" r:id="rId6"/>
    <p:sldId id="290" r:id="rId7"/>
    <p:sldId id="315" r:id="rId8"/>
    <p:sldId id="298" r:id="rId9"/>
    <p:sldId id="314" r:id="rId10"/>
    <p:sldId id="292" r:id="rId11"/>
    <p:sldId id="293" r:id="rId12"/>
    <p:sldId id="300" r:id="rId13"/>
    <p:sldId id="308" r:id="rId14"/>
    <p:sldId id="317" r:id="rId15"/>
    <p:sldId id="318" r:id="rId16"/>
    <p:sldId id="296" r:id="rId17"/>
    <p:sldId id="312" r:id="rId18"/>
    <p:sldId id="295" r:id="rId19"/>
    <p:sldId id="302" r:id="rId20"/>
    <p:sldId id="313" r:id="rId21"/>
    <p:sldId id="27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569" autoAdjust="0"/>
  </p:normalViewPr>
  <p:slideViewPr>
    <p:cSldViewPr>
      <p:cViewPr>
        <p:scale>
          <a:sx n="61" d="100"/>
          <a:sy n="61" d="100"/>
        </p:scale>
        <p:origin x="78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63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305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61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862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70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98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02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70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54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65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675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90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975816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FIZIKA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264352" y="357692"/>
            <a:ext cx="1872208" cy="1174064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-sinf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79784" y="2364680"/>
            <a:ext cx="720080" cy="172819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79784" y="4509120"/>
            <a:ext cx="720080" cy="16561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CF4C4251-150C-409F-BB4F-13D887806802}"/>
              </a:ext>
            </a:extLst>
          </p:cNvPr>
          <p:cNvSpPr/>
          <p:nvPr/>
        </p:nvSpPr>
        <p:spPr>
          <a:xfrm>
            <a:off x="979784" y="260648"/>
            <a:ext cx="1371801" cy="1368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7948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5895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384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1789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9737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27684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5632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03580" algn="l" defTabSz="575895" rtl="0" eaLnBrk="1" latinLnBrk="0" hangingPunct="1">
              <a:defRPr sz="11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50" name="Picture 2" descr="C:\Users\User\Desktop\Online dars\8.2.5\71t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204864"/>
            <a:ext cx="3683381" cy="368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Online dars\8.2.5\5e9fbcbd5c5e67053735320aec47e8aa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996952"/>
            <a:ext cx="2876134" cy="260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ULANGAN ZANJIRDA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 KUCHI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12002" y="1696513"/>
                <a:ext cx="10352550" cy="22955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Kalit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ulanganda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birinchi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ampermetr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=0,6 </m:t>
                    </m:r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𝐴</m:t>
                    </m:r>
                  </m:oMath>
                </a14:m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ni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ikkinchi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ampermetr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esa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=0,4 </m:t>
                    </m:r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𝐴</m:t>
                    </m:r>
                  </m:oMath>
                </a14:m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ni</a:t>
                </a:r>
                <a:r>
                  <a:rPr lang="en-US" sz="35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5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ko</a:t>
                </a:r>
                <a:r>
                  <a:rPr lang="uz-Latn-UZ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rsatsin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      U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holda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zanjirning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tarmoqlangan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qismidagi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ampermetr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𝐼</m:t>
                    </m:r>
                    <m:r>
                      <a:rPr lang="en-US" sz="36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1 </m:t>
                    </m:r>
                    <m:r>
                      <a:rPr lang="en-US" sz="36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𝐴</m:t>
                    </m:r>
                  </m:oMath>
                </a14:m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6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ni</a:t>
                </a:r>
                <a:r>
                  <a:rPr lang="en-US" sz="3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6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ko</a:t>
                </a:r>
                <a:r>
                  <a:rPr lang="uz-Latn-UZ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rsatadi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02" y="1696513"/>
                <a:ext cx="10352550" cy="2295565"/>
              </a:xfrm>
              <a:prstGeom prst="rect">
                <a:avLst/>
              </a:prstGeom>
              <a:blipFill rotWithShape="0">
                <a:blip r:embed="rId2"/>
                <a:stretch>
                  <a:fillRect l="-1826" t="-4244" r="-1767" b="-901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567762" y="4876603"/>
                <a:ext cx="404851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    (3)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762" y="4876603"/>
                <a:ext cx="4048518" cy="553998"/>
              </a:xfrm>
              <a:prstGeom prst="rect">
                <a:avLst/>
              </a:prstGeom>
              <a:blipFill rotWithShape="1">
                <a:blip r:embed="rId3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8" name="Picture 4" descr="C:\Users\User\Desktop\Online dars\8.2.6\Bu7i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873984"/>
            <a:ext cx="2520280" cy="28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 ULANGAN ZANJIRDA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 KUCHI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83432" y="2852936"/>
                <a:ext cx="6408712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3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 …+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     (4)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432" y="2852936"/>
                <a:ext cx="6408712" cy="553998"/>
              </a:xfrm>
              <a:prstGeom prst="rect">
                <a:avLst/>
              </a:prstGeom>
              <a:blipFill rotWithShape="1">
                <a:blip r:embed="rId2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46618"/>
            <a:ext cx="9715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3384" y="1667090"/>
            <a:ext cx="11027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Agar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 ta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bir-birga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ulansa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quyidagicha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392" y="3573016"/>
            <a:ext cx="6120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ulanganda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ulardagi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uz-Latn-UZ" sz="36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iste’molchidagi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kuchining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indisiga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User\Desktop\Online dars\8.2.5\Electricians-8149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344" y="2819648"/>
            <a:ext cx="2706064" cy="334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 ULANGAN ZANJIRDA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07368" y="1585879"/>
                <a:ext cx="11063179" cy="1728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67-rasmdagi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tasvirlangan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har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bir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lampochkadagi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va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umumiy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tok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uchi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Om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qonuniga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ko</a:t>
                </a:r>
                <a:r>
                  <a:rPr lang="uz-Latn-UZ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quyidagiga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teng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;</m:t>
                    </m:r>
                    <m:r>
                      <a:rPr lang="en-US" sz="300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  </m:t>
                    </m:r>
                    <m:sSub>
                      <m:sSub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𝐼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den>
                    </m:f>
                  </m:oMath>
                </a14:m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368" y="1585879"/>
                <a:ext cx="11063179" cy="1728358"/>
              </a:xfrm>
              <a:prstGeom prst="rect">
                <a:avLst/>
              </a:prstGeom>
              <a:blipFill rotWithShape="1">
                <a:blip r:embed="rId2"/>
                <a:stretch>
                  <a:fillRect l="-1322" t="-4577" r="-1267" b="-35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1344" y="3501008"/>
                <a:ext cx="7488832" cy="2185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Bunda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va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4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4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−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birinchi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va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ikkinchi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lampochkalardagi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qarshilik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4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𝑅</m:t>
                    </m:r>
                  </m:oMath>
                </a14:m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−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ikkala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400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lampochkaning</a:t>
                </a:r>
                <a:r>
                  <a:rPr lang="en-US" sz="34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to</a:t>
                </a:r>
                <a:r>
                  <a:rPr lang="uz-Latn-UZ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liq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qarshiligi</a:t>
                </a:r>
                <a:r>
                  <a:rPr lang="en-US" sz="3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ru-RU" sz="3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3501008"/>
                <a:ext cx="7488832" cy="2185214"/>
              </a:xfrm>
              <a:prstGeom prst="rect">
                <a:avLst/>
              </a:prstGeom>
              <a:blipFill rotWithShape="0">
                <a:blip r:embed="rId3"/>
                <a:stretch>
                  <a:fillRect l="-2278" t="-3900" r="-2197" b="-891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194" name="Picture 2" descr="C:\Users\User\Desktop\Online dars\8.2.6\Безымянн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2636912"/>
            <a:ext cx="4439817" cy="343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 ULANGAN ZANJIRDA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624" y="1556792"/>
            <a:ext cx="100550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Yuqoridagi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uchala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formulani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(3)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formulaga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qo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yib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ifodalarni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olamiz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27448" y="2672855"/>
                <a:ext cx="6884438" cy="802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    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𝑦𝑜𝑘𝑖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   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 (5)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448" y="2672855"/>
                <a:ext cx="6884438" cy="802848"/>
              </a:xfrm>
              <a:prstGeom prst="rect">
                <a:avLst/>
              </a:prstGeom>
              <a:blipFill rotWithShape="1">
                <a:blip r:embed="rId2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C:\Users\User\Desktop\Online dars\8.2.6\awww.autoshop101.com_trainmodules_elec_circuits_circimage_parallel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3749554"/>
            <a:ext cx="568863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1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KETMA-KET ULANGAN ZANJIRDA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92" y="1556792"/>
            <a:ext cx="1108923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parallel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ulanganda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to</a:t>
            </a:r>
            <a:r>
              <a:rPr lang="uz-Latn-UZ" sz="3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qarshiligining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kattaligi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iste’molchi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qarshiligining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teskari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kattaliklari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yig</a:t>
            </a:r>
            <a:r>
              <a:rPr lang="uz-Latn-UZ" sz="3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indisiga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Agar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zanjirga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 ta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bir-birga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ulansa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quyidagicha</a:t>
            </a:r>
            <a:r>
              <a:rPr lang="uz-Latn-U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95800" y="3547625"/>
                <a:ext cx="6884438" cy="819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+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…+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ru-RU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(6)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800" y="3547625"/>
                <a:ext cx="6884438" cy="8196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2" name="Picture 2" descr="C:\Users\User\Desktop\Online dars\8.2.6\paralel-circui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63" y="4367272"/>
            <a:ext cx="5762761" cy="21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3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ULANGAN ZANJIRDA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8646" y="1564912"/>
            <a:ext cx="79099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Masalalar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yechishda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ikkita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holatlar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uchraydi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hollarda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formuladan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foydalanish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qulay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367808" y="4221088"/>
                <a:ext cx="4464496" cy="944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/>
                      </a:rPr>
                      <m:t>𝑅</m:t>
                    </m:r>
                    <m:r>
                      <a:rPr lang="en-US" sz="36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ru-R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ru-RU" sz="3600" i="1">
                            <a:latin typeface="Cambria Math"/>
                          </a:rPr>
                          <m:t>•</m:t>
                        </m:r>
                        <m:sSub>
                          <m:sSubPr>
                            <m:ctrlPr>
                              <a:rPr lang="ru-RU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ru-RU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sz="3600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ru-RU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 smtClean="0"/>
                  <a:t>          (7)</a:t>
                </a:r>
                <a:endParaRPr lang="ru-RU" sz="3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808" y="4221088"/>
                <a:ext cx="4464496" cy="94487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6" name="Picture 2" descr="C:\Users\User\Desktop\Online dars\8.2.2\5a19377bffc67742b6a3d5ff0625b8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643283"/>
            <a:ext cx="2952328" cy="459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4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568" y="37890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7408" y="2168035"/>
                <a:ext cx="10153128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Qarshiliklari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m:t>Ω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sz="4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m:t>Ω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bo</a:t>
                </a:r>
                <a:r>
                  <a:rPr lang="uz-Latn-UZ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lgan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ikkita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iste’molchi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parallel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ulangan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Iste’molchilar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ulangan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zanjir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qismining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</a:t>
                </a:r>
                <a:r>
                  <a:rPr lang="uz-Latn-UZ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‘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liq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qarshiligini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toping.</a:t>
                </a:r>
                <a:endParaRPr lang="ru-RU" sz="4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2168035"/>
                <a:ext cx="10153128" cy="2554545"/>
              </a:xfrm>
              <a:prstGeom prst="rect">
                <a:avLst/>
              </a:prstGeom>
              <a:blipFill rotWithShape="1">
                <a:blip r:embed="rId2"/>
                <a:stretch>
                  <a:fillRect l="-2162" t="-4296" r="-2102" b="-9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353" y="1556792"/>
                <a:ext cx="2880320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Berilgan: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3 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0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Topish</a:t>
                </a:r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kerak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−?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1556792"/>
                <a:ext cx="2880320" cy="2862322"/>
              </a:xfrm>
              <a:prstGeom prst="rect">
                <a:avLst/>
              </a:prstGeom>
              <a:blipFill rotWithShape="1">
                <a:blip r:embed="rId2"/>
                <a:stretch>
                  <a:fillRect l="-4863" t="-27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>
            <a:off x="2927648" y="1628800"/>
            <a:ext cx="0" cy="3240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13058" y="3211736"/>
            <a:ext cx="2514590" cy="1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215680" y="1549241"/>
            <a:ext cx="2520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  </a:t>
            </a:r>
            <a:endParaRPr lang="en-US" sz="30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096000" y="1556792"/>
            <a:ext cx="0" cy="33123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456040" y="1556792"/>
                <a:ext cx="4680520" cy="1890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Yechilishi</a:t>
                </a:r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endParaRPr lang="en-US" sz="30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3+6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6040" y="1556792"/>
                <a:ext cx="4680520" cy="1890710"/>
              </a:xfrm>
              <a:prstGeom prst="rect">
                <a:avLst/>
              </a:prstGeom>
              <a:blipFill rotWithShape="1">
                <a:blip r:embed="rId3"/>
                <a:stretch>
                  <a:fillRect l="-2995" t="-418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344647" y="3933056"/>
                <a:ext cx="4143841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𝑅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30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l-GR" sz="3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m:t>Ω</m:t>
                    </m:r>
                  </m:oMath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647" y="3933056"/>
                <a:ext cx="4143841" cy="553998"/>
              </a:xfrm>
              <a:prstGeom prst="rect">
                <a:avLst/>
              </a:prstGeom>
              <a:blipFill rotWithShape="0">
                <a:blip r:embed="rId4"/>
                <a:stretch>
                  <a:fillRect l="-3529" t="-14286" b="-32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143673" y="2466494"/>
                <a:ext cx="2592289" cy="1034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/>
                        </a:rPr>
                        <m:t>𝑅</m:t>
                      </m:r>
                      <m:r>
                        <a:rPr lang="en-US" sz="3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0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73" y="2466494"/>
                <a:ext cx="2592289" cy="103451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426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6" grpId="0"/>
      <p:bldP spid="1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 </a:t>
            </a:r>
            <a:r>
              <a:rPr lang="en-US" sz="4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376" y="1734631"/>
            <a:ext cx="110172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220 V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kuchlanishli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tarmoqqa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muzlatgich</a:t>
            </a:r>
            <a:r>
              <a: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televizor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 Agar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lampochkadan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0,5 A,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muzlatgichdan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0,4 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televizordan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1 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tok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tayotgan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iste’molchilarning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tarmoqdan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olayotgan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qarshiligini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iste’molchilarning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qarshiligini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toping.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3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568" y="3789040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3353" y="1556792"/>
                <a:ext cx="288032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Berilgan: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𝑈</m:t>
                      </m:r>
                      <m: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220 </m:t>
                      </m:r>
                      <m:r>
                        <m:rPr>
                          <m:sty m:val="p"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V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0,5</m:t>
                      </m:r>
                      <m:r>
                        <m:rPr>
                          <m:nor/>
                        </m:rPr>
                        <a:rPr lang="en-US" sz="300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A</m:t>
                      </m:r>
                    </m:oMath>
                  </m:oMathPara>
                </a14:m>
                <a:endParaRPr lang="en-US" sz="30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0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0,4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A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3000" b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A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Topish</a:t>
                </a:r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b="1" dirty="0" err="1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kerak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−?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−?</m:t>
                      </m:r>
                      <m: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</m:oMath>
                  </m:oMathPara>
                </a14:m>
                <a:endParaRPr lang="en-US" sz="3000" b="0" i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−?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3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−?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−?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3" y="1556792"/>
                <a:ext cx="2880320" cy="4708981"/>
              </a:xfrm>
              <a:prstGeom prst="rect">
                <a:avLst/>
              </a:prstGeom>
              <a:blipFill rotWithShape="1">
                <a:blip r:embed="rId2"/>
                <a:stretch>
                  <a:fillRect l="-4863" t="-16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Прямая соединительная линия 7"/>
          <p:cNvCxnSpPr/>
          <p:nvPr/>
        </p:nvCxnSpPr>
        <p:spPr>
          <a:xfrm>
            <a:off x="2927648" y="1628800"/>
            <a:ext cx="0" cy="4489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13058" y="4077072"/>
            <a:ext cx="2514590" cy="1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07769" y="1549241"/>
            <a:ext cx="25202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itchFamily="18" charset="0"/>
              </a:rPr>
              <a:t>   </a:t>
            </a:r>
            <a:endParaRPr lang="en-US" sz="3000" b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688288" y="1556792"/>
            <a:ext cx="0" cy="4432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071664" y="2276872"/>
                <a:ext cx="323197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𝐼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64" y="2276872"/>
                <a:ext cx="3231976" cy="55399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3035660" y="2980115"/>
                <a:ext cx="5004556" cy="820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;</m:t>
                    </m:r>
                    <m:r>
                      <a:rPr lang="en-US" sz="30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  </m:t>
                    </m:r>
                    <m:sSub>
                      <m:sSub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;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3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ru-RU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num>
                      <m:den>
                        <m:sSub>
                          <m:sSubPr>
                            <m:ctrlPr>
                              <a:rPr lang="ru-RU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lang="en-US" sz="3000" i="1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schemeClr val="tx1">
                                    <a:lumMod val="95000"/>
                                    <a:lumOff val="5000"/>
                                  </a:schemeClr>
                                </a:solidFill>
                                <a:latin typeface="Cambria Math"/>
                                <a:cs typeface="Arial" pitchFamily="34" charset="0"/>
                              </a:rPr>
                              <m:t>3</m:t>
                            </m:r>
                          </m:sub>
                        </m:sSub>
                      </m:den>
                    </m:f>
                    <m:r>
                      <a:rPr lang="en-US" sz="300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660" y="2980115"/>
                <a:ext cx="5004556" cy="8208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6863" y="3978662"/>
                <a:ext cx="5333393" cy="1034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/>
                        </a:rPr>
                        <m:t>𝑅</m:t>
                      </m:r>
                      <m:r>
                        <a:rPr lang="en-US" sz="3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ru-RU" sz="3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3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sSub>
                            <m:sSubPr>
                              <m:ctrlPr>
                                <a:rPr lang="ru-RU" sz="3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0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sz="3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863" y="3978662"/>
                <a:ext cx="5333393" cy="103451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59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8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23306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464" y="332656"/>
            <a:ext cx="1022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983601"/>
              </p:ext>
            </p:extLst>
          </p:nvPr>
        </p:nvGraphicFramePr>
        <p:xfrm>
          <a:off x="263352" y="1412777"/>
          <a:ext cx="11521280" cy="5169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0162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3133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120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0039"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5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04112" y="3218596"/>
            <a:ext cx="278979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xil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5311" y="2684452"/>
            <a:ext cx="50281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ketma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-et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ulaganda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iste’molchidan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tayotgan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kuchlari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1340" y="4006921"/>
            <a:ext cx="46918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iste’molchidagi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kuchlanishlarning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yig</a:t>
            </a:r>
            <a:r>
              <a:rPr lang="uz-Latn-UZ" sz="25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indisiga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teng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>
                <a:latin typeface="Arial" pitchFamily="34" charset="0"/>
                <a:cs typeface="Arial" pitchFamily="34" charset="0"/>
              </a:rPr>
              <a:t>bo</a:t>
            </a:r>
            <a:r>
              <a:rPr lang="uz-Latn-UZ" sz="2500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ladi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9795" y="5443919"/>
            <a:ext cx="50372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qarshiliklari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indisiga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019" y="3930947"/>
            <a:ext cx="50863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Iste’molchilar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ketma-ket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ulanganda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zanjirdagi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to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305" y="5177442"/>
            <a:ext cx="50281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Iste’molchilar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ketma-ket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ulanganda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qarshilik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3432" y="1565721"/>
            <a:ext cx="46918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zanjiriga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zaro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holda</a:t>
            </a:r>
            <a:r>
              <a:rPr lang="en-US" sz="2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latin typeface="Arial" pitchFamily="34" charset="0"/>
                <a:cs typeface="Arial" pitchFamily="34" charset="0"/>
              </a:rPr>
              <a:t>ulanadi</a:t>
            </a:r>
            <a:r>
              <a:rPr lang="en-US" sz="2500" dirty="0">
                <a:latin typeface="Arial" pitchFamily="34" charset="0"/>
                <a:cs typeface="Arial" pitchFamily="34" charset="0"/>
              </a:rPr>
              <a:t>?</a:t>
            </a:r>
            <a:endParaRPr lang="ru-RU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32176" y="1775138"/>
            <a:ext cx="3103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Parallel,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ketma-ket</a:t>
            </a:r>
            <a:r>
              <a:rPr lang="en-US" sz="2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aralash</a:t>
            </a:r>
            <a:r>
              <a:rPr lang="en-US" sz="25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5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5360" y="1556792"/>
                <a:ext cx="11449272" cy="2835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Yechilishi: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𝐼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0,5 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+0,4 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𝐴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+1 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3000" b="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 = 1,9 </m:t>
                      </m:r>
                      <m:r>
                        <m:rPr>
                          <m:nor/>
                        </m:rPr>
                        <a:rPr lang="en-US" sz="3000" b="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A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220 </m:t>
                          </m:r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0,5 </m:t>
                          </m:r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𝐴</m:t>
                          </m:r>
                        </m:den>
                      </m:f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=440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3000" b="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;</m:t>
                      </m:r>
                      <m:r>
                        <a:rPr lang="en-US" sz="3000" b="0" i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    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220 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0,</m:t>
                          </m:r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4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𝐴</m:t>
                          </m:r>
                        </m:den>
                      </m:f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55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;</m:t>
                      </m:r>
                      <m:r>
                        <a:rPr lang="en-US" sz="30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   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220 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𝑉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1 </m:t>
                          </m:r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𝐴</m:t>
                          </m:r>
                        </m:den>
                      </m:f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22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;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440</m:t>
                          </m:r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r>
                            <a:rPr lang="en-US" sz="3000" b="0" i="1" smtClean="0">
                              <a:latin typeface="Cambria Math"/>
                            </a:rPr>
                            <m:t>550</m:t>
                          </m:r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r>
                            <a:rPr lang="en-US" sz="3000" b="0" i="1" smtClean="0">
                              <a:latin typeface="Cambria Math"/>
                            </a:rPr>
                            <m:t>220</m:t>
                          </m:r>
                        </m:num>
                        <m:den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440</m:t>
                          </m:r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r>
                            <a:rPr lang="en-US" sz="3000" b="0" i="1" smtClean="0">
                              <a:latin typeface="Cambria Math"/>
                            </a:rPr>
                            <m:t>550+440</m:t>
                          </m:r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r>
                            <a:rPr lang="en-US" sz="3000" b="0" i="1" smtClean="0">
                              <a:latin typeface="Cambria Math"/>
                            </a:rPr>
                            <m:t>220+550</m:t>
                          </m:r>
                          <m:r>
                            <a:rPr lang="ru-RU" sz="3000" i="1">
                              <a:latin typeface="Cambria Math"/>
                            </a:rPr>
                            <m:t>•</m:t>
                          </m:r>
                          <m:r>
                            <a:rPr lang="en-US" sz="3000" b="0" i="1" smtClean="0">
                              <a:latin typeface="Cambria Math"/>
                            </a:rPr>
                            <m:t>220</m:t>
                          </m:r>
                        </m:den>
                      </m:f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≈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116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en-US" sz="3000" b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60" y="1556792"/>
                <a:ext cx="11449272" cy="2835969"/>
              </a:xfrm>
              <a:prstGeom prst="rect">
                <a:avLst/>
              </a:prstGeom>
              <a:blipFill rotWithShape="1">
                <a:blip r:embed="rId2"/>
                <a:stretch>
                  <a:fillRect l="-1225" t="-27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51384" y="4581128"/>
                <a:ext cx="554461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𝐼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1,9</m:t>
                    </m:r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 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𝐴</m:t>
                    </m:r>
                    <m:r>
                      <a:rPr lang="en-US" sz="3000" b="0" i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;</m:t>
                    </m:r>
                  </m:oMath>
                </a14:m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𝑅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i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440 </m:t>
                    </m:r>
                    <m:r>
                      <m:rPr>
                        <m:nor/>
                      </m:rPr>
                      <a:rPr lang="el-GR" sz="3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cs typeface="Arial" pitchFamily="34" charset="0"/>
                      </a:rPr>
                      <m:t>Ω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; </m:t>
                    </m:r>
                  </m:oMath>
                </a14:m>
                <a:endParaRPr lang="en-US" sz="3000" b="0" i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550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; 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220</m:t>
                      </m:r>
                      <m:r>
                        <m:rPr>
                          <m:nor/>
                        </m:rPr>
                        <a:rPr lang="en-US" sz="3000" b="0" i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; </m:t>
                      </m:r>
                    </m:oMath>
                  </m:oMathPara>
                </a14:m>
                <a:endParaRPr lang="en-US" sz="3000" i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 Math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≈116</m:t>
                      </m:r>
                      <m:r>
                        <m:rPr>
                          <m:nor/>
                        </m:rPr>
                        <a:rPr lang="en-US" sz="30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l-GR" sz="3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m:t>Ω</m:t>
                      </m:r>
                    </m:oMath>
                  </m:oMathPara>
                </a14:m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4581128"/>
                <a:ext cx="5544616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2527" t="-53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12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1521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MUSTAQIL BAJARISH UCHUN TOPSHIRIQ:</a:t>
            </a:r>
            <a:endParaRPr lang="ru-RU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1384" y="1988840"/>
            <a:ext cx="864784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>
              <a:buAutoNum type="romanUcPeriod"/>
            </a:pP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Darslikda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Iste’molchilarni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parallel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ulash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57250" indent="-857250" algn="just">
              <a:buAutoNum type="romanUcPeriod"/>
            </a:pPr>
            <a:endParaRPr lang="ru-RU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 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  (70-bet)</a:t>
            </a:r>
          </a:p>
          <a:p>
            <a:pPr algn="just"/>
            <a:endParaRPr lang="en-US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</a:t>
            </a:r>
            <a:r>
              <a:rPr lang="en-US" sz="35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12-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mashqni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(70-bet)</a:t>
            </a:r>
            <a:endParaRPr lang="ru-RU" sz="3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3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23306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464" y="332656"/>
            <a:ext cx="10225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endParaRPr lang="ru-RU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1" y="1434404"/>
            <a:ext cx="69819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Agar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 ta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ketma-ket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ulansa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 u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holda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zanjirdagi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tkazgichlarning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qarshiligini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95799" y="4518710"/>
                <a:ext cx="5688633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𝑅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30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…+</m:t>
                      </m:r>
                      <m:sSub>
                        <m:sSubPr>
                          <m:ctrlP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𝑅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/>
                              <a:cs typeface="Arial" pitchFamily="34" charset="0"/>
                            </a:rPr>
                            <m:t>𝑛</m:t>
                          </m:r>
                        </m:sub>
                      </m:sSub>
                      <m:r>
                        <a:rPr lang="en-US" sz="30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/>
                          <a:cs typeface="Arial" pitchFamily="34" charset="0"/>
                        </a:rPr>
                        <m:t>  </m:t>
                      </m:r>
                    </m:oMath>
                  </m:oMathPara>
                </a14:m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799" y="4518710"/>
                <a:ext cx="5688633" cy="55399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C:\Users\User\Desktop\Online dars\8.2.6\0_ca2e5_39eb4984_ori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511" y="1456660"/>
            <a:ext cx="2048913" cy="28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Online dars\8.2.6\pre-pre-korruptsiya-odna-iz-samyh-bolshih-ugroz-dlya-ukrainy-4-problemy-dolzhny-byt-resheny-budushhim-prezidentom-24-kana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669433"/>
            <a:ext cx="4727846" cy="195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99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29614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FIZIKA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336" y="1844824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ISTE’MOLCHILARNI PARALLEL ULASH</a:t>
            </a:r>
          </a:p>
        </p:txBody>
      </p:sp>
      <p:pic>
        <p:nvPicPr>
          <p:cNvPr id="1026" name="Picture 2" descr="C:\Users\User\Desktop\Online dars\8.2.6\4093aa_aecff63ea62d4841acc135a14f2f03e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645024"/>
            <a:ext cx="5691557" cy="244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Online dars\8.2.5\AdoredHugeAmericanavocet-smal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412776"/>
            <a:ext cx="33843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34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ISTE’MOLCHILARNI PARALLEL ULASH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1412776"/>
            <a:ext cx="10657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Ketma-ket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iste’molchilardan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chirilsa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boshqalari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ham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xonadonlarda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iste’molchilar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User\Desktop\Online dars\8.2.6\FZXPH43IR5M663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903605"/>
            <a:ext cx="5454223" cy="363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48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ISTE’MOLCHILARNI PARALLEL ULASH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59496" y="1431054"/>
            <a:ext cx="88569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Xonadonda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foydalaniladigan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elektr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asboblar</a:t>
            </a:r>
            <a:r>
              <a:rPr lang="en-U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3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C:\Users\User\Desktop\Online dars\8.2.6\source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6" y="1985052"/>
            <a:ext cx="2565243" cy="2092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User\Desktop\Online dars\8.2.6\RKb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475" y="1988840"/>
            <a:ext cx="258127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Online dars\8.2.6\unnamed (2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2119100"/>
            <a:ext cx="21050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Online dars\8.2.6\unnamed (1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501" y="4711550"/>
            <a:ext cx="2515345" cy="188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User\Desktop\Online dars\8.2.6\unnamed (3)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123" y="4513132"/>
            <a:ext cx="3438451" cy="22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User\Desktop\Online dars\8.2.6\1499916989_27-lampochka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215" y="4774443"/>
            <a:ext cx="866561" cy="151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ISTE’MOLCHILARNI PARALLEL ULASH</a:t>
            </a: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67808" y="1412776"/>
            <a:ext cx="71287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Ikkita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zaro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zanjirni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yig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aylik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lampochka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2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ampermetrlarga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ketma-ket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parallel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ulangan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voltmetr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4 V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rsatsin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voltmetrning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rsatishi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lampochkadagi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kuchlanishni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ifodalaydi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User\Desktop\Online dars\8.2.6\Безымянны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772815"/>
            <a:ext cx="4064275" cy="388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Online dars\8.2.6\QWj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5207156"/>
            <a:ext cx="1926583" cy="131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3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ULANGAN ZANJIRDA KUCHLANISH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5440" y="1412776"/>
            <a:ext cx="10081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Demak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parallel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ikkita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lib, 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zanjirdagi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liq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kuchlanishga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83832" y="2780928"/>
                <a:ext cx="446449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𝑈</m:t>
                    </m:r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         (1)    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3832" y="2780928"/>
                <a:ext cx="4464496" cy="553998"/>
              </a:xfrm>
              <a:prstGeom prst="rect">
                <a:avLst/>
              </a:prstGeom>
              <a:blipFill rotWithShape="1">
                <a:blip r:embed="rId2"/>
                <a:stretch>
                  <a:fillRect t="-14286" r="-273" b="-32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User\Desktop\Online dars\8.2.6\JDso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3356992"/>
            <a:ext cx="5627737" cy="303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6146618"/>
            <a:ext cx="9715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User\Desktop\Online dars\8.2.6\QWjc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3501008"/>
            <a:ext cx="3476513" cy="2378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96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7384"/>
            <a:ext cx="12192000" cy="136815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 ULANGAN ZANJIRDA KUCHLANISH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55440" y="2852936"/>
                <a:ext cx="5832648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1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3</m:t>
                        </m:r>
                      </m:sub>
                    </m:sSub>
                    <m:r>
                      <a:rPr lang="en-US" sz="3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/>
                        <a:cs typeface="Arial" pitchFamily="34" charset="0"/>
                      </a:rPr>
                      <m:t>= … =</m:t>
                    </m:r>
                    <m:sSub>
                      <m:sSubPr>
                        <m:ctrlP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𝑈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>
                                <a:lumMod val="95000"/>
                                <a:lumOff val="5000"/>
                              </a:schemeClr>
                            </a:solidFill>
                            <a:latin typeface="Cambria Math"/>
                            <a:cs typeface="Arial" pitchFamily="34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      (2)</a:t>
                </a:r>
                <a:endParaRPr lang="ru-RU" sz="3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40" y="2852936"/>
                <a:ext cx="5832648" cy="553998"/>
              </a:xfrm>
              <a:prstGeom prst="rect">
                <a:avLst/>
              </a:prstGeom>
              <a:blipFill rotWithShape="1">
                <a:blip r:embed="rId2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46618"/>
            <a:ext cx="9715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3392" y="1700807"/>
            <a:ext cx="11089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Agar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zanjirga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n ta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lampochka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bir-biriga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lsa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, u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kuchlanishlar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teng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392" y="3853497"/>
            <a:ext cx="48965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Iste’molchilar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parallel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ulanganda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bir</a:t>
            </a:r>
            <a:r>
              <a:rPr lang="en-U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tkazgich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uchlari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orasidagi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kuchlanish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uz-Latn-UZ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ladi</a:t>
            </a:r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7" name="Picture 5" descr="C:\Users\User\Desktop\Online dars\8.2.6\J4nTe1E2Q6-ezgifcom-revers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3406934"/>
            <a:ext cx="47625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3362</TotalTime>
  <Words>657</Words>
  <Application>Microsoft Office PowerPoint</Application>
  <PresentationFormat>Широкоэкранный</PresentationFormat>
  <Paragraphs>95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472</cp:revision>
  <dcterms:created xsi:type="dcterms:W3CDTF">2020-10-11T11:44:17Z</dcterms:created>
  <dcterms:modified xsi:type="dcterms:W3CDTF">2020-10-22T09:14:00Z</dcterms:modified>
</cp:coreProperties>
</file>