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06" r:id="rId2"/>
    <p:sldId id="307" r:id="rId3"/>
    <p:sldId id="286" r:id="rId4"/>
    <p:sldId id="285" r:id="rId5"/>
    <p:sldId id="290" r:id="rId6"/>
    <p:sldId id="298" r:id="rId7"/>
    <p:sldId id="292" r:id="rId8"/>
    <p:sldId id="293" r:id="rId9"/>
    <p:sldId id="300" r:id="rId10"/>
    <p:sldId id="308" r:id="rId11"/>
    <p:sldId id="309" r:id="rId12"/>
    <p:sldId id="310" r:id="rId13"/>
    <p:sldId id="295" r:id="rId14"/>
    <p:sldId id="302" r:id="rId15"/>
    <p:sldId id="273" r:id="rId16"/>
    <p:sldId id="311" r:id="rId17"/>
    <p:sldId id="296" r:id="rId18"/>
    <p:sldId id="31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 varScale="1"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8" name="Picture 4" descr="C:\Users\User\Desktop\Online dars\8.2.5\unnamed (1)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299" y="2234463"/>
            <a:ext cx="5112568" cy="435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Online dars\8.2.5\WBP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251" y="2397020"/>
            <a:ext cx="2594732" cy="376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57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 ULANGAN ZANJIRDA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3461" y="1685707"/>
            <a:ext cx="38623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Om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qonuniga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binoan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11796" y="2369662"/>
                <a:ext cx="496855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796" y="2369662"/>
                <a:ext cx="4968552" cy="553998"/>
              </a:xfrm>
              <a:prstGeom prst="rect">
                <a:avLst/>
              </a:prstGeom>
              <a:blipFill rotWithShape="1">
                <a:blip r:embed="rId2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93461" y="4498776"/>
                <a:ext cx="488816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Yoki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:     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(5)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61" y="4498776"/>
                <a:ext cx="4888160" cy="553998"/>
              </a:xfrm>
              <a:prstGeom prst="rect">
                <a:avLst/>
              </a:prstGeom>
              <a:blipFill rotWithShape="1">
                <a:blip r:embed="rId3"/>
                <a:stretch>
                  <a:fillRect l="-2868" t="-16484" r="-1746" b="-340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C:\Users\User\Desktop\Online dars\8.2.5\LIGHTBULB_ONOFF_HW-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621" y="1530121"/>
            <a:ext cx="4134626" cy="413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93461" y="3043436"/>
            <a:ext cx="50145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31776" y="3725416"/>
                <a:ext cx="532859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𝐼𝑅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776" y="3725416"/>
                <a:ext cx="5328592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810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 ULANGAN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ZANJIRDA QARSHILIK 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3461" y="1685707"/>
            <a:ext cx="69819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R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tayotgan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tengligidan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135560" y="3624699"/>
                <a:ext cx="279696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𝐼𝑅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(6)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3624699"/>
                <a:ext cx="2796962" cy="553998"/>
              </a:xfrm>
              <a:prstGeom prst="rect">
                <a:avLst/>
              </a:prstGeom>
              <a:blipFill rotWithShape="1">
                <a:blip r:embed="rId2"/>
                <a:stretch>
                  <a:fillRect t="-14444" b="-34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C:\Users\User\Desktop\Online dars\8.2.5\Series-Circui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440" y="1460798"/>
            <a:ext cx="3967322" cy="349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86822" y="4221088"/>
                <a:ext cx="6981979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(5)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(6)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ifodalarning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taraflarini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tenglashtiramiz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𝐼𝑅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liq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qarshilikni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822" y="4221088"/>
                <a:ext cx="6981979" cy="1477328"/>
              </a:xfrm>
              <a:prstGeom prst="rect">
                <a:avLst/>
              </a:prstGeom>
              <a:blipFill rotWithShape="1">
                <a:blip r:embed="rId4"/>
                <a:stretch>
                  <a:fillRect l="-2009" t="-5350" r="-2096" b="-11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11424" y="5877272"/>
                <a:ext cx="496855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𝑅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(7)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5877272"/>
                <a:ext cx="4968552" cy="553998"/>
              </a:xfrm>
              <a:prstGeom prst="rect">
                <a:avLst/>
              </a:prstGeom>
              <a:blipFill rotWithShape="1">
                <a:blip r:embed="rId5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662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 ULANGAN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ZANJIRDA QARSHILIK 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909" y="1771258"/>
            <a:ext cx="69819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Agar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n ta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 u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tkazgichlarning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Users\User\Desktop\Online dars\8.2.5\electrician_plug_it_in_anim_500_clr_802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801" y="1340768"/>
            <a:ext cx="3589419" cy="443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39510" y="3956147"/>
                <a:ext cx="685737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𝑅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…+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      </m:t>
                    </m:r>
                    <m:r>
                      <a:rPr lang="en-US" sz="300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(8)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510" y="3956147"/>
                <a:ext cx="6857378" cy="553998"/>
              </a:xfrm>
              <a:prstGeom prst="rect">
                <a:avLst/>
              </a:prstGeom>
              <a:blipFill rotWithShape="1">
                <a:blip r:embed="rId3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072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YECHISH 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9376" y="1734631"/>
                <a:ext cx="10441160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Qarshiliklari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1</a:t>
                </a:r>
                <a:r>
                  <a:rPr lang="el-GR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4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</m:oMath>
                </a14:m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2</a:t>
                </a:r>
                <a:r>
                  <a:rPr lang="el-GR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4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</m:oMath>
                </a14:m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3</a:t>
                </a:r>
                <a:r>
                  <a:rPr lang="el-GR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4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</m:oMath>
                </a14:m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tkazgich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ketma-ket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lib,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tmoqda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tkazgichdagi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zanjirning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to‘liq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qarshiligini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to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liq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pPr algn="just"/>
                <a:r>
                  <a:rPr lang="uz-Latn-UZ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br>
                  <a:rPr lang="uz-Latn-UZ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734631"/>
                <a:ext cx="10441160" cy="4401205"/>
              </a:xfrm>
              <a:prstGeom prst="rect">
                <a:avLst/>
              </a:prstGeom>
              <a:blipFill rotWithShape="0">
                <a:blip r:embed="rId2"/>
                <a:stretch>
                  <a:fillRect l="-2103" t="-2770" r="-2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353" y="1556792"/>
                <a:ext cx="2880320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</m:t>
                      </m:r>
                      <m:r>
                        <m:rPr>
                          <m:nor/>
                        </m:rPr>
                        <a:rPr lang="en-US" sz="300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30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</m:t>
                      </m:r>
                      <m:r>
                        <m:rPr>
                          <m:nor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A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</m:oMath>
                  </m:oMathPara>
                </a14:m>
                <a:endParaRPr lang="en-US" sz="3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−?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𝑅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−?</m:t>
                    </m:r>
                  </m:oMath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3" y="1556792"/>
                <a:ext cx="2880320" cy="4708981"/>
              </a:xfrm>
              <a:prstGeom prst="rect">
                <a:avLst/>
              </a:prstGeom>
              <a:blipFill rotWithShape="1">
                <a:blip r:embed="rId2"/>
                <a:stretch>
                  <a:fillRect l="-4863" t="-1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927648" y="1628800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8" y="4077072"/>
            <a:ext cx="2514590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15680" y="1549241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096000" y="1556792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456040" y="1556792"/>
                <a:ext cx="468052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1 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•1 </m:t>
                    </m:r>
                    <m:r>
                      <m:rPr>
                        <m:nor/>
                      </m:rPr>
                      <a:rPr lang="el-GR" sz="3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  <m:r>
                      <m:rPr>
                        <m:nor/>
                      </m:rPr>
                      <a:rPr lang="en-US" sz="3000" b="0" i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 = 1 </m:t>
                    </m:r>
                    <m:r>
                      <m:rPr>
                        <m:nor/>
                      </m:rPr>
                      <a:rPr lang="en-US" sz="3000" b="0" i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V</m:t>
                    </m:r>
                  </m:oMath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•2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 2 </m:t>
                      </m:r>
                      <m:r>
                        <m:rPr>
                          <m:nor/>
                        </m:rPr>
                        <a:rPr lang="en-US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V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 3 </m:t>
                      </m:r>
                      <m:r>
                        <m:rPr>
                          <m:nor/>
                        </m:rPr>
                        <a:rPr lang="en-US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V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+2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+3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=6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•6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 = 6 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V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1556792"/>
                <a:ext cx="4680520" cy="2862322"/>
              </a:xfrm>
              <a:prstGeom prst="rect">
                <a:avLst/>
              </a:prstGeom>
              <a:blipFill rotWithShape="1">
                <a:blip r:embed="rId3"/>
                <a:stretch>
                  <a:fillRect l="-2995" t="-27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359696" y="2165387"/>
                <a:ext cx="290794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2165387"/>
                <a:ext cx="2907940" cy="14773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035660" y="3696707"/>
                <a:ext cx="323197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660" y="3696707"/>
                <a:ext cx="3231976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359696" y="4365104"/>
                <a:ext cx="223224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𝐼𝑅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4365104"/>
                <a:ext cx="2232248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44647" y="4501569"/>
                <a:ext cx="4143841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1 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𝑉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; </m:t>
                    </m:r>
                  </m:oMath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; 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; </m:t>
                      </m:r>
                    </m:oMath>
                  </m:oMathPara>
                </a14:m>
                <a:endParaRPr lang="en-US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𝑅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6</m:t>
                    </m:r>
                    <m:r>
                      <m:rPr>
                        <m:nor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l-GR" sz="3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  <m:r>
                      <m:rPr>
                        <m:nor/>
                      </m:rPr>
                      <a:rPr lang="en-US" sz="3000" b="0" i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;</m:t>
                    </m:r>
                  </m:oMath>
                </a14:m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=6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𝑉</m:t>
                    </m:r>
                  </m:oMath>
                </a14:m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647" y="4501569"/>
                <a:ext cx="4143841" cy="1477328"/>
              </a:xfrm>
              <a:prstGeom prst="rect">
                <a:avLst/>
              </a:prstGeom>
              <a:blipFill rotWithShape="1">
                <a:blip r:embed="rId7"/>
                <a:stretch>
                  <a:fillRect l="-3529" t="-53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12" grpId="0"/>
      <p:bldP spid="14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3466" y="1844824"/>
            <a:ext cx="730481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Iste’molchilarni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 66-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betdagi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67-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betdagi</a:t>
            </a:r>
            <a:r>
              <a:rPr lang="en-US" sz="3200" b="1" smtClean="0">
                <a:latin typeface="Arial" panose="020B0604020202020204" pitchFamily="34" charset="0"/>
                <a:cs typeface="Arial" panose="020B0604020202020204" pitchFamily="34" charset="0"/>
              </a:rPr>
              <a:t> 11- mashqni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476672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>
                <a:latin typeface="Arial" pitchFamily="34" charset="0"/>
                <a:cs typeface="Arial" pitchFamily="34" charset="0"/>
              </a:rPr>
              <a:t>Qo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User\Desktop\Online dars\8.2.5\unnamed (3)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1556792"/>
            <a:ext cx="4178771" cy="459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86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7408" y="2168035"/>
                <a:ext cx="10153128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Ketma-ket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ulangan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ikkita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tkazgichdan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0,4 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tmoqda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tkazgichlarning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qarshiliklari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4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10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4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tkazgich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zanjirning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liq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qarshiligini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liq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168035"/>
                <a:ext cx="10153128" cy="3785652"/>
              </a:xfrm>
              <a:prstGeom prst="rect">
                <a:avLst/>
              </a:prstGeom>
              <a:blipFill rotWithShape="1">
                <a:blip r:embed="rId2"/>
                <a:stretch>
                  <a:fillRect l="-2162" t="-2899" r="-2102" b="-59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1"/>
          <p:cNvSpPr txBox="1">
            <a:spLocks/>
          </p:cNvSpPr>
          <p:nvPr/>
        </p:nvSpPr>
        <p:spPr>
          <a:xfrm>
            <a:off x="562744" y="1513880"/>
            <a:ext cx="3061556" cy="643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11-mashq (1)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353" y="1556792"/>
                <a:ext cx="2880320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0,4</m:t>
                      </m:r>
                      <m:r>
                        <m:rPr>
                          <m:nor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A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5</m:t>
                      </m:r>
                      <m:r>
                        <m:rPr>
                          <m:nor/>
                        </m:rPr>
                        <a:rPr lang="en-US" sz="300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10</m:t>
                      </m:r>
                      <m:r>
                        <m:rPr>
                          <m:nor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</m:oMath>
                  </m:oMathPara>
                </a14:m>
                <a:endParaRPr lang="en-US" sz="3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3" y="1556792"/>
                <a:ext cx="2880320" cy="3785652"/>
              </a:xfrm>
              <a:prstGeom prst="rect">
                <a:avLst/>
              </a:prstGeom>
              <a:blipFill rotWithShape="1">
                <a:blip r:embed="rId2"/>
                <a:stretch>
                  <a:fillRect l="-4863" t="-20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927648" y="1628800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8" y="3645024"/>
            <a:ext cx="2514590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15680" y="1549241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096000" y="1556792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456040" y="1556792"/>
                <a:ext cx="4680520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0,4 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•5 </m:t>
                    </m:r>
                    <m:r>
                      <m:rPr>
                        <m:nor/>
                      </m:rPr>
                      <a:rPr lang="el-GR" sz="3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  <m:r>
                      <m:rPr>
                        <m:nor/>
                      </m:rPr>
                      <a:rPr lang="en-US" sz="3000" b="0" i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 = 2 </m:t>
                    </m:r>
                    <m:r>
                      <m:rPr>
                        <m:nor/>
                      </m:rPr>
                      <a:rPr lang="en-US" sz="3000" b="0" i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V</m:t>
                    </m:r>
                  </m:oMath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0,4 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•10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 4 </m:t>
                      </m:r>
                      <m:r>
                        <m:rPr>
                          <m:nor/>
                        </m:rPr>
                        <a:rPr lang="en-US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V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5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10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15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=0,4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•15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 = 6 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V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1556792"/>
                <a:ext cx="4680520" cy="2400657"/>
              </a:xfrm>
              <a:prstGeom prst="rect">
                <a:avLst/>
              </a:prstGeom>
              <a:blipFill rotWithShape="1">
                <a:blip r:embed="rId3"/>
                <a:stretch>
                  <a:fillRect l="-2995" t="-3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287688" y="2204864"/>
                <a:ext cx="290794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204864"/>
                <a:ext cx="2907940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87687" y="3262299"/>
                <a:ext cx="244827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7" y="3262299"/>
                <a:ext cx="2448272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482141" y="4088105"/>
                <a:ext cx="223224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𝐼𝑅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141" y="4088105"/>
                <a:ext cx="2232248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44647" y="4501569"/>
                <a:ext cx="4143841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2 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𝑉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; </m:t>
                    </m:r>
                  </m:oMath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4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𝑉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;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𝑅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15</m:t>
                    </m:r>
                    <m:r>
                      <m:rPr>
                        <m:nor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l-GR" sz="3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  <m:r>
                      <m:rPr>
                        <m:nor/>
                      </m:rPr>
                      <a:rPr lang="en-US" sz="3000" b="0" i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;</m:t>
                    </m:r>
                  </m:oMath>
                </a14:m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=6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𝑉</m:t>
                    </m:r>
                  </m:oMath>
                </a14:m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647" y="4501569"/>
                <a:ext cx="4143841" cy="1477328"/>
              </a:xfrm>
              <a:prstGeom prst="rect">
                <a:avLst/>
              </a:prstGeom>
              <a:blipFill rotWithShape="1">
                <a:blip r:embed="rId7"/>
                <a:stretch>
                  <a:fillRect l="-3529" t="-53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426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12" grpId="0"/>
      <p:bldP spid="14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989064"/>
              </p:ext>
            </p:extLst>
          </p:nvPr>
        </p:nvGraphicFramePr>
        <p:xfrm>
          <a:off x="947428" y="1669665"/>
          <a:ext cx="10297144" cy="4881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8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85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2727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8656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1155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8828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40016" y="1679062"/>
            <a:ext cx="48965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ste’molchi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ulovchi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simlar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7408" y="1679062"/>
            <a:ext cx="51689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zanjirini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nimalar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qilar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39906" y="3864530"/>
            <a:ext cx="474007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Zanjirda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elektr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toki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lishi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tishi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lishi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44072" y="4184974"/>
            <a:ext cx="324800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berk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lishi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0" y="2614553"/>
            <a:ext cx="489654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Zanjirdagi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tok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kuchi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kuchlanishni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rostlash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qo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llaniladigan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71464" y="2999273"/>
            <a:ext cx="47400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Reostat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18253" y="5162052"/>
            <a:ext cx="474007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tkazgichdagi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tok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kuchi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kuchlanish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zaro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bog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langan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71464" y="5589240"/>
            <a:ext cx="47400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Arial" pitchFamily="34" charset="0"/>
                <a:cs typeface="Arial" pitchFamily="34" charset="0"/>
              </a:rPr>
              <a:t>To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ri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proporsional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972" y="1510135"/>
            <a:ext cx="61321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iste’molchilar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09835" y="3756904"/>
            <a:ext cx="65906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Televizor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, radio,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muzlatgich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elektr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isitgich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dazmol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elektr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asboblari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Online dars\8.2.5\unnamed (4)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205681"/>
            <a:ext cx="2035898" cy="267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Online dars\8.2.5\fK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99" y="3401909"/>
            <a:ext cx="2524609" cy="315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99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9336" y="1844824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ISTE’MOLCHILARNI KETMA-KET ULASH</a:t>
            </a:r>
          </a:p>
        </p:txBody>
      </p:sp>
      <p:pic>
        <p:nvPicPr>
          <p:cNvPr id="3076" name="Picture 4" descr="C:\Users\User\Desktop\Online dars\8.2.5\Electricians-8149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1628800"/>
            <a:ext cx="290543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Online dars\8.2.5\circuito em séri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4293096"/>
            <a:ext cx="573298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ISTE’MOLCHILARNI KETMA-KET ULASH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5400" y="1412776"/>
            <a:ext cx="1065718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Bundan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buyon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qiluvchilarni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yuritamiz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Odatda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zanjiriga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nechta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iste’molchilarni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ulashga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to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g‘ri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zaro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Users\User\Desktop\Online dars\8.2.5\69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4138038"/>
            <a:ext cx="3810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Online dars\8.2.5\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92" y="4222576"/>
            <a:ext cx="3946085" cy="237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 ULANGAN ZANJIRDA TOK KUCHI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5"/>
          <a:stretch/>
        </p:blipFill>
        <p:spPr bwMode="auto">
          <a:xfrm>
            <a:off x="348740" y="1542653"/>
            <a:ext cx="4366705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00056" y="1561703"/>
            <a:ext cx="4352925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2443731"/>
            <a:ext cx="2592288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63842" y="4293096"/>
            <a:ext cx="89800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0000" b="1" dirty="0">
                <a:solidFill>
                  <a:srgbClr val="1D6FA9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0000" b="1" dirty="0">
              <a:solidFill>
                <a:srgbClr val="1D6FA9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574261" y="4221088"/>
            <a:ext cx="89800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0000" b="1" dirty="0" smtClean="0">
                <a:solidFill>
                  <a:srgbClr val="1D6FA9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0000" b="1" dirty="0">
              <a:solidFill>
                <a:srgbClr val="1D6FA9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 ULANGAN ZANJIRDA TOK KUCHI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12001" y="4005064"/>
            <a:ext cx="50145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 −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qarshilik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User\Desktop\Online dars\8.2.5\unnamed (1)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6" y="1777171"/>
            <a:ext cx="4382815" cy="373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12002" y="2924944"/>
            <a:ext cx="5489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 −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2002" y="1777171"/>
            <a:ext cx="50145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 −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 ULANGAN ZANJIRDA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User\Desktop\Online dars\8.2.5\65-ras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3140968"/>
            <a:ext cx="4608512" cy="304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95400" y="1412776"/>
            <a:ext cx="1065718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lampochkani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ulab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rasmda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keltirilgan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sxemani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yig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aylik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zanjirdan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tib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lampochkalar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11424" y="3710930"/>
                <a:ext cx="460851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             (1)      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710930"/>
                <a:ext cx="4608512" cy="553998"/>
              </a:xfrm>
              <a:prstGeom prst="rect">
                <a:avLst/>
              </a:prstGeom>
              <a:blipFill rotWithShape="1">
                <a:blip r:embed="rId3"/>
                <a:stretch>
                  <a:fillRect t="-14286" r="-1190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11424" y="4581128"/>
                <a:ext cx="482453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…=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(2)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581128"/>
                <a:ext cx="4824536" cy="553998"/>
              </a:xfrm>
              <a:prstGeom prst="rect">
                <a:avLst/>
              </a:prstGeom>
              <a:blipFill rotWithShape="1">
                <a:blip r:embed="rId4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 ULANGAN ZANJIRDA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3461" y="1685707"/>
            <a:ext cx="1012707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rasmdagi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1-voltmetr 4 V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2-3-voltmetrlar 2 V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xiralashadi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Online dars\8.2.5\Безымянs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028" y="2924944"/>
            <a:ext cx="4190380" cy="336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11424" y="3710930"/>
                <a:ext cx="540060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           (3)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710930"/>
                <a:ext cx="5400600" cy="553998"/>
              </a:xfrm>
              <a:prstGeom prst="rect">
                <a:avLst/>
              </a:prstGeom>
              <a:blipFill rotWithShape="1">
                <a:blip r:embed="rId3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11423" y="4581128"/>
                <a:ext cx="4945575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+…+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(4)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3" y="4581128"/>
                <a:ext cx="4945575" cy="553998"/>
              </a:xfrm>
              <a:prstGeom prst="rect">
                <a:avLst/>
              </a:prstGeom>
              <a:blipFill rotWithShape="1">
                <a:blip r:embed="rId4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2918</TotalTime>
  <Words>549</Words>
  <Application>Microsoft Office PowerPoint</Application>
  <PresentationFormat>Широкоэкранный</PresentationFormat>
  <Paragraphs>107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Qo‘shimcha masala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395</cp:revision>
  <dcterms:created xsi:type="dcterms:W3CDTF">2020-10-11T11:44:17Z</dcterms:created>
  <dcterms:modified xsi:type="dcterms:W3CDTF">2020-10-20T10:59:49Z</dcterms:modified>
</cp:coreProperties>
</file>