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6" r:id="rId2"/>
    <p:sldId id="307" r:id="rId3"/>
    <p:sldId id="308" r:id="rId4"/>
    <p:sldId id="285" r:id="rId5"/>
    <p:sldId id="290" r:id="rId6"/>
    <p:sldId id="298" r:id="rId7"/>
    <p:sldId id="292" r:id="rId8"/>
    <p:sldId id="293" r:id="rId9"/>
    <p:sldId id="300" r:id="rId10"/>
    <p:sldId id="294" r:id="rId11"/>
    <p:sldId id="309" r:id="rId12"/>
    <p:sldId id="310" r:id="rId13"/>
    <p:sldId id="273" r:id="rId14"/>
    <p:sldId id="28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192344" y="188640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1055441" y="260648"/>
            <a:ext cx="1296144" cy="12961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 descr="C:\Users\User\Desktop\Online dars\8.2.4\15f06965d0a17e07e523f0c84e069e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076" y="2796728"/>
            <a:ext cx="6295169" cy="264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2.1\650-00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627" y="2163885"/>
            <a:ext cx="33603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5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3461" y="1412776"/>
            <a:ext cx="10441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7.	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ampermetr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rsatkichi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372813"/>
              </p:ext>
            </p:extLst>
          </p:nvPr>
        </p:nvGraphicFramePr>
        <p:xfrm>
          <a:off x="767408" y="4059912"/>
          <a:ext cx="10009110" cy="109728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8425"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err="1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Reostat</a:t>
                      </a:r>
                      <a:r>
                        <a:rPr lang="en-US" sz="3000" b="1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dirty="0" err="1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surgichining</a:t>
                      </a:r>
                      <a:r>
                        <a:rPr lang="en-US" sz="3000" b="1" baseline="0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holatlari</a:t>
                      </a:r>
                      <a:endParaRPr lang="ru-RU" sz="3000" b="1" dirty="0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1</a:t>
                      </a:r>
                      <a:endParaRPr lang="ru-RU" sz="3000" b="1" dirty="0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2</a:t>
                      </a:r>
                      <a:endParaRPr lang="ru-RU" sz="3000" b="1" dirty="0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3</a:t>
                      </a:r>
                      <a:endParaRPr lang="ru-RU" sz="3000" b="1" dirty="0">
                        <a:solidFill>
                          <a:schemeClr val="bg1"/>
                        </a:solidFill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i="0" dirty="0" smtClean="0">
                          <a:solidFill>
                            <a:schemeClr val="bg1"/>
                          </a:solidFill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4</a:t>
                      </a:r>
                      <a:endParaRPr lang="ru-RU" sz="3000" b="1" i="0" dirty="0">
                        <a:solidFill>
                          <a:schemeClr val="bg1"/>
                        </a:solidFill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425">
                <a:tc>
                  <a:txBody>
                    <a:bodyPr/>
                    <a:lstStyle/>
                    <a:p>
                      <a:pPr algn="l"/>
                      <a:r>
                        <a:rPr lang="en-US" sz="3000" b="1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    </a:t>
                      </a:r>
                      <a:r>
                        <a:rPr lang="en-US" sz="3000" b="1" dirty="0" err="1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Tok</a:t>
                      </a:r>
                      <a:r>
                        <a:rPr lang="en-US" sz="3000" b="1" baseline="0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baseline="0" dirty="0" err="1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kuchi</a:t>
                      </a:r>
                      <a:r>
                        <a:rPr lang="en-US" sz="3000" b="1" baseline="0" dirty="0" smtClean="0">
                          <a:latin typeface="Arial" pitchFamily="34" charset="0"/>
                          <a:ea typeface="Cambria Math" pitchFamily="18" charset="0"/>
                          <a:cs typeface="Arial" pitchFamily="34" charset="0"/>
                        </a:rPr>
                        <a:t> (A)</a:t>
                      </a:r>
                      <a:endParaRPr lang="ru-RU" sz="3000" b="1" dirty="0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0" b="1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3000" b="1" dirty="0">
                        <a:latin typeface="Arial" pitchFamily="34" charset="0"/>
                        <a:ea typeface="Cambria Math" pitchFamily="18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7408" y="2742600"/>
            <a:ext cx="104411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8.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Reostat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surgichini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surib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qarshilikni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kamaytiramiz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natijalarni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qayd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qilamiz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416" y="5334888"/>
            <a:ext cx="1044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9.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natijalar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xulosangizni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75420" y="2203990"/>
                <a:ext cx="1044116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ndalang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0,1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4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40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nixromdan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plitasining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qizdirgichi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yasalgan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220 V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A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tdi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Qizdirgich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uzunlikdagi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0" y="2203990"/>
                <a:ext cx="10441160" cy="3170099"/>
              </a:xfrm>
              <a:prstGeom prst="rect">
                <a:avLst/>
              </a:prstGeom>
              <a:blipFill rotWithShape="1">
                <a:blip r:embed="rId2"/>
                <a:stretch>
                  <a:fillRect l="-2103" t="-3462" r="-2103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30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1455" y="1955634"/>
                <a:ext cx="2664296" cy="3744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 =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mm</m:t>
                        </m:r>
                      </m:e>
                      <m:sup>
                        <m:r>
                          <a:rPr lang="en-US" sz="2500" b="0" i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=</a:t>
                </a:r>
                <a:r>
                  <a:rPr lang="en-US" sz="2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0,</a:t>
                </a:r>
                <a:r>
                  <a:rPr lang="ru-RU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5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5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6</m:t>
                        </m:r>
                      </m:sup>
                    </m:sSup>
                  </m:oMath>
                </a14:m>
                <a:r>
                  <a:rPr lang="ru-RU" sz="25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US" sz="25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</a:endParaRP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U = 220 V</a:t>
                </a:r>
              </a:p>
              <a:p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Cambria Math"/>
                  </a:rPr>
                  <a:t>I = 0,5 A</a:t>
                </a:r>
              </a:p>
              <a:p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ρ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1,1•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5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10</m:t>
                        </m:r>
                      </m:e>
                      <m:sup>
                        <m:r>
                          <a:rPr lang="en-US" sz="25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l-GR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Ω</a:t>
                </a:r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</a:p>
              <a:p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</m:oMath>
                </a14:m>
                <a:r>
                  <a:rPr lang="en-US" sz="25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= ?</a:t>
                </a:r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55" y="1955634"/>
                <a:ext cx="2664296" cy="3744936"/>
              </a:xfrm>
              <a:prstGeom prst="rect">
                <a:avLst/>
              </a:prstGeom>
              <a:blipFill rotWithShape="1">
                <a:blip r:embed="rId2"/>
                <a:stretch>
                  <a:fillRect l="-5950" t="-2117" b="-21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359696" y="2035857"/>
            <a:ext cx="0" cy="38414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370284" y="4581128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463201" y="1955634"/>
                <a:ext cx="2620459" cy="3770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Formulasi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14:m>
                  <m:oMath xmlns:m="http://schemas.openxmlformats.org/officeDocument/2006/math"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r>
                      <m:rPr>
                        <m:sty m:val="p"/>
                      </m:rPr>
                      <a:rPr lang="el-GR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ρ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𝓵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s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(1)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𝑅𝑆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ρ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(2)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R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           (3)      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(3) 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→  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(2)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Times New Roman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𝑈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𝑆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l-GR" sz="300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ρ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Times New Roman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        (4)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3201" y="1955634"/>
                <a:ext cx="2620459" cy="3770904"/>
              </a:xfrm>
              <a:prstGeom prst="rect">
                <a:avLst/>
              </a:prstGeom>
              <a:blipFill rotWithShape="0">
                <a:blip r:embed="rId3"/>
                <a:stretch>
                  <a:fillRect l="-5349" t="-2265" r="-20465" b="-3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6096000" y="2093030"/>
            <a:ext cx="0" cy="3784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600056" y="1961299"/>
                <a:ext cx="5184576" cy="22777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 =</m:t>
                    </m:r>
                    <m:f>
                      <m:f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b="0" i="0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220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0,</m:t>
                            </m:r>
                            <m:r>
                              <a:rPr lang="en-US" sz="30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5</m:t>
                            </m:r>
                            <m: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•</m:t>
                            </m:r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6</m:t>
                            </m:r>
                          </m:sup>
                        </m:sSup>
                      </m:num>
                      <m:den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1,1</m:t>
                        </m:r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sSup>
                          <m:sSupPr>
                            <m:ctrlPr>
                              <a:rPr lang="ru-RU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0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a:rPr lang="en-US" sz="300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/>
                              </a:rPr>
                              <m:t>−6</m:t>
                            </m:r>
                          </m:sup>
                        </m:sSup>
                        <m:r>
                          <a:rPr lang="ru-RU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•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0,5</m:t>
                        </m:r>
                      </m:den>
                    </m:f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m</m:t>
                    </m:r>
                    <m:r>
                      <a:rPr lang="en-US" sz="3000" b="0" i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=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200 </m:t>
                    </m:r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m</m:t>
                    </m:r>
                  </m:oMath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</a:rPr>
                      <m:t>𝓵</m:t>
                    </m:r>
                  </m:oMath>
                </a14:m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 = 200 m</a:t>
                </a:r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1961299"/>
                <a:ext cx="5184576" cy="2277739"/>
              </a:xfrm>
              <a:prstGeom prst="rect">
                <a:avLst/>
              </a:prstGeom>
              <a:blipFill rotWithShape="1">
                <a:blip r:embed="rId4"/>
                <a:stretch>
                  <a:fillRect l="-2824" t="-3485" b="-56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 rot="3616028" flipH="1">
            <a:off x="9062379" y="2064450"/>
            <a:ext cx="115914" cy="9289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3616028" flipH="1">
            <a:off x="8420575" y="2644153"/>
            <a:ext cx="86803" cy="96461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04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15480" y="1744922"/>
            <a:ext cx="102251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64-betida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050" name="Picture 2" descr="C:\Users\User\Desktop\Online dars\8.2.4\Без названия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386" y="2914473"/>
            <a:ext cx="6073777" cy="361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5" y="1379577"/>
            <a:ext cx="111668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Reostat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tuzilishini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gapirib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bering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</a:t>
            </a: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Reostatning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zanjiriga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ulanish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sxemasini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chizing</a:t>
            </a:r>
            <a:r>
              <a:rPr lang="en-US" sz="3000" dirty="0">
                <a:latin typeface="Arial" pitchFamily="34" charset="0"/>
                <a:cs typeface="Arial" pitchFamily="34" charset="0"/>
              </a:rPr>
              <a:t>.</a:t>
            </a: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AutoNum type="arabicPeriod"/>
            </a:pPr>
            <a:endParaRPr lang="en-US" sz="30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kuchini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rostlash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deganda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nimani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latin typeface="Arial" pitchFamily="34" charset="0"/>
                <a:cs typeface="Arial" pitchFamily="34" charset="0"/>
              </a:rPr>
              <a:t>tushunasiz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457200" indent="-457200" algn="just">
              <a:buAutoNum type="arabicPeriod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tkazilgan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sxemasini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57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9656" y="1484784"/>
            <a:ext cx="576063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Rezistor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” so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1424" y="3401910"/>
            <a:ext cx="582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Lotincha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resisto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” so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lib “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qarshilik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C:\Users\User\Desktop\Online dars\8.2.4\question-mark-1460071938EH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830" y="1628800"/>
            <a:ext cx="2110305" cy="3442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24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9656" y="1484784"/>
            <a:ext cx="576911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Reostat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” so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tildan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7694" y="3284984"/>
            <a:ext cx="56910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5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Yunoncha</a:t>
            </a:r>
            <a:r>
              <a:rPr lang="en-US" sz="3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z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bo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lib “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reos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” − “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oqim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statos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” − “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qo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</a:t>
            </a:r>
            <a:r>
              <a:rPr lang="uz-Latn-U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almas”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itchFamily="34" charset="0"/>
                <a:cs typeface="Arial" pitchFamily="34" charset="0"/>
              </a:rPr>
              <a:t>ma’nolarni</a:t>
            </a:r>
            <a:r>
              <a:rPr lang="en-US" sz="3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Online dars\8.2.2\original-2084312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896" y="1461457"/>
            <a:ext cx="343231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40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7368" y="1772816"/>
            <a:ext cx="7056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AMALIY MASHG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ULOT: REOSTAT YORDAMIDA TOK KUCHINI ROSTLASH</a:t>
            </a:r>
          </a:p>
        </p:txBody>
      </p:sp>
      <p:pic>
        <p:nvPicPr>
          <p:cNvPr id="1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192" y="1772816"/>
            <a:ext cx="4128121" cy="3528392"/>
          </a:xfrm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Online dars\8.2.4\hello_html_103fca5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589" y="2996952"/>
            <a:ext cx="4986709" cy="371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ULOTNING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MAQSADI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7408" y="1802227"/>
            <a:ext cx="105851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Reostat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zgarishini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ASBOB VA JIHOZLAR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408" y="1783295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1513" y="1885840"/>
            <a:ext cx="3781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mpermetr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84032" y="3501008"/>
            <a:ext cx="36377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(R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= 6 </a:t>
            </a:r>
            <a:r>
              <a:rPr lang="el-GR" sz="3000" b="1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Ω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11424" y="5400021"/>
            <a:ext cx="1612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56040" y="5229200"/>
            <a:ext cx="35095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567" y="4941257"/>
            <a:ext cx="2217393" cy="1512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880" y="5091997"/>
            <a:ext cx="16573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Online dars\8.2.3\94688636_w640_h640_946886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2285" y="1289688"/>
            <a:ext cx="2089945" cy="214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11424" y="3663642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Reostat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User\Desktop\Online dars\8.2.4\copy_reostat-povzunkoviy-50-om-14171658562504_small11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503" y="3184627"/>
            <a:ext cx="1911457" cy="175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309" y="3501008"/>
            <a:ext cx="2550267" cy="1219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835" y="1477419"/>
            <a:ext cx="1728855" cy="192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14" grpId="0"/>
      <p:bldP spid="17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3461" y="1484784"/>
            <a:ext cx="1044116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Reostatning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tuzilishiga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diqqat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qarang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surgichi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vaziyatda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qarshilikka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047" y="3329203"/>
            <a:ext cx="796798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3461" y="1484784"/>
            <a:ext cx="10441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Rasmda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Kalitni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(64-rasm)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C:\Users\User\Desktop\Online dars\8.2.4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08" y="2705712"/>
            <a:ext cx="11315584" cy="3795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</a:t>
            </a:r>
            <a:r>
              <a:rPr lang="uz-Latn-UZ" sz="50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ULOTNI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BAJARISH TARTIBI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10441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3.	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tarmoqqa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7408" y="3645024"/>
            <a:ext cx="10467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113" indent="-900113" algn="just"/>
            <a:r>
              <a:rPr lang="uz-Cyrl-UZ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	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ampermetr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rsatkichi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407" y="2492896"/>
            <a:ext cx="104672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113" indent="-900113"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4.	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beruvchi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8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0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5221649"/>
            <a:ext cx="10467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113" indent="-900113"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6.	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Surgichi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siljitib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reostatning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biroz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kamaytiriladi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5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1983</TotalTime>
  <Words>330</Words>
  <Application>Microsoft Office PowerPoint</Application>
  <PresentationFormat>Широкоэкранный</PresentationFormat>
  <Paragraphs>69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355</cp:revision>
  <dcterms:created xsi:type="dcterms:W3CDTF">2020-10-11T11:44:17Z</dcterms:created>
  <dcterms:modified xsi:type="dcterms:W3CDTF">2020-10-17T12:27:28Z</dcterms:modified>
</cp:coreProperties>
</file>