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6" r:id="rId2"/>
    <p:sldId id="286" r:id="rId3"/>
    <p:sldId id="285" r:id="rId4"/>
    <p:sldId id="290" r:id="rId5"/>
    <p:sldId id="298" r:id="rId6"/>
    <p:sldId id="292" r:id="rId7"/>
    <p:sldId id="293" r:id="rId8"/>
    <p:sldId id="300" r:id="rId9"/>
    <p:sldId id="294" r:id="rId10"/>
    <p:sldId id="301" r:id="rId11"/>
    <p:sldId id="295" r:id="rId12"/>
    <p:sldId id="302" r:id="rId13"/>
    <p:sldId id="296" r:id="rId14"/>
    <p:sldId id="303" r:id="rId15"/>
    <p:sldId id="273" r:id="rId16"/>
    <p:sldId id="28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69" autoAdjust="0"/>
  </p:normalViewPr>
  <p:slideViewPr>
    <p:cSldViewPr>
      <p:cViewPr>
        <p:scale>
          <a:sx n="61" d="100"/>
          <a:sy n="61" d="100"/>
        </p:scale>
        <p:origin x="78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8882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776" y="1888827"/>
            <a:ext cx="4492448" cy="2396232"/>
          </a:xfrm>
          <a:prstGeom prst="rect">
            <a:avLst/>
          </a:prstGeom>
        </p:spPr>
      </p:pic>
      <p:pic>
        <p:nvPicPr>
          <p:cNvPr id="6146" name="Picture 2" descr="C:\Users\User\Desktop\Online dars\8.1.13\hello_html_6687d80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5" y="4313064"/>
            <a:ext cx="7128792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9264352" y="357692"/>
            <a:ext cx="1872208" cy="117406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9784" y="2364680"/>
            <a:ext cx="720080" cy="172819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79784" y="4509120"/>
            <a:ext cx="720080" cy="16561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979784" y="260648"/>
            <a:ext cx="1371801" cy="13681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7948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5895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384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1789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39737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27684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563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0358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65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 BAJARISH TARTIBI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93461" y="1685707"/>
                <a:ext cx="10441160" cy="1237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7.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000" b="0" i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000" b="0" i="0">
                            <a:solidFill>
                              <a:schemeClr val="tx1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uz-Latn-UZ" sz="3000" dirty="0">
                            <a:solidFill>
                              <a:schemeClr val="tx1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anose="020B0604020202020204" pitchFamily="34" charset="0"/>
                          </a:rPr>
                          <m:t>‘</m:t>
                        </m:r>
                        <m:r>
                          <m:rPr>
                            <m:sty m:val="p"/>
                          </m:rPr>
                          <a:rPr lang="en-US" sz="3000" b="0" i="0">
                            <a:solidFill>
                              <a:schemeClr val="tx1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rt</m:t>
                        </m:r>
                      </m:sub>
                    </m:sSub>
                    <m:r>
                      <a:rPr lang="en-US" sz="3000" b="0" i="0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R</m:t>
                            </m:r>
                          </m:e>
                          <m:sub>
                            <m: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000" b="0" i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R</m:t>
                            </m:r>
                          </m:e>
                          <m:sub>
                            <m: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000" b="0" i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R</m:t>
                            </m:r>
                          </m:e>
                          <m:sub>
                            <m: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3000" b="0" i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R</m:t>
                            </m:r>
                          </m:e>
                          <m:sub>
                            <m:r>
                              <a:rPr lang="en-US" sz="3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en-US" sz="3000" b="0" i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orqali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qarshilikning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r>
                  <a:rPr lang="en-US" sz="3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 pitchFamily="18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461" y="1685707"/>
                <a:ext cx="10441160" cy="1237968"/>
              </a:xfrm>
              <a:prstGeom prst="rect">
                <a:avLst/>
              </a:prstGeom>
              <a:blipFill rotWithShape="0">
                <a:blip r:embed="rId2"/>
                <a:stretch>
                  <a:fillRect l="-1459" t="-985" r="-1518" b="-157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945861" y="3356992"/>
            <a:ext cx="10441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Natijalarni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jadvalga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xulosa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chiqaring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4178408"/>
            <a:ext cx="5917736" cy="229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namunasi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79376" y="1734631"/>
                <a:ext cx="1044116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Uzunligi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100 m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ndalang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kesimining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0,5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mm</m:t>
                        </m:r>
                      </m:e>
                      <m:sup>
                        <m:r>
                          <a:rPr lang="en-US" sz="4000" b="0" i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aluminiy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tkazgich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uchlaridagi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14 V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simdan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tayotgan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ladi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algn="just"/>
                <a:r>
                  <a:rPr lang="uz-Latn-UZ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br>
                  <a:rPr lang="uz-Latn-UZ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</a:br>
                <a:endParaRPr lang="ru-RU" sz="4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1734631"/>
                <a:ext cx="10441160" cy="3785652"/>
              </a:xfrm>
              <a:prstGeom prst="rect">
                <a:avLst/>
              </a:prstGeom>
              <a:blipFill rotWithShape="1">
                <a:blip r:embed="rId2"/>
                <a:stretch>
                  <a:fillRect l="-2103" t="-2899" r="-2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00717" y="1988840"/>
                <a:ext cx="3062483" cy="3744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𝓵</m:t>
                    </m:r>
                    <m:r>
                      <a:rPr lang="en-US" sz="28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= 100 m</a:t>
                </a: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S = </a:t>
                </a:r>
                <a:r>
                  <a:rPr lang="en-US" sz="2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500" b="0" i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mm</m:t>
                        </m:r>
                      </m:e>
                      <m:sup>
                        <m:r>
                          <a:rPr lang="en-US" sz="2500" b="0" i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=</a:t>
                </a: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=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</a:t>
                </a:r>
                <a:r>
                  <a:rPr lang="ru-RU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•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25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5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2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5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5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</a:endParaRP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U = 14 V</a:t>
                </a:r>
              </a:p>
              <a:p>
                <a:r>
                  <a:rPr lang="el-GR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ρ</a:t>
                </a:r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= 0,028•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25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l-GR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Ω</a:t>
                </a:r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</a:p>
              <a:p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 = ?</a:t>
                </a:r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17" y="1988840"/>
                <a:ext cx="3062483" cy="3744936"/>
              </a:xfrm>
              <a:prstGeom prst="rect">
                <a:avLst/>
              </a:prstGeom>
              <a:blipFill rotWithShape="1">
                <a:blip r:embed="rId2"/>
                <a:stretch>
                  <a:fillRect l="-5179" t="-2114" b="-29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359696" y="2035857"/>
            <a:ext cx="0" cy="4489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13058" y="4587124"/>
            <a:ext cx="2946638" cy="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63201" y="1955634"/>
                <a:ext cx="2620459" cy="44414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Times New Roman" pitchFamily="18" charset="0"/>
                  </a:rPr>
                  <a:t> 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Times New Roman" pitchFamily="18" charset="0"/>
                  </a:rPr>
                  <a:t>  I </a:t>
                </a:r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(1)      </a:t>
                </a: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R</a:t>
                </a:r>
                <a14:m>
                  <m:oMath xmlns:m="http://schemas.openxmlformats.org/officeDocument/2006/math">
                    <m:r>
                      <a:rPr lang="en-US" sz="3000" b="0" i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=</m:t>
                    </m:r>
                    <m:r>
                      <m:rPr>
                        <m:sty m:val="p"/>
                      </m:rPr>
                      <a:rPr lang="el-GR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ρ</m:t>
                    </m:r>
                    <m:f>
                      <m:fPr>
                        <m:ctrlP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𝓵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0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s</m:t>
                        </m:r>
                      </m:den>
                    </m:f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(2)</a:t>
                </a: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(2)  →  (1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Times New Roman" pitchFamily="18" charset="0"/>
                </a:endParaRPr>
              </a:p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Times New Roman" pitchFamily="18" charset="0"/>
                  </a:rPr>
                  <a:t>  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𝑅</m:t>
                        </m:r>
                      </m:den>
                    </m:f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𝑈𝑆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ρ</m:t>
                        </m:r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𝓵</m:t>
                        </m:r>
                      </m:den>
                    </m:f>
                  </m:oMath>
                </a14:m>
                <a:r>
                  <a:rPr lang="en-US" sz="3000" b="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(3)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201" y="1955634"/>
                <a:ext cx="2620459" cy="4441472"/>
              </a:xfrm>
              <a:prstGeom prst="rect">
                <a:avLst/>
              </a:prstGeom>
              <a:blipFill rotWithShape="0">
                <a:blip r:embed="rId3"/>
                <a:stretch>
                  <a:fillRect l="-1628" t="-1923" r="-19070" b="-1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6096000" y="2093030"/>
            <a:ext cx="0" cy="4432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00056" y="1961299"/>
                <a:ext cx="4680520" cy="22328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Yechilishi:</a:t>
                </a:r>
              </a:p>
              <a:p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14:m>
                  <m:oMath xmlns:m="http://schemas.openxmlformats.org/officeDocument/2006/math">
                    <m:r>
                      <a:rPr lang="en-US" sz="3000" b="0" i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14</m:t>
                        </m:r>
                        <m: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0,</m:t>
                        </m:r>
                        <m:r>
                          <a:rPr lang="ru-RU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sSup>
                          <m:sSupPr>
                            <m:ctrlPr>
                              <a:rPr lang="ru-RU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0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00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num>
                      <m:den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0,028</m:t>
                        </m:r>
                        <m: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sSup>
                          <m:sSupPr>
                            <m:ctrlPr>
                              <a:rPr lang="ru-RU" sz="30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00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  <m: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100</m:t>
                        </m:r>
                      </m:den>
                    </m:f>
                    <m:r>
                      <m:rPr>
                        <m:sty m:val="p"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A</m:t>
                    </m:r>
                    <m:r>
                      <a:rPr lang="en-US" sz="3000" b="0" i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=</m:t>
                    </m:r>
                    <m: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2,5 </m:t>
                    </m:r>
                    <m:r>
                      <m:rPr>
                        <m:sty m:val="p"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A</m:t>
                    </m:r>
                  </m:oMath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I = </a:t>
                </a:r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,5 A</a:t>
                </a:r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056" y="1961299"/>
                <a:ext cx="4680520" cy="2232855"/>
              </a:xfrm>
              <a:prstGeom prst="rect">
                <a:avLst/>
              </a:prstGeom>
              <a:blipFill rotWithShape="1">
                <a:blip r:embed="rId4"/>
                <a:stretch>
                  <a:fillRect l="-3129" t="-3552" b="-76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Прямая со стрелкой 1"/>
          <p:cNvCxnSpPr/>
          <p:nvPr/>
        </p:nvCxnSpPr>
        <p:spPr>
          <a:xfrm flipH="1">
            <a:off x="8616280" y="2420888"/>
            <a:ext cx="648072" cy="36004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8184233" y="2924944"/>
            <a:ext cx="648071" cy="288032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namunasi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9376" y="1734631"/>
                <a:ext cx="1044116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Uzunligi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20 m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ndalang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kesimining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0,8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mm</m:t>
                        </m:r>
                      </m:e>
                      <m:sup>
                        <m:r>
                          <a:rPr lang="en-US" sz="4000" b="0" i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nixrom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tkazgichning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ko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ndalang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kesimidan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 s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18 C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uchlariga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algn="just"/>
                <a:r>
                  <a:rPr lang="uz-Latn-UZ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br>
                  <a:rPr lang="uz-Latn-UZ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</a:br>
                <a:endParaRPr lang="ru-RU" sz="4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1734631"/>
                <a:ext cx="10441160" cy="4401205"/>
              </a:xfrm>
              <a:prstGeom prst="rect">
                <a:avLst/>
              </a:prstGeom>
              <a:blipFill rotWithShape="1">
                <a:blip r:embed="rId2"/>
                <a:stretch>
                  <a:fillRect l="-2103" t="-2493" r="-2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361829" y="1728097"/>
            <a:ext cx="0" cy="49949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38385" y="4723904"/>
            <a:ext cx="2946638" cy="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65367" y="1660982"/>
                <a:ext cx="2620459" cy="4012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Formulasi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U = IR       (1)</a:t>
                </a:r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I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𝑞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(2)</a:t>
                </a:r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R</a:t>
                </a:r>
                <a14:m>
                  <m:oMath xmlns:m="http://schemas.openxmlformats.org/officeDocument/2006/math">
                    <m:r>
                      <a:rPr lang="en-US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=</m:t>
                    </m:r>
                    <m:r>
                      <m:rPr>
                        <m:sty m:val="p"/>
                      </m:rPr>
                      <a:rPr lang="el-GR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ρ</m:t>
                    </m:r>
                    <m:f>
                      <m:fPr>
                        <m:ctrlP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𝓵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s</m:t>
                        </m:r>
                      </m:den>
                    </m:f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(3)</a:t>
                </a:r>
              </a:p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(2)</a:t>
                </a:r>
                <a:r>
                  <a:rPr lang="uz-Cyrl-UZ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; (</a:t>
                </a:r>
                <a:r>
                  <a:rPr lang="ru-RU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) → (</a:t>
                </a:r>
                <a:r>
                  <a:rPr lang="ru-RU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𝑞</m:t>
                        </m:r>
                        <m:r>
                          <m:rPr>
                            <m:nor/>
                          </m:rPr>
                          <a:rPr lang="el-GR" sz="3200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ρ</m:t>
                        </m:r>
                        <m:r>
                          <a:rPr lang="el-GR" sz="320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𝓵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𝑡𝑆</m:t>
                        </m:r>
                      </m:den>
                    </m:f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(4)</a:t>
                </a:r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367" y="1660982"/>
                <a:ext cx="2620459" cy="4012445"/>
              </a:xfrm>
              <a:prstGeom prst="rect">
                <a:avLst/>
              </a:prstGeom>
              <a:blipFill rotWithShape="1">
                <a:blip r:embed="rId2"/>
                <a:stretch>
                  <a:fillRect l="-1628" t="-2124" r="-18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6240016" y="1660982"/>
            <a:ext cx="0" cy="4936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6394206" y="1628800"/>
                <a:ext cx="4814362" cy="26945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Yechilishi:</a:t>
                </a:r>
              </a:p>
              <a:p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U</m:t>
                    </m:r>
                    <m:r>
                      <a:rPr lang="en-US" sz="3000" b="0" i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18</m:t>
                        </m:r>
                        <m: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1,1</m:t>
                        </m:r>
                        <m:r>
                          <m:rPr>
                            <m:nor/>
                          </m:rPr>
                          <a:rPr lang="en-US" sz="30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rPr>
                          <m:t>•</m:t>
                        </m:r>
                        <m:sSup>
                          <m:sSupPr>
                            <m:ctrlPr>
                              <a:rPr lang="ru-RU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00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0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rPr>
                          <m:t>•</m:t>
                        </m:r>
                        <m:r>
                          <a:rPr lang="en-US" sz="30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20</m:t>
                        </m:r>
                      </m:num>
                      <m:den>
                        <m:r>
                          <a:rPr lang="en-US" sz="3000" b="0" i="1" dirty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30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rPr>
                          <m:t>•</m:t>
                        </m:r>
                        <m:r>
                          <a:rPr lang="en-US" sz="30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0,8</m:t>
                        </m:r>
                        <m:r>
                          <m:rPr>
                            <m:nor/>
                          </m:rPr>
                          <a:rPr lang="en-US" sz="30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rPr>
                          <m:t>•</m:t>
                        </m:r>
                        <m:sSup>
                          <m:sSupPr>
                            <m:ctrlPr>
                              <a:rPr lang="ru-RU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00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𝑉</m:t>
                    </m:r>
                    <m:r>
                      <a:rPr lang="en-US" sz="3000" b="0" i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=</m:t>
                    </m:r>
                    <m:r>
                      <m:rPr>
                        <m:nor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=165 </m:t>
                    </m:r>
                    <m:r>
                      <m:rPr>
                        <m:nor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V</m:t>
                    </m:r>
                  </m:oMath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U = 165 V</a:t>
                </a:r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4206" y="1628800"/>
                <a:ext cx="4814362" cy="2694520"/>
              </a:xfrm>
              <a:prstGeom prst="rect">
                <a:avLst/>
              </a:prstGeom>
              <a:blipFill>
                <a:blip r:embed="rId3"/>
                <a:stretch>
                  <a:fillRect l="-3038" t="-2941" b="-61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9376" y="1628800"/>
                <a:ext cx="3062483" cy="4129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𝓵</m:t>
                    </m:r>
                    <m:r>
                      <a:rPr lang="en-US" sz="28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= 20 m</a:t>
                </a: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S = </a:t>
                </a:r>
                <a:r>
                  <a:rPr lang="en-US" sz="2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500" b="0" i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mm</m:t>
                        </m:r>
                      </m:e>
                      <m:sup>
                        <m:r>
                          <a:rPr lang="en-US" sz="2500" b="0" i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=</a:t>
                </a: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=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0,8•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25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5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2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5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5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</a:endParaRPr>
              </a:p>
              <a:p>
                <a:r>
                  <a:rPr lang="en-US" sz="2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t</a:t>
                </a:r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= 3 s</a:t>
                </a:r>
              </a:p>
              <a:p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q=18 C</a:t>
                </a:r>
              </a:p>
              <a:p>
                <a:r>
                  <a:rPr lang="el-GR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ρ</a:t>
                </a:r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= 1,1•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2500" b="0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l-GR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Ω</a:t>
                </a:r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</a:p>
              <a:p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</a:t>
                </a:r>
                <a:r>
                  <a:rPr lang="en-US" sz="25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= ?</a:t>
                </a:r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1628800"/>
                <a:ext cx="3062483" cy="4129657"/>
              </a:xfrm>
              <a:prstGeom prst="rect">
                <a:avLst/>
              </a:prstGeom>
              <a:blipFill rotWithShape="1">
                <a:blip r:embed="rId4"/>
                <a:stretch>
                  <a:fillRect l="-5179" t="-1917" b="-25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 rot="19386564">
            <a:off x="8316070" y="2211371"/>
            <a:ext cx="878487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3123384" flipH="1">
            <a:off x="8809585" y="2306202"/>
            <a:ext cx="45719" cy="8778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2" grpId="0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1521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5480" y="1744922"/>
            <a:ext cx="102251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62-betida </a:t>
            </a:r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5" name="Picture 2" descr="C:\Users\User\Desktop\Online dars\8.1.13\16349195066c471dac3c846c28cdcb3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44" y="3068960"/>
            <a:ext cx="4182085" cy="2913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73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1521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MUSTAQIL BAJARISH UCHUN TOPSHIRIQ: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5" y="1379577"/>
            <a:ext cx="1116686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Elektr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lampaga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“3,5 V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0,26 A” deb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yozib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yilgan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kattaliklarni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rabicPeriod"/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Akkumulatorlar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qay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tarzda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ketma-ket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qilib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ulanadi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457200" indent="-457200" algn="just">
              <a:buAutoNum type="arabicPeriod"/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Om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rabicPeriod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uchlaridagi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kuchlanishga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tayotgan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mumkinmi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57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330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9656" y="1484784"/>
            <a:ext cx="576063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simyog</a:t>
            </a:r>
            <a:r>
              <a:rPr lang="uz-Latn-UZ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ochga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qushlarni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urmaydi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1423" y="3401910"/>
            <a:ext cx="6520038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Qushning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qarshiligi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o</a:t>
            </a:r>
            <a:r>
              <a:rPr lang="uz-Latn-UZ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tkazgich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simning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qarshiligiga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qaraganda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bo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lgani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User\Desktop\Online dars\8.1.13\d9f34ceb937b68afbbf1ca5f077bd6f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1"/>
          <a:stretch/>
        </p:blipFill>
        <p:spPr bwMode="auto">
          <a:xfrm>
            <a:off x="7608169" y="1414647"/>
            <a:ext cx="4379400" cy="3166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63552" y="5354258"/>
                <a:ext cx="3024336" cy="1214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14:m>
                  <m:oMath xmlns:m="http://schemas.openxmlformats.org/officeDocument/2006/math">
                    <m:r>
                      <a:rPr lang="en-US" sz="5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 =</m:t>
                    </m:r>
                    <m:r>
                      <m:rPr>
                        <m:sty m:val="p"/>
                      </m:rPr>
                      <a:rPr lang="el-GR" sz="5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ρ</m:t>
                    </m:r>
                    <m:f>
                      <m:fPr>
                        <m:ctrlPr>
                          <a:rPr lang="en-US" sz="5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𝓵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s</m:t>
                        </m:r>
                      </m:den>
                    </m:f>
                  </m:oMath>
                </a14:m>
                <a:endParaRPr lang="ru-RU" sz="5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5354258"/>
                <a:ext cx="3024336" cy="1214179"/>
              </a:xfrm>
              <a:prstGeom prst="rect">
                <a:avLst/>
              </a:prstGeom>
              <a:blipFill rotWithShape="1">
                <a:blip r:embed="rId4"/>
                <a:stretch>
                  <a:fillRect l="-9677" b="-120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User\Desktop\Online dars\8.1.13\soprotivlenie-ptits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229" y="4581128"/>
            <a:ext cx="4095490" cy="1987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99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esktop\Online dars\8.2.2\unna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8" y="3068960"/>
            <a:ext cx="4762500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-27384"/>
            <a:ext cx="12192000" cy="165618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336" y="2132856"/>
            <a:ext cx="8388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LABORATORIYA ISHI: OM QONUNINI O</a:t>
            </a:r>
            <a:r>
              <a:rPr lang="uz-Latn-UZ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RGANISH</a:t>
            </a:r>
          </a:p>
        </p:txBody>
      </p:sp>
    </p:spTree>
    <p:extLst>
      <p:ext uri="{BB962C8B-B14F-4D97-AF65-F5344CB8AC3E}">
        <p14:creationId xmlns:p14="http://schemas.microsoft.com/office/powerpoint/2010/main" val="283034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ISHNING MAQSADI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3432" y="1772816"/>
            <a:ext cx="102251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uchlaridagi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kuchlanish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tayotgan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lchash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Om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aniqlashni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rganish</a:t>
            </a:r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 JIHOZLAR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7408" y="1783295"/>
            <a:ext cx="36377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manbai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1513" y="1885840"/>
            <a:ext cx="37817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Milliampermetr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0391" y="4016097"/>
            <a:ext cx="36377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Rezistor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2184" y="4232050"/>
            <a:ext cx="16123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Kalit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6823" y="5437096"/>
            <a:ext cx="36377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Ulovchi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simlar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308" y="1418344"/>
            <a:ext cx="2397802" cy="193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 descr="Миллиамперметр М42100 0-500 мА - М4210005 - Приборы - Радиодетал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1614" y="1361672"/>
            <a:ext cx="2654424" cy="265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ser\Desktop\Online dars\8.1.13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034" y="3717032"/>
            <a:ext cx="1999340" cy="113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508" y="3955051"/>
            <a:ext cx="2690043" cy="183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157" y="5246513"/>
            <a:ext cx="16573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  <p:bldP spid="12" grpId="0"/>
      <p:bldP spid="1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 BAJARISH TARTIBI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3461" y="1484784"/>
            <a:ext cx="1044116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anbai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iste’molchi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−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rezistor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milliampermetr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voltmetr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kalitdan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sxema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zanjirni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yig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Kalitni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774" y="2996952"/>
            <a:ext cx="8081634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 BAJARISH TARTIBI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93461" y="1484784"/>
            <a:ext cx="1044116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375" indent="-714375"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manbaining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iste’molchiga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berish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murvati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4 V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holatiga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9416" y="2564904"/>
            <a:ext cx="10441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Kalit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ulanadi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Rezistordan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tayotgan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milliampermetr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uchlaridagi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kuchlanish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voltmetr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lchanadi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natijalar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User\Desktop\Online dars\8.1.13\unnamed (1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3959305"/>
            <a:ext cx="2772308" cy="277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Online dars\8.1.13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534" y="3996002"/>
            <a:ext cx="2502793" cy="2735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 BAJARISH TARTIBI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3461" y="1685707"/>
            <a:ext cx="104411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4.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Kalit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uziladi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manbaining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iste’molchilarga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beruvchi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murvati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6 V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holatiga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takrorlanadi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kalit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5420" y="4142690"/>
            <a:ext cx="10441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z-Cyrl-UZ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manbaining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iste’molchilarga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beruvchi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murvati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; 10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holatiga</a:t>
            </a:r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uz-Latn-UZ" sz="3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yib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takrorlanadi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Cyrl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natijalar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 BAJARISH TARTIBI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3461" y="1685707"/>
            <a:ext cx="10441160" cy="1108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z-Cyrl-UZ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 O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Таблица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4928339"/>
                  </p:ext>
                </p:extLst>
              </p:nvPr>
            </p:nvGraphicFramePr>
            <p:xfrm>
              <a:off x="911424" y="2852936"/>
              <a:ext cx="10009110" cy="3312370"/>
            </p:xfrm>
            <a:graphic>
              <a:graphicData uri="http://schemas.openxmlformats.org/drawingml/2006/table">
                <a:tbl>
                  <a:tblPr firstRow="1" bandRow="1">
                    <a:effectLst/>
                    <a:tableStyleId>{5C22544A-7EE6-4342-B048-85BDC9FD1C3A}</a:tableStyleId>
                  </a:tblPr>
                  <a:tblGrid>
                    <a:gridCol w="20018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018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00182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00182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00182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z-Cyrl-UZ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№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U, V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I, A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R, </a:t>
                          </a:r>
                          <a:r>
                            <a:rPr lang="el-GR" sz="3000" b="1" dirty="0" smtClean="0">
                              <a:solidFill>
                                <a:schemeClr val="bg1"/>
                              </a:solidFill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Ω</a:t>
                          </a:r>
                          <a:endParaRPr lang="ru-RU" sz="3000" b="1" dirty="0">
                            <a:solidFill>
                              <a:schemeClr val="bg1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just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3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000" b="1" i="0" smtClean="0">
                                        <a:solidFill>
                                          <a:schemeClr val="bg1"/>
                                        </a:solidFill>
                                        <a:latin typeface="Cambria Math" pitchFamily="18" charset="0"/>
                                        <a:ea typeface="Cambria Math" pitchFamily="18" charset="0"/>
                                        <a:cs typeface="Arial" pitchFamily="34" charset="0"/>
                                      </a:rPr>
                                      <m:t>𝐑</m:t>
                                    </m:r>
                                  </m:e>
                                  <m:sub>
                                    <m:r>
                                      <a:rPr lang="en-US" sz="3000" b="1" i="0" smtClean="0">
                                        <a:solidFill>
                                          <a:schemeClr val="bg1"/>
                                        </a:solidFill>
                                        <a:latin typeface="Cambria Math" pitchFamily="18" charset="0"/>
                                        <a:ea typeface="Cambria Math" pitchFamily="18" charset="0"/>
                                        <a:cs typeface="Arial" pitchFamily="34" charset="0"/>
                                      </a:rPr>
                                      <m:t>𝐨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uz-Latn-UZ" sz="3000" b="1" i="0" dirty="0">
                                        <a:solidFill>
                                          <a:schemeClr val="bg1"/>
                                        </a:solidFill>
                                        <a:latin typeface="Cambria Math" pitchFamily="18" charset="0"/>
                                        <a:ea typeface="Cambria Math" pitchFamily="18" charset="0"/>
                                        <a:cs typeface="Arial" panose="020B0604020202020204" pitchFamily="34" charset="0"/>
                                      </a:rPr>
                                      <m:t>‘</m:t>
                                    </m:r>
                                    <m:r>
                                      <a:rPr lang="en-US" sz="3000" b="1" i="0" smtClean="0">
                                        <a:solidFill>
                                          <a:schemeClr val="bg1"/>
                                        </a:solidFill>
                                        <a:latin typeface="Cambria Math" pitchFamily="18" charset="0"/>
                                        <a:ea typeface="Cambria Math" pitchFamily="18" charset="0"/>
                                        <a:cs typeface="Arial" pitchFamily="34" charset="0"/>
                                      </a:rPr>
                                      <m:t>𝐫𝐭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en-US" sz="3000" b="1" i="0" smtClean="0">
                                    <a:solidFill>
                                      <a:schemeClr val="bg1"/>
                                    </a:solidFill>
                                    <a:latin typeface="Cambria Math" pitchFamily="18" charset="0"/>
                                    <a:ea typeface="Cambria Math" pitchFamily="18" charset="0"/>
                                    <a:cs typeface="Arial" pitchFamily="34" charset="0"/>
                                  </a:rPr>
                                  <m:t>, </m:t>
                                </m:r>
                                <m:r>
                                  <m:rPr>
                                    <m:nor/>
                                  </m:rPr>
                                  <a:rPr lang="el-GR" sz="3000" b="1" i="0" dirty="0">
                                    <a:solidFill>
                                      <a:schemeClr val="bg1"/>
                                    </a:solidFill>
                                    <a:latin typeface="Cambria Math" pitchFamily="18" charset="0"/>
                                    <a:ea typeface="Cambria Math" pitchFamily="18" charset="0"/>
                                    <a:cs typeface="Arial" pitchFamily="34" charset="0"/>
                                  </a:rPr>
                                  <m:t>Ω</m:t>
                                </m:r>
                              </m:oMath>
                            </m:oMathPara>
                          </a14:m>
                          <a:endParaRPr lang="ru-RU" sz="3000" b="1" i="0" dirty="0">
                            <a:solidFill>
                              <a:schemeClr val="bg1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1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2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3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4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Таблица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4928339"/>
                  </p:ext>
                </p:extLst>
              </p:nvPr>
            </p:nvGraphicFramePr>
            <p:xfrm>
              <a:off x="911424" y="2852936"/>
              <a:ext cx="10009110" cy="3312370"/>
            </p:xfrm>
            <a:graphic>
              <a:graphicData uri="http://schemas.openxmlformats.org/drawingml/2006/table">
                <a:tbl>
                  <a:tblPr firstRow="1" bandRow="1">
                    <a:effectLst/>
                    <a:tableStyleId>{5C22544A-7EE6-4342-B048-85BDC9FD1C3A}</a:tableStyleId>
                  </a:tblPr>
                  <a:tblGrid>
                    <a:gridCol w="2001822"/>
                    <a:gridCol w="2001822"/>
                    <a:gridCol w="2001822"/>
                    <a:gridCol w="2001822"/>
                    <a:gridCol w="2001822"/>
                  </a:tblGrid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z-Cyrl-UZ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№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U, V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I, A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R, </a:t>
                          </a:r>
                          <a:r>
                            <a:rPr lang="el-GR" sz="3000" b="1" dirty="0" smtClean="0">
                              <a:solidFill>
                                <a:schemeClr val="bg1"/>
                              </a:solidFill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Ω</a:t>
                          </a:r>
                          <a:endParaRPr lang="ru-RU" sz="3000" b="1" dirty="0">
                            <a:solidFill>
                              <a:schemeClr val="bg1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0610" t="-3670" r="-305" b="-418349"/>
                          </a:stretch>
                        </a:blipFill>
                      </a:tcPr>
                    </a:tc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1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2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3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624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000" b="1" dirty="0" smtClean="0"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a:t>4</a:t>
                          </a:r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sz="3000" b="1" dirty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1723</TotalTime>
  <Words>454</Words>
  <Application>Microsoft Office PowerPoint</Application>
  <PresentationFormat>Широкоэкранный</PresentationFormat>
  <Paragraphs>97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310</cp:revision>
  <dcterms:created xsi:type="dcterms:W3CDTF">2020-10-11T11:44:17Z</dcterms:created>
  <dcterms:modified xsi:type="dcterms:W3CDTF">2020-10-17T11:38:24Z</dcterms:modified>
</cp:coreProperties>
</file>