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86" r:id="rId4"/>
    <p:sldId id="264" r:id="rId5"/>
    <p:sldId id="288" r:id="rId6"/>
    <p:sldId id="285" r:id="rId7"/>
    <p:sldId id="290" r:id="rId8"/>
    <p:sldId id="298" r:id="rId9"/>
    <p:sldId id="293" r:id="rId10"/>
    <p:sldId id="300" r:id="rId11"/>
    <p:sldId id="294" r:id="rId12"/>
    <p:sldId id="301" r:id="rId13"/>
    <p:sldId id="295" r:id="rId14"/>
    <p:sldId id="302" r:id="rId15"/>
    <p:sldId id="296" r:id="rId16"/>
    <p:sldId id="303" r:id="rId17"/>
    <p:sldId id="305" r:id="rId18"/>
    <p:sldId id="304" r:id="rId19"/>
    <p:sldId id="273" r:id="rId20"/>
    <p:sldId id="289" r:id="rId21"/>
    <p:sldId id="292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69" autoAdjust="0"/>
  </p:normalViewPr>
  <p:slideViewPr>
    <p:cSldViewPr>
      <p:cViewPr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223224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552384" y="523676"/>
            <a:ext cx="1872208" cy="1174064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979784" y="523676"/>
            <a:ext cx="1144831" cy="1174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4" name="Picture 6" descr="C:\Users\User\Desktop\Online dars\8.2.2\67e76fd331d3eb7d9f3acf43e102574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2848533"/>
            <a:ext cx="8732207" cy="248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8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359696" y="2035857"/>
            <a:ext cx="0" cy="44174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3058" y="5085184"/>
            <a:ext cx="2946638" cy="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63201" y="1955634"/>
                <a:ext cx="2620459" cy="3751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U=IR          (1)</a:t>
                </a: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14:m>
                  <m:oMath xmlns:m="http://schemas.openxmlformats.org/officeDocument/2006/math"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r>
                      <m:rPr>
                        <m:sty m:val="p"/>
                      </m:rPr>
                      <a:rPr lang="el-GR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ρ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l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s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(2)</a:t>
                </a: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(2)  →  (1)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U = I•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ρ</m:t>
                        </m:r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𝓵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(3)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201" y="1955634"/>
                <a:ext cx="2620459" cy="3751796"/>
              </a:xfrm>
              <a:prstGeom prst="rect">
                <a:avLst/>
              </a:prstGeom>
              <a:blipFill rotWithShape="1">
                <a:blip r:embed="rId2"/>
                <a:stretch>
                  <a:fillRect l="-5349" t="-2276" r="-1860" b="-1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6096000" y="2093030"/>
            <a:ext cx="0" cy="4360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6600056" y="1961299"/>
                <a:ext cx="4464496" cy="2339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r>
                  <a:rPr lang="en-US" sz="2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14:m>
                  <m:oMath xmlns:m="http://schemas.openxmlformats.org/officeDocument/2006/math">
                    <m:r>
                      <a:rPr lang="en-US" sz="25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r>
                      <a:rPr lang="en-US" sz="25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0,3</m:t>
                    </m:r>
                    <m:r>
                      <a:rPr lang="ru-RU" sz="25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•</m:t>
                    </m:r>
                    <m:f>
                      <m:fPr>
                        <m:ctrlPr>
                          <a:rPr lang="en-US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0,055</m:t>
                        </m:r>
                        <m: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sSup>
                          <m:sSupPr>
                            <m:ctrlPr>
                              <a:rPr lang="ru-RU" sz="25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5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25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5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sup>
                        </m:sSup>
                      </m:num>
                      <m:den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sSup>
                          <m:sSupPr>
                            <m:ctrlPr>
                              <a:rPr lang="ru-RU" sz="25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5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250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5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8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50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</m:den>
                    </m:f>
                    <m:r>
                      <a:rPr lang="en-US" sz="25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𝐴</m:t>
                    </m:r>
                    <m:r>
                      <a:rPr lang="en-US" sz="25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25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</a:endParaRPr>
              </a:p>
              <a:p>
                <a:r>
                  <a:rPr lang="en-US" sz="2500" b="0" i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=</a:t>
                </a:r>
                <a14:m>
                  <m:oMath xmlns:m="http://schemas.openxmlformats.org/officeDocument/2006/math">
                    <m:r>
                      <a:rPr lang="en-US" sz="25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22</m:t>
                    </m:r>
                    <m:r>
                      <a:rPr lang="ru-RU" sz="25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•</m:t>
                    </m:r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m:rPr>
                        <m:sty m:val="p"/>
                      </m:rPr>
                      <a:rPr lang="en-US" sz="25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A</m:t>
                    </m:r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= 22 mA</a:t>
                </a:r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2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5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I = 22 mA</a:t>
                </a:r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1961299"/>
                <a:ext cx="4464496" cy="2339358"/>
              </a:xfrm>
              <a:prstGeom prst="rect">
                <a:avLst/>
              </a:prstGeom>
              <a:blipFill>
                <a:blip r:embed="rId3"/>
                <a:stretch>
                  <a:fillRect l="-3552" t="-3394" b="-5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53569" y="2047195"/>
                <a:ext cx="3050143" cy="4093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 8 </a:t>
                </a:r>
                <a:r>
                  <a:rPr lang="en-US" sz="2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= 8•</a:t>
                </a:r>
                <a:r>
                  <a:rPr lang="ru-RU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m</a:t>
                </a:r>
                <a:endParaRPr lang="en-US" sz="2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 = 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0,06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5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25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=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=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8</m:t>
                        </m:r>
                      </m:sup>
                    </m:sSup>
                  </m:oMath>
                </a14:m>
                <a:r>
                  <a:rPr lang="ru-RU" sz="2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2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</a:endParaRPr>
              </a:p>
              <a:p>
                <a:r>
                  <a:rPr lang="en-US" sz="2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I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 = 300 mA =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0,3 A</a:t>
                </a:r>
                <a:endParaRPr lang="en-US" sz="2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</a:endParaRPr>
              </a:p>
              <a:p>
                <a:r>
                  <a:rPr lang="el-GR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ρ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 0,055•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Ω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</a:p>
              <a:p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8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 ?</a:t>
                </a:r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69" y="2047195"/>
                <a:ext cx="3050143" cy="4093428"/>
              </a:xfrm>
              <a:prstGeom prst="rect">
                <a:avLst/>
              </a:prstGeom>
              <a:blipFill>
                <a:blip r:embed="rId4"/>
                <a:stretch>
                  <a:fillRect l="-4990" t="-1937" b="-26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93461" y="2498120"/>
            <a:ext cx="10441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6 V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5 s da 20 C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7711" y="1819761"/>
            <a:ext cx="31598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10-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13058" y="1934686"/>
            <a:ext cx="2664296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= 6 V</a:t>
            </a:r>
          </a:p>
          <a:p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 = 5 s</a:t>
            </a:r>
            <a:endParaRPr lang="en-US" sz="2500" dirty="0" smtClean="0">
              <a:solidFill>
                <a:schemeClr val="tx1">
                  <a:lumMod val="95000"/>
                  <a:lumOff val="5000"/>
                </a:schemeClr>
              </a:solidFill>
              <a:latin typeface="Cambria Math"/>
            </a:endParaRPr>
          </a:p>
          <a:p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 Math"/>
              </a:rPr>
              <a:t>q = 20 C</a:t>
            </a:r>
            <a:endParaRPr lang="en-US" sz="25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Topish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= ?</a:t>
            </a:r>
            <a:endParaRPr lang="en-US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359696" y="2035857"/>
            <a:ext cx="0" cy="43454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3058" y="3789040"/>
            <a:ext cx="2946638" cy="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63201" y="1955634"/>
                <a:ext cx="2620459" cy="4845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14:m>
                  <m:oMath xmlns:m="http://schemas.openxmlformats.org/officeDocument/2006/math"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𝑈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I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(1)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       I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𝑞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(2)</a:t>
                </a: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(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2)  →  (1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14:m>
                  <m:oMath xmlns:m="http://schemas.openxmlformats.org/officeDocument/2006/math">
                    <m:r>
                      <a:rPr lang="en-US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𝑈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𝑡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q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(3)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201" y="1955634"/>
                <a:ext cx="2620459" cy="4845173"/>
              </a:xfrm>
              <a:prstGeom prst="rect">
                <a:avLst/>
              </a:prstGeom>
              <a:blipFill rotWithShape="0">
                <a:blip r:embed="rId2"/>
                <a:stretch>
                  <a:fillRect t="-1761" r="-27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6096000" y="2093030"/>
            <a:ext cx="0" cy="4288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600056" y="1961299"/>
                <a:ext cx="4139952" cy="2174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R</a:t>
                </a:r>
                <a14:m>
                  <m:oMath xmlns:m="http://schemas.openxmlformats.org/officeDocument/2006/math"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  <m:r>
                      <m:rPr>
                        <m:nor/>
                      </m:rPr>
                      <a:rPr lang="el-GR" sz="3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Ω</m:t>
                    </m:r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1,5</a:t>
                </a:r>
                <a:r>
                  <a:rPr lang="el-GR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Ω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 = 1,5 </a:t>
                </a:r>
                <a:r>
                  <a:rPr lang="el-GR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Ω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1961299"/>
                <a:ext cx="4139952" cy="2174121"/>
              </a:xfrm>
              <a:prstGeom prst="rect">
                <a:avLst/>
              </a:prstGeom>
              <a:blipFill>
                <a:blip r:embed="rId3"/>
                <a:stretch>
                  <a:fillRect l="-3535" t="-3652" b="-6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307133" y="1256427"/>
            <a:ext cx="27110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10-mashq (1)</a:t>
            </a:r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9376" y="1734631"/>
                <a:ext cx="10441160" cy="44781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10-mashq (2)</a:t>
                </a:r>
              </a:p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Uzunligi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12 m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ndalang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0,6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40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nixrom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tkazgich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uchlaridagi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4,4 V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tadi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algn="just"/>
                <a:r>
                  <a:rPr lang="uz-Latn-UZ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br>
                  <a:rPr lang="uz-Latn-UZ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endParaRPr lang="ru-RU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734631"/>
                <a:ext cx="10441160" cy="4478149"/>
              </a:xfrm>
              <a:prstGeom prst="rect">
                <a:avLst/>
              </a:prstGeom>
              <a:blipFill rotWithShape="0">
                <a:blip r:embed="rId2"/>
                <a:stretch>
                  <a:fillRect l="-2103" t="-2452" r="-2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00718" y="2091253"/>
                <a:ext cx="2664296" cy="37548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  <m:r>
                      <a:rPr lang="en-US" sz="28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= 12 m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 = 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5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25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=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=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0,6•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5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ru-RU" sz="2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2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</a:endParaRP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U = 4,4 V</a:t>
                </a:r>
              </a:p>
              <a:p>
                <a:r>
                  <a:rPr lang="el-GR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ρ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 1,1•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Ω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</a:p>
              <a:p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8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 = ?</a:t>
                </a:r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18" y="2091253"/>
                <a:ext cx="2664296" cy="3754874"/>
              </a:xfrm>
              <a:prstGeom prst="rect">
                <a:avLst/>
              </a:prstGeom>
              <a:blipFill rotWithShape="1">
                <a:blip r:embed="rId2"/>
                <a:stretch>
                  <a:fillRect l="-5950" t="-2110" b="-27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359696" y="2035857"/>
            <a:ext cx="0" cy="4489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3058" y="4587124"/>
            <a:ext cx="2946638" cy="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63201" y="1955634"/>
                <a:ext cx="2620459" cy="44414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  I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𝑈</m:t>
                        </m:r>
                      </m:num>
                      <m:den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  (1)      </a:t>
                </a: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R</a:t>
                </a:r>
                <a14:m>
                  <m:oMath xmlns:m="http://schemas.openxmlformats.org/officeDocument/2006/math"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r>
                      <m:rPr>
                        <m:sty m:val="p"/>
                      </m:rPr>
                      <a:rPr lang="el-GR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ρ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𝓵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s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(2)</a:t>
                </a: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(2)  →  (1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  I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𝑈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𝑅</m:t>
                        </m:r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𝑈𝑆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ρ</m:t>
                        </m:r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𝓵</m:t>
                        </m:r>
                      </m:den>
                    </m:f>
                  </m:oMath>
                </a14:m>
                <a:r>
                  <a:rPr lang="en-US" sz="3000" b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  (3)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201" y="1955634"/>
                <a:ext cx="2620459" cy="4441472"/>
              </a:xfrm>
              <a:prstGeom prst="rect">
                <a:avLst/>
              </a:prstGeom>
              <a:blipFill rotWithShape="0">
                <a:blip r:embed="rId3"/>
                <a:stretch>
                  <a:fillRect l="-1628" t="-1923" r="-19070" b="-1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6096000" y="2093030"/>
            <a:ext cx="0" cy="443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600056" y="1961299"/>
                <a:ext cx="4680520" cy="22468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14:m>
                  <m:oMath xmlns:m="http://schemas.openxmlformats.org/officeDocument/2006/math"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4,4</m:t>
                        </m:r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0,6</m:t>
                        </m:r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sSup>
                          <m:sSupPr>
                            <m:ctrlP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0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00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6</m:t>
                            </m:r>
                          </m:sup>
                        </m:sSup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1,1</m:t>
                        </m:r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sSup>
                          <m:sSupPr>
                            <m:ctrlPr>
                              <a:rPr lang="ru-RU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00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−6</m:t>
                            </m:r>
                          </m:sup>
                        </m:sSup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A</m:t>
                    </m:r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0,2 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A</m:t>
                    </m:r>
                  </m:oMath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I = 0,2 A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1961299"/>
                <a:ext cx="4680520" cy="2246834"/>
              </a:xfrm>
              <a:prstGeom prst="rect">
                <a:avLst/>
              </a:prstGeom>
              <a:blipFill>
                <a:blip r:embed="rId4"/>
                <a:stretch>
                  <a:fillRect l="-3129" t="-3533" b="-7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542793" y="1463535"/>
            <a:ext cx="24048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10-mashq (2)</a:t>
            </a:r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1384" y="1841242"/>
            <a:ext cx="1044116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10-mashq (3)</a:t>
            </a:r>
          </a:p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Qarshiligi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10 </a:t>
            </a:r>
            <a:r>
              <a:rPr lang="el-G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2,5 V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ndalang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8 s da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uz-Latn-UZ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uz-Latn-UZ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73206" y="2311712"/>
                <a:ext cx="2664296" cy="332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 = 10 </a:t>
                </a:r>
                <a:r>
                  <a:rPr lang="el-GR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Ω</a:t>
                </a:r>
                <a:endParaRPr lang="en-US" sz="2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 = 2,5 V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 = 8 s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 = -1,6•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−1</m:t>
                        </m:r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C</a:t>
                </a:r>
              </a:p>
              <a:p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8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N = ?</a:t>
                </a:r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06" y="2311712"/>
                <a:ext cx="2664296" cy="3323987"/>
              </a:xfrm>
              <a:prstGeom prst="rect">
                <a:avLst/>
              </a:prstGeom>
              <a:blipFill rotWithShape="1">
                <a:blip r:embed="rId2"/>
                <a:stretch>
                  <a:fillRect l="-5950" t="-2385" b="-34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361829" y="1728097"/>
            <a:ext cx="0" cy="49949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38385" y="4437112"/>
            <a:ext cx="2946638" cy="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65367" y="1660982"/>
                <a:ext cx="2620459" cy="5944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Formulasi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q = -Ne      (1)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N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𝑞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(2)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q = It          (3)</a:t>
                </a: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I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𝑈</m:t>
                        </m:r>
                      </m:num>
                      <m:den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     (4)</a:t>
                </a: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(4) 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→ 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(3)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q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𝑈𝑡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   (5)</a:t>
                </a:r>
              </a:p>
              <a:p>
                <a:pPr marL="514350" indent="-514350">
                  <a:buAutoNum type="arabicParenBoth" startAt="5"/>
                </a:pP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→  (2)</a:t>
                </a: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𝑈𝑡</m:t>
                        </m:r>
                      </m:num>
                      <m:den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𝑅</m:t>
                        </m:r>
                      </m:den>
                    </m:f>
                  </m:oMath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367" y="1660982"/>
                <a:ext cx="2620459" cy="5944384"/>
              </a:xfrm>
              <a:prstGeom prst="rect">
                <a:avLst/>
              </a:prstGeom>
              <a:blipFill rotWithShape="0">
                <a:blip r:embed="rId3"/>
                <a:stretch>
                  <a:fillRect l="-5349" t="-1434" r="-18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6240016" y="1660982"/>
            <a:ext cx="0" cy="49363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394206" y="2183464"/>
                <a:ext cx="4814362" cy="2830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N</a:t>
                </a:r>
                <a14:m>
                  <m:oMath xmlns:m="http://schemas.openxmlformats.org/officeDocument/2006/math"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2,5</m:t>
                        </m:r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3000" b="0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−1,6</m:t>
                        </m:r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sSup>
                          <m:sSupPr>
                            <m:ctrlP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00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−1</m:t>
                            </m:r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9</m:t>
                            </m:r>
                          </m:sup>
                        </m:sSup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den>
                    </m:f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3000" b="0" i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=1,25</m:t>
                    </m:r>
                    <m:r>
                      <a:rPr lang="ru-RU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•</m:t>
                    </m:r>
                    <m:sSup>
                      <m:sSup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18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ta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N =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1,25</m:t>
                    </m:r>
                    <m:r>
                      <a:rPr lang="ru-RU" sz="32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•</m:t>
                    </m:r>
                    <m:sSup>
                      <m:sSupPr>
                        <m:ctrlPr>
                          <a:rPr lang="ru-RU" sz="36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6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18</m:t>
                        </m:r>
                      </m:sup>
                    </m:sSup>
                  </m:oMath>
                </a14:m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ta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4206" y="2183464"/>
                <a:ext cx="4814362" cy="2830134"/>
              </a:xfrm>
              <a:prstGeom prst="rect">
                <a:avLst/>
              </a:prstGeom>
              <a:blipFill>
                <a:blip r:embed="rId4"/>
                <a:stretch>
                  <a:fillRect l="-3038" t="-2802" r="-253" b="-17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324660" y="1368594"/>
            <a:ext cx="27110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10-mashq (3)</a:t>
            </a:r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75420" y="2388656"/>
                <a:ext cx="10441160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ndalang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0,1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40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nixromdan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plitasining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qizdirgichi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yasalgan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220 V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tdi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Qizdirgich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uzunlikdagi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420" y="2388656"/>
                <a:ext cx="10441160" cy="3170099"/>
              </a:xfrm>
              <a:prstGeom prst="rect">
                <a:avLst/>
              </a:prstGeom>
              <a:blipFill rotWithShape="0">
                <a:blip r:embed="rId2"/>
                <a:stretch>
                  <a:fillRect l="-2103" t="-3462" r="-2103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1384" y="1479991"/>
            <a:ext cx="36663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10-mashq (4)</a:t>
            </a:r>
          </a:p>
        </p:txBody>
      </p:sp>
    </p:spTree>
    <p:extLst>
      <p:ext uri="{BB962C8B-B14F-4D97-AF65-F5344CB8AC3E}">
        <p14:creationId xmlns:p14="http://schemas.microsoft.com/office/powerpoint/2010/main" val="249696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90253" y="2204475"/>
                <a:ext cx="2664296" cy="3744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 = 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5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25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=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=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0,1•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5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ru-RU" sz="2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2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</a:endParaRP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U = 220 V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I = 4 A</a:t>
                </a:r>
              </a:p>
              <a:p>
                <a:r>
                  <a:rPr lang="el-GR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ρ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 1,1•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Ω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</a:p>
              <a:p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8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 ?</a:t>
                </a:r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253" y="2204475"/>
                <a:ext cx="2664296" cy="3744936"/>
              </a:xfrm>
              <a:prstGeom prst="rect">
                <a:avLst/>
              </a:prstGeom>
              <a:blipFill rotWithShape="1">
                <a:blip r:embed="rId2"/>
                <a:stretch>
                  <a:fillRect l="-5721" t="-2117" b="-21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359696" y="2035857"/>
            <a:ext cx="0" cy="38414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370284" y="4940595"/>
            <a:ext cx="2946638" cy="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63201" y="1955634"/>
                <a:ext cx="2620459" cy="3770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14:m>
                  <m:oMath xmlns:m="http://schemas.openxmlformats.org/officeDocument/2006/math"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r>
                      <m:rPr>
                        <m:sty m:val="p"/>
                      </m:rPr>
                      <a:rPr lang="el-GR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ρ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𝓵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s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(1)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𝑅𝑆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ρ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(2)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R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𝑈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𝐼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            (3)      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(3) 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→ 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(2)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𝑈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ρ</m:t>
                        </m:r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𝐼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  (4)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201" y="1955634"/>
                <a:ext cx="2620459" cy="3770904"/>
              </a:xfrm>
              <a:prstGeom prst="rect">
                <a:avLst/>
              </a:prstGeom>
              <a:blipFill rotWithShape="0">
                <a:blip r:embed="rId3"/>
                <a:stretch>
                  <a:fillRect l="-5349" t="-2265" r="-20465" b="-3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6096000" y="2093030"/>
            <a:ext cx="0" cy="37842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600056" y="1961299"/>
                <a:ext cx="5184576" cy="2277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220</m:t>
                        </m:r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sSup>
                          <m:sSupPr>
                            <m:ctrlPr>
                              <a:rPr lang="ru-RU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0,1</m:t>
                            </m:r>
                            <m: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•</m:t>
                            </m:r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0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00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6</m:t>
                            </m:r>
                          </m:sup>
                        </m:sSup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1,1</m:t>
                        </m:r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sSup>
                          <m:sSupPr>
                            <m:ctrlP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00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−6</m:t>
                            </m:r>
                          </m:sup>
                        </m:sSup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r>
                          <a:rPr lang="en-US" sz="3000" b="0" i="0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m</m:t>
                    </m:r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5 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m</m:t>
                    </m:r>
                  </m:oMath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= 5 m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1961299"/>
                <a:ext cx="5184576" cy="2277739"/>
              </a:xfrm>
              <a:prstGeom prst="rect">
                <a:avLst/>
              </a:prstGeom>
              <a:blipFill>
                <a:blip r:embed="rId4"/>
                <a:stretch>
                  <a:fillRect l="-2824" t="-3485" b="-56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441070" y="1451349"/>
            <a:ext cx="24048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10-mashq (4)</a:t>
            </a:r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43872" y="1744922"/>
            <a:ext cx="6696744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indent="-628650">
              <a:buAutoNum type="romanUcPeriod"/>
            </a:pP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(60-bet)</a:t>
            </a:r>
          </a:p>
          <a:p>
            <a:pPr algn="just"/>
            <a:endParaRPr lang="en-US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indent="-542925"/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10-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5-, 6-, 7-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. (61-bet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User\Desktop\Online dars\8.2.2\8c11f259710d171d977f52c86fd07c0b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25" y="1707442"/>
            <a:ext cx="4702947" cy="388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81374" y="1700808"/>
            <a:ext cx="72728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Savol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Elektr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zanjiridagi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kuchi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unga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ulangan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o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o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bog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lanishni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User\Desktop\Online dars\8.2.2\original-2084312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01" y="1526410"/>
            <a:ext cx="3249012" cy="456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03912" y="5091721"/>
            <a:ext cx="4057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 Georg Om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33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3352" y="1268760"/>
                <a:ext cx="11305256" cy="51706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algn="just">
                  <a:buAutoNum type="arabicPeriod"/>
                </a:pP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Uzunligi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20 m, </a:t>
                </a:r>
                <a:r>
                  <a:rPr lang="en-US" sz="3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ndalang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0,8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bo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lgan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nixrom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tkazgichning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ndalang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kesimidan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 s da 18 C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zaryad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tgan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bo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lsa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uchlariga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qanday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kuchlanish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qo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yilgan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457200" indent="-457200" algn="just">
                  <a:buAutoNum type="arabicPeriod"/>
                </a:pPr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eriod"/>
                </a:pP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itchFamily="34" charset="0"/>
                    <a:cs typeface="Arial" pitchFamily="34" charset="0"/>
                  </a:rPr>
                  <a:t>Uzunligi</a:t>
                </a:r>
                <a:r>
                  <a:rPr lang="en-US" sz="3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100 </a:t>
                </a:r>
                <a:r>
                  <a:rPr lang="en-US" sz="3000" dirty="0">
                    <a:latin typeface="Arial" pitchFamily="34" charset="0"/>
                    <a:cs typeface="Arial" pitchFamily="34" charset="0"/>
                  </a:rPr>
                  <a:t>m, </a:t>
                </a:r>
                <a:r>
                  <a:rPr lang="en-US" sz="3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ndalang</a:t>
                </a:r>
                <a:r>
                  <a:rPr lang="en-US" sz="3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0,5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>
                    <a:latin typeface="Arial" pitchFamily="34" charset="0"/>
                    <a:cs typeface="Arial" pitchFamily="34" charset="0"/>
                  </a:rPr>
                  <a:t>bo</a:t>
                </a:r>
                <a:r>
                  <a:rPr lang="uz-Latn-UZ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>
                    <a:latin typeface="Arial" pitchFamily="34" charset="0"/>
                    <a:cs typeface="Arial" pitchFamily="34" charset="0"/>
                  </a:rPr>
                  <a:t>lgan</a:t>
                </a:r>
                <a:r>
                  <a:rPr lang="uz-Latn-UZ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aluminiy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simning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uchlaridagi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kuchlanish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14 V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berilganda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simdan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tayotgan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ladi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457200" indent="-457200" algn="just">
                  <a:buAutoNum type="arabicPeriod"/>
                </a:pPr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eriod"/>
                </a:pP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Maxsus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dastgohda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simni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zib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ingichka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qilingan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Buning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natijasida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simning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zgaradi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268760"/>
                <a:ext cx="11305256" cy="5170646"/>
              </a:xfrm>
              <a:prstGeom prst="rect">
                <a:avLst/>
              </a:prstGeom>
              <a:blipFill rotWithShape="0">
                <a:blip r:embed="rId2"/>
                <a:stretch>
                  <a:fillRect l="-1078" t="-1533" r="-1240" b="-27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057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93461" y="1957769"/>
                <a:ext cx="10441160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Uzunligi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20 m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ndalang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yuzasi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40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nixrom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tkazgich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44 mV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tadi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algn="just"/>
                <a:r>
                  <a:rPr lang="uz-Latn-UZ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uz-Latn-UZ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endParaRPr lang="ru-RU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461" y="1957769"/>
                <a:ext cx="10441160" cy="3785652"/>
              </a:xfrm>
              <a:prstGeom prst="rect">
                <a:avLst/>
              </a:prstGeom>
              <a:blipFill rotWithShape="1">
                <a:blip r:embed="rId2"/>
                <a:stretch>
                  <a:fillRect l="-2043" t="-2899" r="-21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esktop\Online dars\8.2.2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340768"/>
            <a:ext cx="3384376" cy="500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2991" y="1580649"/>
            <a:ext cx="54650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Om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2991" y="4005064"/>
            <a:ext cx="66891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: Bu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qonun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1827-yilda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kashf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etilgan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  <a:p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99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16867" y="0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839416" y="4221088"/>
                <a:ext cx="3364019" cy="1240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000" b="1" dirty="0" smtClean="0">
                          <a:latin typeface="Arial" pitchFamily="34" charset="0"/>
                          <a:cs typeface="Arial" pitchFamily="34" charset="0"/>
                        </a:rPr>
                        <m:t>Javob</m:t>
                      </m:r>
                      <m:r>
                        <m:rPr>
                          <m:nor/>
                        </m:rPr>
                        <a:rPr lang="en-US" sz="4000" b="1" dirty="0" smtClean="0">
                          <a:latin typeface="Arial" pitchFamily="34" charset="0"/>
                          <a:cs typeface="Arial" pitchFamily="34" charset="0"/>
                        </a:rPr>
                        <m:t>:</m:t>
                      </m:r>
                      <m:r>
                        <a:rPr lang="en-US" sz="4000" b="1" i="1" dirty="0" smtClean="0">
                          <a:latin typeface="Cambria Math"/>
                          <a:cs typeface="Arial" pitchFamily="34" charset="0"/>
                        </a:rPr>
                        <m:t>  </m:t>
                      </m:r>
                      <m:r>
                        <a:rPr lang="en-US" sz="4000" b="1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/>
                        </a:rPr>
                        <m:t>𝑰</m:t>
                      </m:r>
                      <m:r>
                        <a:rPr lang="en-US" sz="4000" b="1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𝑼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221088"/>
                <a:ext cx="3364019" cy="12407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51384" y="1700808"/>
            <a:ext cx="56578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Savol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Zanjirning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qismi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       </a:t>
            </a:r>
            <a:r>
              <a:rPr lang="en-US" sz="3600" b="1" i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qonuni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ifodalanadi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User\Desktop\Online dars\8.2.2\albert-einstein-clipart-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1772816"/>
            <a:ext cx="4320480" cy="376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23662" y="299355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10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4152" y="1772816"/>
            <a:ext cx="400462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</a:t>
            </a:r>
            <a:r>
              <a:rPr lang="en-US" sz="3500" b="1" dirty="0" err="1">
                <a:latin typeface="Arial" pitchFamily="34" charset="0"/>
                <a:cs typeface="Arial" pitchFamily="34" charset="0"/>
              </a:rPr>
              <a:t>avob</a:t>
            </a:r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5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Kamayadi</a:t>
            </a:r>
            <a:r>
              <a:rPr lang="en-US" sz="3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5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32587" y="1412776"/>
            <a:ext cx="6120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Zanjirda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qarshilik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orttirilsa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tok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kuchi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zgaradi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500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3068960"/>
            <a:ext cx="64087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dirty="0" smtClean="0">
                <a:latin typeface="Arial" pitchFamily="34" charset="0"/>
                <a:cs typeface="Arial" pitchFamily="34" charset="0"/>
              </a:rPr>
              <a:t>    2.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Zanjirda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orttirilsa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zgaradi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64152" y="3501008"/>
            <a:ext cx="332975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Ortadi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9417" y="4771018"/>
            <a:ext cx="64087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dirty="0" smtClean="0">
                <a:latin typeface="Arial" pitchFamily="34" charset="0"/>
                <a:cs typeface="Arial" pitchFamily="34" charset="0"/>
              </a:rPr>
              <a:t>   3. </a:t>
            </a:r>
            <a:r>
              <a:rPr lang="en-US" sz="3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Ampermetr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qarshiligi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qanchalik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35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lsa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zanjiriga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08168" y="4869160"/>
            <a:ext cx="44644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hunchalik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5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3662" y="299355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4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65618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63552" y="1896512"/>
            <a:ext cx="7344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48" y="3487663"/>
            <a:ext cx="6902750" cy="2677641"/>
          </a:xfrm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83432" y="1772816"/>
                <a:ext cx="10009112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</a:t>
                </a:r>
                <a:r>
                  <a:rPr lang="en-US" sz="4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ndalang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yuzasi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0,2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8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48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nikelin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tkazgich</a:t>
                </a:r>
                <a:r>
                  <a:rPr lang="uz-Latn-UZ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uchlariga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4,5 V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berilganda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300 mA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tadi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O</a:t>
                </a:r>
                <a:r>
                  <a:rPr lang="uz-Latn-UZ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tkazgich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r>
                  <a:rPr lang="uz-Latn-UZ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uz-Latn-UZ" sz="4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endParaRPr lang="ru-RU" sz="4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1772816"/>
                <a:ext cx="10009112" cy="4524315"/>
              </a:xfrm>
              <a:prstGeom prst="rect">
                <a:avLst/>
              </a:prstGeom>
              <a:blipFill rotWithShape="1">
                <a:blip r:embed="rId2"/>
                <a:stretch>
                  <a:fillRect l="-2741" t="-3235" r="-28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525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3058" y="1934686"/>
                <a:ext cx="2664296" cy="3939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5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 = 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5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25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=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=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0,2</a:t>
                </a:r>
                <a14:m>
                  <m:oMath xmlns:m="http://schemas.openxmlformats.org/officeDocument/2006/math">
                    <m:r>
                      <a:rPr lang="ru-RU" sz="250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•</m:t>
                    </m:r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5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ru-RU" sz="2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2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</a:endParaRP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U = 4,5 V</a:t>
                </a:r>
              </a:p>
              <a:p>
                <a:r>
                  <a:rPr lang="el-GR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ρ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 0,4</a:t>
                </a:r>
                <a14:m>
                  <m:oMath xmlns:m="http://schemas.openxmlformats.org/officeDocument/2006/math">
                    <m:r>
                      <a:rPr lang="ru-RU" sz="25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•</m:t>
                    </m:r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Ω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 = 300 mA =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= 0,3 A</a:t>
                </a:r>
              </a:p>
              <a:p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5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5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5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5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  <m:r>
                      <a:rPr lang="en-US" sz="25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= ?</a:t>
                </a:r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58" y="1934686"/>
                <a:ext cx="2664296" cy="3939540"/>
              </a:xfrm>
              <a:prstGeom prst="rect">
                <a:avLst/>
              </a:prstGeom>
              <a:blipFill>
                <a:blip r:embed="rId2"/>
                <a:stretch>
                  <a:fillRect l="-3890" t="-1082" r="-2517" b="-2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359696" y="2035857"/>
            <a:ext cx="0" cy="3992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3058" y="4941168"/>
            <a:ext cx="2946638" cy="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63201" y="1955634"/>
                <a:ext cx="2620459" cy="41913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Formulasi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R</a:t>
                </a:r>
                <a14:m>
                  <m:oMath xmlns:m="http://schemas.openxmlformats.org/officeDocument/2006/math"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r>
                      <m:rPr>
                        <m:sty m:val="p"/>
                      </m:rPr>
                      <a:rPr lang="el-GR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ρ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𝓵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s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(1)</a:t>
                </a: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R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𝑈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𝐼</m:t>
                        </m:r>
                      </m:den>
                    </m:f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  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(2)</a:t>
                </a: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    </m:t>
                    </m:r>
                    <m:r>
                      <m:rPr>
                        <m:sty m:val="p"/>
                      </m:rPr>
                      <a:rPr lang="el-GR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ρ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𝓵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s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𝑈</m:t>
                        </m:r>
                      </m:num>
                      <m:den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𝐼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(3)</a:t>
                </a: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   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𝑈𝑆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ρ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𝐼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(4)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201" y="1955634"/>
                <a:ext cx="2620459" cy="4191340"/>
              </a:xfrm>
              <a:prstGeom prst="rect">
                <a:avLst/>
              </a:prstGeom>
              <a:blipFill rotWithShape="0">
                <a:blip r:embed="rId3"/>
                <a:stretch>
                  <a:fillRect t="-2038" r="-27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6384032" y="2093030"/>
            <a:ext cx="0" cy="3935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6600056" y="1961299"/>
                <a:ext cx="5591944" cy="2232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uz-Cyrl-UZ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,5</m:t>
                            </m:r>
                            <m: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•</m:t>
                            </m:r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0,2</m:t>
                            </m:r>
                            <m: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•</m:t>
                            </m:r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0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00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6</m:t>
                            </m:r>
                          </m:sup>
                        </m:sSup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0,4</m:t>
                        </m:r>
                        <m:sSup>
                          <m:sSupPr>
                            <m:ctrlP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•</m:t>
                            </m:r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00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−6</m:t>
                            </m:r>
                          </m:sup>
                        </m:sSup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r>
                          <a:rPr lang="en-US" sz="3000" b="0" i="0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0,3</m:t>
                        </m:r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𝑚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=7,5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</a:endParaRP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=7,5 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m</m:t>
                    </m:r>
                  </m:oMath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1961299"/>
                <a:ext cx="5591944" cy="2232855"/>
              </a:xfrm>
              <a:prstGeom prst="rect">
                <a:avLst/>
              </a:prstGeom>
              <a:blipFill>
                <a:blip r:embed="rId4"/>
                <a:stretch>
                  <a:fillRect l="-2617" t="-3552" b="-76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793460" y="1957769"/>
                <a:ext cx="10559123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Cho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lanma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ampaning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spirali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8 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ndalang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0,06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40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volframdan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yasalgan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Lampaga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ketma-ket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ampermetr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300 mA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rsatmoqda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Lampa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uchlaridagi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460" y="1957769"/>
                <a:ext cx="10559123" cy="3785652"/>
              </a:xfrm>
              <a:prstGeom prst="rect">
                <a:avLst/>
              </a:prstGeom>
              <a:blipFill>
                <a:blip r:embed="rId2"/>
                <a:stretch>
                  <a:fillRect l="-2021" t="-2899" r="-2079" b="-59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1406</TotalTime>
  <Words>544</Words>
  <Application>Microsoft Office PowerPoint</Application>
  <PresentationFormat>Широкоэкранный</PresentationFormat>
  <Paragraphs>183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259</cp:revision>
  <dcterms:created xsi:type="dcterms:W3CDTF">2020-10-11T11:44:17Z</dcterms:created>
  <dcterms:modified xsi:type="dcterms:W3CDTF">2020-10-15T11:43:08Z</dcterms:modified>
</cp:coreProperties>
</file>