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86" r:id="rId4"/>
    <p:sldId id="264" r:id="rId5"/>
    <p:sldId id="288" r:id="rId6"/>
    <p:sldId id="285" r:id="rId7"/>
    <p:sldId id="290" r:id="rId8"/>
    <p:sldId id="298" r:id="rId9"/>
    <p:sldId id="293" r:id="rId10"/>
    <p:sldId id="300" r:id="rId11"/>
    <p:sldId id="294" r:id="rId12"/>
    <p:sldId id="301" r:id="rId13"/>
    <p:sldId id="295" r:id="rId14"/>
    <p:sldId id="302" r:id="rId15"/>
    <p:sldId id="296" r:id="rId16"/>
    <p:sldId id="303" r:id="rId17"/>
    <p:sldId id="305" r:id="rId18"/>
    <p:sldId id="304" r:id="rId19"/>
    <p:sldId id="273" r:id="rId20"/>
    <p:sldId id="289" r:id="rId21"/>
    <p:sldId id="29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2232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52384" y="523676"/>
            <a:ext cx="1872208" cy="11740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523676"/>
            <a:ext cx="1144831" cy="11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C:\Users\User\Desktop\Online dars\8.2.2\67e76fd331d3eb7d9f3acf43e102574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848533"/>
            <a:ext cx="8732207" cy="24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441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5085184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375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U=IR          (1)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(2)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  →  (1)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U = I•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(3)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3751796"/>
              </a:xfrm>
              <a:prstGeom prst="rect">
                <a:avLst/>
              </a:prstGeom>
              <a:blipFill rotWithShape="1">
                <a:blip r:embed="rId2"/>
                <a:stretch>
                  <a:fillRect l="-5349" t="-2276" r="-1860" b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96000" y="2093030"/>
            <a:ext cx="0" cy="436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4464496" cy="2339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5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en-US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0,3</m:t>
                    </m:r>
                    <m:r>
                      <a:rPr lang="ru-RU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f>
                      <m:fPr>
                        <m:ctrlP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0,055</m:t>
                        </m:r>
                        <m: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25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25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5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den>
                    </m:f>
                    <m:r>
                      <a:rPr lang="en-US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sz="25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5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endParaRPr>
              </a:p>
              <a:p>
                <a:r>
                  <a:rPr lang="en-US" sz="2500" b="0" i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22</m:t>
                    </m:r>
                    <m:r>
                      <a:rPr lang="ru-RU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22 mA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5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 = 22 mA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4464496" cy="2339358"/>
              </a:xfrm>
              <a:prstGeom prst="rect">
                <a:avLst/>
              </a:prstGeom>
              <a:blipFill>
                <a:blip r:embed="rId3"/>
                <a:stretch>
                  <a:fillRect l="-3552" t="-3394" b="-5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3569" y="2047195"/>
                <a:ext cx="305014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8 </a:t>
                </a:r>
                <a:r>
                  <a:rPr lang="en-US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8•</a:t>
                </a:r>
                <a:r>
                  <a:rPr lang="ru-RU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</a:t>
                </a:r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n-US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I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 = 300 mA =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0,3 A</a:t>
                </a:r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ρ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0,055•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9" y="2047195"/>
                <a:ext cx="3050143" cy="4093428"/>
              </a:xfrm>
              <a:prstGeom prst="rect">
                <a:avLst/>
              </a:prstGeom>
              <a:blipFill>
                <a:blip r:embed="rId4"/>
                <a:stretch>
                  <a:fillRect l="-4990" t="-1937" b="-2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461" y="2498120"/>
            <a:ext cx="10441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 V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s da 20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711" y="1819761"/>
            <a:ext cx="3159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058" y="1934686"/>
            <a:ext cx="26642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 6 V</a:t>
            </a: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 = 5 s</a:t>
            </a:r>
            <a:endParaRPr lang="en-US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Cambria Math"/>
            </a:endParaRP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/>
              </a:rPr>
              <a:t>q = 20 C</a:t>
            </a:r>
            <a:endParaRPr lang="en-US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Topish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 ?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434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3789040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484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(1)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   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(2)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(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2)  →  (1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(3)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4845173"/>
              </a:xfrm>
              <a:prstGeom prst="rect">
                <a:avLst/>
              </a:prstGeom>
              <a:blipFill rotWithShape="0">
                <a:blip r:embed="rId2"/>
                <a:stretch>
                  <a:fillRect t="-1761" r="-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96000" y="2093030"/>
            <a:ext cx="0" cy="428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4139952" cy="217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l-GR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1,5</a:t>
                </a:r>
                <a:r>
                  <a:rPr lang="el-GR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Ω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 = 1,5 </a:t>
                </a:r>
                <a:r>
                  <a:rPr lang="el-GR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4139952" cy="2174121"/>
              </a:xfrm>
              <a:prstGeom prst="rect">
                <a:avLst/>
              </a:prstGeom>
              <a:blipFill>
                <a:blip r:embed="rId3"/>
                <a:stretch>
                  <a:fillRect l="-3535" t="-3652" b="-6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07133" y="1256427"/>
            <a:ext cx="2711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10-mashq (1)</a:t>
            </a: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9376" y="1734631"/>
                <a:ext cx="10441160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10-mashq (2)</a:t>
                </a:r>
              </a:p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12 m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nixrom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4,4 V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tadi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/>
                <a: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734631"/>
                <a:ext cx="10441160" cy="4478149"/>
              </a:xfrm>
              <a:prstGeom prst="rect">
                <a:avLst/>
              </a:prstGeom>
              <a:blipFill rotWithShape="0">
                <a:blip r:embed="rId2"/>
                <a:stretch>
                  <a:fillRect l="-2103" t="-2452" r="-2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718" y="2091253"/>
                <a:ext cx="2664296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12 m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0,6•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U = 4,4 V</a:t>
                </a:r>
              </a:p>
              <a:p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ρ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1,1•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 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8" y="2091253"/>
                <a:ext cx="2664296" cy="3754874"/>
              </a:xfrm>
              <a:prstGeom prst="rect">
                <a:avLst/>
              </a:prstGeom>
              <a:blipFill rotWithShape="1">
                <a:blip r:embed="rId2"/>
                <a:stretch>
                  <a:fillRect l="-5950" t="-2110" b="-2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4587124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444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I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(1)      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(2)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(2)  →  (1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den>
                    </m:f>
                  </m:oMath>
                </a14:m>
                <a:r>
                  <a:rPr lang="en-US" sz="3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(3)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4441472"/>
              </a:xfrm>
              <a:prstGeom prst="rect">
                <a:avLst/>
              </a:prstGeom>
              <a:blipFill rotWithShape="0">
                <a:blip r:embed="rId3"/>
                <a:stretch>
                  <a:fillRect l="-1628" t="-1923" r="-19070" b="-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96000" y="2093030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4680520" cy="2246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4,4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0,6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A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0,2 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A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 = 0,2 A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4680520" cy="2246834"/>
              </a:xfrm>
              <a:prstGeom prst="rect">
                <a:avLst/>
              </a:prstGeom>
              <a:blipFill>
                <a:blip r:embed="rId4"/>
                <a:stretch>
                  <a:fillRect l="-3129" t="-3533" b="-7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42793" y="1463535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10-mashq (2)</a:t>
            </a: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841242"/>
            <a:ext cx="104411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10-mashq (3)</a:t>
            </a:r>
          </a:p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2,5 V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 s da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uz-Latn-U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z-Latn-U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206" y="2311712"/>
                <a:ext cx="266429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 = 10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 = 2,5 V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 = 8 s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 = -1,6•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C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 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6" y="2311712"/>
                <a:ext cx="2664296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5950" t="-2385" b="-3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361829" y="1728097"/>
            <a:ext cx="0" cy="4994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38385" y="4437112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5367" y="1660982"/>
                <a:ext cx="2620459" cy="594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 = -Ne      (1)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N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(2)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q = It          (3)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(4)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(4)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→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(3)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𝑈𝑡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(5)</a:t>
                </a:r>
              </a:p>
              <a:p>
                <a:pPr marL="514350" indent="-514350">
                  <a:buAutoNum type="arabicParenBoth" startAt="5"/>
                </a:pP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→  (2)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𝑈𝑡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67" y="1660982"/>
                <a:ext cx="2620459" cy="5944384"/>
              </a:xfrm>
              <a:prstGeom prst="rect">
                <a:avLst/>
              </a:prstGeom>
              <a:blipFill rotWithShape="0">
                <a:blip r:embed="rId3"/>
                <a:stretch>
                  <a:fillRect l="-5349" t="-1434" r="-1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240016" y="1660982"/>
            <a:ext cx="0" cy="493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94206" y="2183464"/>
                <a:ext cx="4814362" cy="283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2,5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0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−1,6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=1,25</m:t>
                    </m:r>
                    <m:r>
                      <a:rPr lang="ru-RU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ta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1,25</m:t>
                    </m:r>
                    <m:r>
                      <a:rPr lang="ru-RU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ta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06" y="2183464"/>
                <a:ext cx="4814362" cy="2830134"/>
              </a:xfrm>
              <a:prstGeom prst="rect">
                <a:avLst/>
              </a:prstGeom>
              <a:blipFill>
                <a:blip r:embed="rId4"/>
                <a:stretch>
                  <a:fillRect l="-3038" t="-2802" r="-253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24660" y="1368594"/>
            <a:ext cx="2711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10-mashq (3)</a:t>
            </a: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420" y="2388656"/>
                <a:ext cx="1044116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nixromdan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plitasining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qizdirgichi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220 V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tdi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Qizdirgich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" y="2388656"/>
                <a:ext cx="1044116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2103" t="-3462" r="-2103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1479991"/>
            <a:ext cx="3666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10-mashq (4)</a:t>
            </a:r>
          </a:p>
        </p:txBody>
      </p:sp>
    </p:spTree>
    <p:extLst>
      <p:ext uri="{BB962C8B-B14F-4D97-AF65-F5344CB8AC3E}">
        <p14:creationId xmlns:p14="http://schemas.microsoft.com/office/powerpoint/2010/main" val="24969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0253" y="2204475"/>
                <a:ext cx="2664296" cy="374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0,1•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U = 220 V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I = 4 A</a:t>
                </a:r>
              </a:p>
              <a:p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ρ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1,1•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3" y="2204475"/>
                <a:ext cx="2664296" cy="3744936"/>
              </a:xfrm>
              <a:prstGeom prst="rect">
                <a:avLst/>
              </a:prstGeom>
              <a:blipFill rotWithShape="1">
                <a:blip r:embed="rId2"/>
                <a:stretch>
                  <a:fillRect l="-5721" t="-2117" b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384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70284" y="4940595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377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(1)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𝑅𝑆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(2)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          (3)     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(3)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→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(4)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3770904"/>
              </a:xfrm>
              <a:prstGeom prst="rect">
                <a:avLst/>
              </a:prstGeom>
              <a:blipFill rotWithShape="0">
                <a:blip r:embed="rId3"/>
                <a:stretch>
                  <a:fillRect l="-5349" t="-2265" r="-20465" b="-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96000" y="2093030"/>
            <a:ext cx="0" cy="378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5184576" cy="227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220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  <m: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•</m:t>
                            </m:r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m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5 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m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5 m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5184576" cy="2277739"/>
              </a:xfrm>
              <a:prstGeom prst="rect">
                <a:avLst/>
              </a:prstGeom>
              <a:blipFill>
                <a:blip r:embed="rId4"/>
                <a:stretch>
                  <a:fillRect l="-2824" t="-3485" b="-5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41070" y="1451349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10-mashq (4)</a:t>
            </a: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3872" y="1744922"/>
            <a:ext cx="6696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buAutoNum type="romanUcPeriod"/>
            </a:pP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(60-bet)</a:t>
            </a:r>
          </a:p>
          <a:p>
            <a:pPr algn="just"/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10-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5-, 6-, 7-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. (61-bet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Online dars\8.2.2\8c11f259710d171d977f52c86fd07c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5" y="1707442"/>
            <a:ext cx="4702947" cy="38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1374" y="170080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zanjiridagi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unga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ulangan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bog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lanishni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1" y="1526410"/>
            <a:ext cx="3249012" cy="4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3912" y="5091721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Georg Om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3352" y="1268760"/>
                <a:ext cx="1130525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20 m,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0,8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lgan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nixrom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tkazgichning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kesimidan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s da 18 C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zaryad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lsa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uchlariga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qanday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qo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yilgan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457200" indent="-457200" algn="just">
                  <a:buAutoNum type="arabicPeriod"/>
                </a:pP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eriod"/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100 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m,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lgan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aluminiy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simning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uchlaridagi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14 V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berilganda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simdan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457200" indent="-457200" algn="just">
                  <a:buAutoNum type="arabicPeriod"/>
                </a:pP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eriod"/>
                </a:pP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Maxsus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dastgohda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ingichka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zgaradi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11305256" cy="5170646"/>
              </a:xfrm>
              <a:prstGeom prst="rect">
                <a:avLst/>
              </a:prstGeom>
              <a:blipFill rotWithShape="0">
                <a:blip r:embed="rId2"/>
                <a:stretch>
                  <a:fillRect l="-1078" t="-1533" r="-1240" b="-2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3461" y="1957769"/>
                <a:ext cx="1044116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20 m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nixrom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44 mV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tadi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/>
                <a: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1957769"/>
                <a:ext cx="1044116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043" t="-2899" r="-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Online dars\8.2.2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340768"/>
            <a:ext cx="3384376" cy="50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2991" y="1580649"/>
            <a:ext cx="5465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991" y="4005064"/>
            <a:ext cx="6689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Bu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qonun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1827-yilda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kashf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etilgan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6867" y="0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9416" y="4221088"/>
                <a:ext cx="3364019" cy="12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m:t>Javob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m:t>:</m:t>
                      </m:r>
                      <m:r>
                        <a:rPr lang="en-US" sz="4000" b="1" i="1" dirty="0" smtClean="0">
                          <a:latin typeface="Cambria Math"/>
                          <a:cs typeface="Arial" pitchFamily="34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40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𝑼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221088"/>
                <a:ext cx="3364019" cy="1240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1384" y="1700808"/>
            <a:ext cx="5657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Zanjirning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      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ifodalanadi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Online dars\8.2.2\albert-einstein-clipart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72816"/>
            <a:ext cx="4320480" cy="37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662" y="299355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4152" y="1772816"/>
            <a:ext cx="4004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avob</a:t>
            </a:r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Kamayadi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587" y="141277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Zanjirda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qarshilik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orttirilsa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306896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itchFamily="34" charset="0"/>
                <a:cs typeface="Arial" pitchFamily="34" charset="0"/>
              </a:rPr>
              <a:t>    2.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orttirilsa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zgaradi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4152" y="3501008"/>
            <a:ext cx="33297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Ortadi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17" y="4771018"/>
            <a:ext cx="6408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itchFamily="34" charset="0"/>
                <a:cs typeface="Arial" pitchFamily="34" charset="0"/>
              </a:rPr>
              <a:t>   3.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qanchalik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3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lsa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zanjiriga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8168" y="4869160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hunchalik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5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662" y="299355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189651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487663"/>
            <a:ext cx="6902750" cy="2677641"/>
          </a:xfrm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3432" y="1772816"/>
                <a:ext cx="1000911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4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0,2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8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nikelin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uchlariga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4,5 V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berilganda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300 mA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tadi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O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uz-Latn-UZ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endParaRPr lang="ru-RU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772816"/>
                <a:ext cx="10009112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741" t="-3235" r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058" y="1934686"/>
                <a:ext cx="2664296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</a:t>
                </a:r>
                <a14:m>
                  <m:oMath xmlns:m="http://schemas.openxmlformats.org/officeDocument/2006/math">
                    <m:r>
                      <a:rPr lang="ru-RU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U = 4,5 V</a:t>
                </a:r>
              </a:p>
              <a:p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ρ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0,4</a:t>
                </a:r>
                <a14:m>
                  <m:oMath xmlns:m="http://schemas.openxmlformats.org/officeDocument/2006/math">
                    <m:r>
                      <a:rPr lang="ru-RU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 = 300 mA 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0,3 A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5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8" y="1934686"/>
                <a:ext cx="2664296" cy="3939540"/>
              </a:xfrm>
              <a:prstGeom prst="rect">
                <a:avLst/>
              </a:prstGeom>
              <a:blipFill>
                <a:blip r:embed="rId2"/>
                <a:stretch>
                  <a:fillRect l="-3890" t="-1082" r="-2517" b="-2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399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4941168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419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(1)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(2)</a:t>
                </a: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   </m:t>
                    </m:r>
                    <m:r>
                      <m:rPr>
                        <m:sty m:val="p"/>
                      </m:rPr>
                      <a:rPr lang="el-GR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(3)</a:t>
                </a: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  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ρ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(4)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4191340"/>
              </a:xfrm>
              <a:prstGeom prst="rect">
                <a:avLst/>
              </a:prstGeom>
              <a:blipFill rotWithShape="0">
                <a:blip r:embed="rId3"/>
                <a:stretch>
                  <a:fillRect t="-2038" r="-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384032" y="2093030"/>
            <a:ext cx="0" cy="393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5591944" cy="223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uz-Cyrl-UZ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  <m: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•</m:t>
                            </m:r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0,2</m:t>
                            </m:r>
                            <m: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•</m:t>
                            </m:r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•</m:t>
                            </m:r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0,3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=7,5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=7,5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m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5591944" cy="2232855"/>
              </a:xfrm>
              <a:prstGeom prst="rect">
                <a:avLst/>
              </a:prstGeom>
              <a:blipFill>
                <a:blip r:embed="rId4"/>
                <a:stretch>
                  <a:fillRect l="-2617" t="-3552" b="-7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93460" y="1957769"/>
                <a:ext cx="1055912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Cho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lanma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ampaning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spirali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8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volframdan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Lampaga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ampermetr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300 mA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rsatmoqda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Lampa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0" y="1957769"/>
                <a:ext cx="10559123" cy="3785652"/>
              </a:xfrm>
              <a:prstGeom prst="rect">
                <a:avLst/>
              </a:prstGeom>
              <a:blipFill>
                <a:blip r:embed="rId2"/>
                <a:stretch>
                  <a:fillRect l="-2021" t="-2899" r="-2079" b="-5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544</Words>
  <Application>Microsoft Office PowerPoint</Application>
  <PresentationFormat>Широкоэкранный</PresentationFormat>
  <Paragraphs>183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259</cp:revision>
  <dcterms:created xsi:type="dcterms:W3CDTF">2020-10-11T11:44:17Z</dcterms:created>
  <dcterms:modified xsi:type="dcterms:W3CDTF">2020-10-15T11:43:08Z</dcterms:modified>
</cp:coreProperties>
</file>