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30"/>
  </p:notesMasterIdLst>
  <p:sldIdLst>
    <p:sldId id="270" r:id="rId2"/>
    <p:sldId id="1629" r:id="rId3"/>
    <p:sldId id="1656" r:id="rId4"/>
    <p:sldId id="1657" r:id="rId5"/>
    <p:sldId id="1667" r:id="rId6"/>
    <p:sldId id="1658" r:id="rId7"/>
    <p:sldId id="1654" r:id="rId8"/>
    <p:sldId id="1660" r:id="rId9"/>
    <p:sldId id="1661" r:id="rId10"/>
    <p:sldId id="1662" r:id="rId11"/>
    <p:sldId id="1663" r:id="rId12"/>
    <p:sldId id="1675" r:id="rId13"/>
    <p:sldId id="1676" r:id="rId14"/>
    <p:sldId id="1668" r:id="rId15"/>
    <p:sldId id="1664" r:id="rId16"/>
    <p:sldId id="1677" r:id="rId17"/>
    <p:sldId id="1678" r:id="rId18"/>
    <p:sldId id="1669" r:id="rId19"/>
    <p:sldId id="1665" r:id="rId20"/>
    <p:sldId id="1666" r:id="rId21"/>
    <p:sldId id="1671" r:id="rId22"/>
    <p:sldId id="1670" r:id="rId23"/>
    <p:sldId id="1643" r:id="rId24"/>
    <p:sldId id="1672" r:id="rId25"/>
    <p:sldId id="1673" r:id="rId26"/>
    <p:sldId id="1674" r:id="rId27"/>
    <p:sldId id="629" r:id="rId28"/>
    <p:sldId id="1653" r:id="rId29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291" autoAdjust="0"/>
  </p:normalViewPr>
  <p:slideViewPr>
    <p:cSldViewPr>
      <p:cViewPr varScale="1">
        <p:scale>
          <a:sx n="60" d="100"/>
          <a:sy n="60" d="100"/>
        </p:scale>
        <p:origin x="72" y="234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1"/>
            <a:ext cx="12207875" cy="223889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50663" y="353780"/>
            <a:ext cx="6544736" cy="1365735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454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21789" y="218363"/>
            <a:ext cx="1623188" cy="17675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225168" y="2476752"/>
            <a:ext cx="9918928" cy="7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ELEKTR QARSHILIK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66740" y="478668"/>
            <a:ext cx="1905000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626318" y="651995"/>
            <a:ext cx="1910858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73E17F9-A8A5-4C0F-9829-8E019206BE5C}"/>
              </a:ext>
            </a:extLst>
          </p:cNvPr>
          <p:cNvSpPr/>
          <p:nvPr/>
        </p:nvSpPr>
        <p:spPr>
          <a:xfrm>
            <a:off x="605423" y="2492983"/>
            <a:ext cx="619745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E9C9B38-BB93-4F9C-8505-CC3E90D90A50}"/>
              </a:ext>
            </a:extLst>
          </p:cNvPr>
          <p:cNvSpPr/>
          <p:nvPr/>
        </p:nvSpPr>
        <p:spPr>
          <a:xfrm>
            <a:off x="613638" y="4652962"/>
            <a:ext cx="619745" cy="18999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9AB3C5AB-6D68-4B04-BE65-3707BB84A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4"/>
          <a:stretch/>
        </p:blipFill>
        <p:spPr bwMode="auto">
          <a:xfrm>
            <a:off x="1749425" y="3670984"/>
            <a:ext cx="5562600" cy="30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 QUYIDAGI XULOSALAR KELIB CHIQADI: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301625" y="975172"/>
            <a:ext cx="1066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tartibli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to‘sqinlik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xarakterlanadi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65836A-B9B6-4CB0-9E7D-6FAEBAAE01F3}"/>
              </a:ext>
            </a:extLst>
          </p:cNvPr>
          <p:cNvSpPr/>
          <p:nvPr/>
        </p:nvSpPr>
        <p:spPr>
          <a:xfrm>
            <a:off x="301625" y="2914163"/>
            <a:ext cx="1066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qarshilining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kelishiga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to‘xtovsiz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to‘qnashuvlari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1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6E9C984-953B-4851-AE36-5E865EF8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81162"/>
            <a:ext cx="8077200" cy="50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2251C9-A017-478A-B546-2D0E370A879E}"/>
              </a:ext>
            </a:extLst>
          </p:cNvPr>
          <p:cNvSpPr txBox="1"/>
          <p:nvPr/>
        </p:nvSpPr>
        <p:spPr>
          <a:xfrm>
            <a:off x="8378825" y="1681162"/>
            <a:ext cx="2225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 = 2 mA</a:t>
            </a:r>
            <a:endParaRPr lang="ru-RU" sz="48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84BD8F6-FD7A-48DE-AE70-317E5FCD94F0}"/>
              </a:ext>
            </a:extLst>
          </p:cNvPr>
          <p:cNvSpPr/>
          <p:nvPr/>
        </p:nvSpPr>
        <p:spPr>
          <a:xfrm>
            <a:off x="2949784" y="2020550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6E9C984-953B-4851-AE36-5E865EF8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81162"/>
            <a:ext cx="8077200" cy="50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D760D-C291-47B1-A775-3A4C29F8426C}"/>
              </a:ext>
            </a:extLst>
          </p:cNvPr>
          <p:cNvSpPr txBox="1"/>
          <p:nvPr/>
        </p:nvSpPr>
        <p:spPr>
          <a:xfrm>
            <a:off x="8226425" y="1605051"/>
            <a:ext cx="2225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 = 1 mA</a:t>
            </a:r>
            <a:endParaRPr lang="ru-RU" sz="48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B2A9020-04C3-483D-A4B0-E3BE63646911}"/>
              </a:ext>
            </a:extLst>
          </p:cNvPr>
          <p:cNvSpPr/>
          <p:nvPr/>
        </p:nvSpPr>
        <p:spPr>
          <a:xfrm>
            <a:off x="3873605" y="2020550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6E9C984-953B-4851-AE36-5E865EF8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81162"/>
            <a:ext cx="8077200" cy="50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D760D-C291-47B1-A775-3A4C29F8426C}"/>
              </a:ext>
            </a:extLst>
          </p:cNvPr>
          <p:cNvSpPr txBox="1"/>
          <p:nvPr/>
        </p:nvSpPr>
        <p:spPr>
          <a:xfrm>
            <a:off x="7769225" y="1503752"/>
            <a:ext cx="2175596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= 0,5 mA</a:t>
            </a: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75C7A08-3B7C-47E3-A3BE-29C1F02930BD}"/>
              </a:ext>
            </a:extLst>
          </p:cNvPr>
          <p:cNvSpPr/>
          <p:nvPr/>
        </p:nvSpPr>
        <p:spPr>
          <a:xfrm>
            <a:off x="5788025" y="2182528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1BBBD68-4BD2-4AED-B0F8-8666B6295C18}"/>
                  </a:ext>
                </a:extLst>
              </p:cNvPr>
              <p:cNvSpPr/>
              <p:nvPr/>
            </p:nvSpPr>
            <p:spPr>
              <a:xfrm>
                <a:off x="282575" y="1223962"/>
                <a:ext cx="11315700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proporsional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  </m:t>
                    </m:r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𝓁</a:t>
                </a:r>
                <a:r>
                  <a:rPr lang="en-US" sz="5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1BBBD68-4BD2-4AED-B0F8-8666B6295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" y="1223962"/>
                <a:ext cx="11315700" cy="2277547"/>
              </a:xfrm>
              <a:prstGeom prst="rect">
                <a:avLst/>
              </a:prstGeom>
              <a:blipFill>
                <a:blip r:embed="rId2"/>
                <a:stretch>
                  <a:fillRect l="-2154" t="-5898" r="-2154" b="-15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88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2" y="57805"/>
            <a:ext cx="12185650" cy="1300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ko‘ndalang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kesimiga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60681-78B7-4197-99D4-26A04A7EA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4"/>
          <a:stretch/>
        </p:blipFill>
        <p:spPr bwMode="auto">
          <a:xfrm>
            <a:off x="530225" y="1985962"/>
            <a:ext cx="8839200" cy="48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6E08083E-4DFC-4CFE-B179-72DDDAE36D0D}"/>
              </a:ext>
            </a:extLst>
          </p:cNvPr>
          <p:cNvSpPr/>
          <p:nvPr/>
        </p:nvSpPr>
        <p:spPr>
          <a:xfrm>
            <a:off x="6854825" y="2138362"/>
            <a:ext cx="847620" cy="40345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9AF02-0B31-410C-B4F9-8D4BA819311B}"/>
              </a:ext>
            </a:extLst>
          </p:cNvPr>
          <p:cNvSpPr txBox="1"/>
          <p:nvPr/>
        </p:nvSpPr>
        <p:spPr>
          <a:xfrm>
            <a:off x="8836025" y="1772555"/>
            <a:ext cx="2175596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= 0,5 mA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8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2" y="57805"/>
            <a:ext cx="12185650" cy="1300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ko‘ndalang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kesimiga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60681-78B7-4197-99D4-26A04A7EA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4"/>
          <a:stretch/>
        </p:blipFill>
        <p:spPr bwMode="auto">
          <a:xfrm>
            <a:off x="377825" y="1757362"/>
            <a:ext cx="8839200" cy="48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EF085C2F-847F-4F4F-A910-33758DEFD49E}"/>
              </a:ext>
            </a:extLst>
          </p:cNvPr>
          <p:cNvSpPr/>
          <p:nvPr/>
        </p:nvSpPr>
        <p:spPr>
          <a:xfrm>
            <a:off x="6626225" y="2290763"/>
            <a:ext cx="914400" cy="381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E32F3-2692-4DF4-8901-1C307C93B0F4}"/>
              </a:ext>
            </a:extLst>
          </p:cNvPr>
          <p:cNvSpPr txBox="1"/>
          <p:nvPr/>
        </p:nvSpPr>
        <p:spPr>
          <a:xfrm>
            <a:off x="8836025" y="1757362"/>
            <a:ext cx="1805302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= 1 mA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0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2" y="57805"/>
            <a:ext cx="12185650" cy="1300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ko‘ndalang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kesimiga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60681-78B7-4197-99D4-26A04A7EA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4"/>
          <a:stretch/>
        </p:blipFill>
        <p:spPr bwMode="auto">
          <a:xfrm>
            <a:off x="301625" y="1767792"/>
            <a:ext cx="8839200" cy="48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7274CF-10C6-40D6-A44C-55DCD85E5C62}"/>
              </a:ext>
            </a:extLst>
          </p:cNvPr>
          <p:cNvSpPr txBox="1"/>
          <p:nvPr/>
        </p:nvSpPr>
        <p:spPr>
          <a:xfrm>
            <a:off x="8836025" y="1772555"/>
            <a:ext cx="2175596" cy="67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= 1,5 mA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9F02DE5-83B9-4B91-9CA4-0A65E3DBE41A}"/>
              </a:ext>
            </a:extLst>
          </p:cNvPr>
          <p:cNvSpPr/>
          <p:nvPr/>
        </p:nvSpPr>
        <p:spPr>
          <a:xfrm>
            <a:off x="6626225" y="2595562"/>
            <a:ext cx="847620" cy="40345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1BBBD68-4BD2-4AED-B0F8-8666B6295C18}"/>
                  </a:ext>
                </a:extLst>
              </p:cNvPr>
              <p:cNvSpPr/>
              <p:nvPr/>
            </p:nvSpPr>
            <p:spPr>
              <a:xfrm>
                <a:off x="282575" y="1223962"/>
                <a:ext cx="11315700" cy="3641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O‘tkazgichning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ko‘ndalang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yuzasiga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teskari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proporsional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R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1BBBD68-4BD2-4AED-B0F8-8666B6295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" y="1223962"/>
                <a:ext cx="11315700" cy="3641959"/>
              </a:xfrm>
              <a:prstGeom prst="rect">
                <a:avLst/>
              </a:prstGeom>
              <a:blipFill>
                <a:blip r:embed="rId2"/>
                <a:stretch>
                  <a:fillRect l="-2423" t="-4020" r="-2423" b="-10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483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SOLISHTIRMA QARSHILIK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77E7AC5-AD95-4D9D-8D60-B658AA9E3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r="11428" b="16230"/>
          <a:stretch/>
        </p:blipFill>
        <p:spPr bwMode="auto">
          <a:xfrm>
            <a:off x="1130991" y="1033624"/>
            <a:ext cx="8610600" cy="464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2438F-D649-4E0F-A8F8-7F0D60BA2435}"/>
              </a:ext>
            </a:extLst>
          </p:cNvPr>
          <p:cNvSpPr txBox="1"/>
          <p:nvPr/>
        </p:nvSpPr>
        <p:spPr>
          <a:xfrm>
            <a:off x="2175742" y="976586"/>
            <a:ext cx="1294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Mis </a:t>
            </a:r>
            <a:endParaRPr lang="ru-RU" b="1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BA43436-60CA-429D-A480-2590878FB4EC}"/>
              </a:ext>
            </a:extLst>
          </p:cNvPr>
          <p:cNvCxnSpPr>
            <a:cxnSpLocks/>
          </p:cNvCxnSpPr>
          <p:nvPr/>
        </p:nvCxnSpPr>
        <p:spPr>
          <a:xfrm>
            <a:off x="2909932" y="1651738"/>
            <a:ext cx="559875" cy="21630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A7F90B-3145-4906-A330-F2157EFB3C9F}"/>
              </a:ext>
            </a:extLst>
          </p:cNvPr>
          <p:cNvSpPr txBox="1"/>
          <p:nvPr/>
        </p:nvSpPr>
        <p:spPr>
          <a:xfrm>
            <a:off x="627321" y="1622917"/>
            <a:ext cx="1970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Nikelin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7A0FE-EDCE-4ADC-8877-D87E79C0B836}"/>
              </a:ext>
            </a:extLst>
          </p:cNvPr>
          <p:cNvSpPr txBox="1"/>
          <p:nvPr/>
        </p:nvSpPr>
        <p:spPr>
          <a:xfrm>
            <a:off x="8685" y="2448757"/>
            <a:ext cx="1882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Nixrom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09F8CE1-48B8-4E26-9ED0-7B18E9691938}"/>
              </a:ext>
            </a:extLst>
          </p:cNvPr>
          <p:cNvCxnSpPr>
            <a:cxnSpLocks/>
          </p:cNvCxnSpPr>
          <p:nvPr/>
        </p:nvCxnSpPr>
        <p:spPr>
          <a:xfrm>
            <a:off x="2306478" y="2212210"/>
            <a:ext cx="883391" cy="190735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FC4B910-1EE2-4C17-BD6B-ED26AA866589}"/>
              </a:ext>
            </a:extLst>
          </p:cNvPr>
          <p:cNvCxnSpPr>
            <a:cxnSpLocks/>
          </p:cNvCxnSpPr>
          <p:nvPr/>
        </p:nvCxnSpPr>
        <p:spPr>
          <a:xfrm>
            <a:off x="1615867" y="3038050"/>
            <a:ext cx="1066940" cy="14625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AF9183-34B9-4E30-AA25-3AD9FC1DE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4"/>
          <a:stretch/>
        </p:blipFill>
        <p:spPr bwMode="auto">
          <a:xfrm>
            <a:off x="530225" y="1528762"/>
            <a:ext cx="8001000" cy="50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18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SOLISHTIRMA QARSHILIK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B9A35FF-38EF-419A-A08B-0D0739352A48}"/>
                  </a:ext>
                </a:extLst>
              </p:cNvPr>
              <p:cNvSpPr/>
              <p:nvPr/>
            </p:nvSpPr>
            <p:spPr>
              <a:xfrm>
                <a:off x="282575" y="1045756"/>
                <a:ext cx="11315700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tayyorlangan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materialga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  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</m:oMath>
                </a14:m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B9A35FF-38EF-419A-A08B-0D0739352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" y="1045756"/>
                <a:ext cx="11315700" cy="2185214"/>
              </a:xfrm>
              <a:prstGeom prst="rect">
                <a:avLst/>
              </a:prstGeom>
              <a:blipFill>
                <a:blip r:embed="rId2"/>
                <a:stretch>
                  <a:fillRect l="-2154" t="-6145" r="-2154" b="-9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B74695-7F85-4DE5-B041-CF03155F2522}"/>
              </a:ext>
            </a:extLst>
          </p:cNvPr>
          <p:cNvSpPr/>
          <p:nvPr/>
        </p:nvSpPr>
        <p:spPr>
          <a:xfrm>
            <a:off x="419100" y="3230970"/>
            <a:ext cx="110426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1),   2)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ifodalarni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umumlashtirsak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qarshilikning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97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SOLISHTIRMA QARSHILIK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B9A35FF-38EF-419A-A08B-0D0739352A48}"/>
                  </a:ext>
                </a:extLst>
              </p:cNvPr>
              <p:cNvSpPr/>
              <p:nvPr/>
            </p:nvSpPr>
            <p:spPr>
              <a:xfrm>
                <a:off x="282575" y="1045756"/>
                <a:ext cx="113157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Solishtirma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qarshilikning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48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Ω</a:t>
                </a:r>
                <a14:m>
                  <m:oMath xmlns:m="http://schemas.openxmlformats.org/officeDocument/2006/math">
                    <m:r>
                      <a:rPr lang="el-GR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B9A35FF-38EF-419A-A08B-0D0739352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" y="1045756"/>
                <a:ext cx="11315700" cy="830997"/>
              </a:xfrm>
              <a:prstGeom prst="rect">
                <a:avLst/>
              </a:prstGeom>
              <a:blipFill>
                <a:blip r:embed="rId2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40D7F0-A3B6-490D-A76A-31228BD1B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7" t="63419" r="4632" b="21741"/>
          <a:stretch/>
        </p:blipFill>
        <p:spPr>
          <a:xfrm>
            <a:off x="111769" y="2040343"/>
            <a:ext cx="1165731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QARSHILIK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AB74695-7F85-4DE5-B041-CF03155F2522}"/>
                  </a:ext>
                </a:extLst>
              </p:cNvPr>
              <p:cNvSpPr/>
              <p:nvPr/>
            </p:nvSpPr>
            <p:spPr>
              <a:xfrm>
                <a:off x="3605329" y="1083464"/>
                <a:ext cx="3962400" cy="1587101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5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𝓁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AB74695-7F85-4DE5-B041-CF03155F2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29" y="1083464"/>
                <a:ext cx="3962400" cy="1587101"/>
              </a:xfrm>
              <a:prstGeom prst="rect">
                <a:avLst/>
              </a:prstGeom>
              <a:blipFill>
                <a:blip r:embed="rId2"/>
                <a:stretch>
                  <a:fillRect b="-9294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5415288-3EEC-4B61-AE8B-42862C80CC3C}"/>
                  </a:ext>
                </a:extLst>
              </p:cNvPr>
              <p:cNvSpPr/>
              <p:nvPr/>
            </p:nvSpPr>
            <p:spPr>
              <a:xfrm>
                <a:off x="52505" y="3179148"/>
                <a:ext cx="3048000" cy="1435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𝓁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5415288-3EEC-4B61-AE8B-42862C80C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" y="3179148"/>
                <a:ext cx="3048000" cy="1435714"/>
              </a:xfrm>
              <a:prstGeom prst="rect">
                <a:avLst/>
              </a:prstGeom>
              <a:blipFill>
                <a:blip r:embed="rId3"/>
                <a:stretch>
                  <a:fillRect b="-123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DDA3174-AC4D-42FE-83A4-E997555FA85F}"/>
                  </a:ext>
                </a:extLst>
              </p:cNvPr>
              <p:cNvSpPr/>
              <p:nvPr/>
            </p:nvSpPr>
            <p:spPr>
              <a:xfrm>
                <a:off x="4416425" y="4941679"/>
                <a:ext cx="2660650" cy="1487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𝝆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𝓁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DDA3174-AC4D-42FE-83A4-E997555FA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25" y="4941679"/>
                <a:ext cx="2660650" cy="1487715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93857A7-A02F-4EC7-AB6D-87678B679E95}"/>
                  </a:ext>
                </a:extLst>
              </p:cNvPr>
              <p:cNvSpPr/>
              <p:nvPr/>
            </p:nvSpPr>
            <p:spPr>
              <a:xfrm>
                <a:off x="9293225" y="3082904"/>
                <a:ext cx="2743200" cy="1531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𝓁</m:t>
                    </m:r>
                    <m:r>
                      <a:rPr lang="en-US" sz="60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𝝆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93857A7-A02F-4EC7-AB6D-87678B679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225" y="3082904"/>
                <a:ext cx="2743200" cy="1531958"/>
              </a:xfrm>
              <a:prstGeom prst="rect">
                <a:avLst/>
              </a:prstGeom>
              <a:blipFill>
                <a:blip r:embed="rId5"/>
                <a:stretch>
                  <a:fillRect b="-7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D7DDE6B-CA40-4791-90B8-9BAC668B482B}"/>
              </a:ext>
            </a:extLst>
          </p:cNvPr>
          <p:cNvCxnSpPr>
            <a:cxnSpLocks/>
          </p:cNvCxnSpPr>
          <p:nvPr/>
        </p:nvCxnSpPr>
        <p:spPr>
          <a:xfrm>
            <a:off x="5386505" y="3046327"/>
            <a:ext cx="0" cy="21702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A74BAB8-1FC9-4D6F-8D7B-C60A7A698263}"/>
              </a:ext>
            </a:extLst>
          </p:cNvPr>
          <p:cNvCxnSpPr>
            <a:cxnSpLocks/>
          </p:cNvCxnSpPr>
          <p:nvPr/>
        </p:nvCxnSpPr>
        <p:spPr>
          <a:xfrm>
            <a:off x="6737805" y="2827046"/>
            <a:ext cx="2318544" cy="142763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E7F4AE9-8704-4E69-86C6-99040EF38FCD}"/>
              </a:ext>
            </a:extLst>
          </p:cNvPr>
          <p:cNvCxnSpPr>
            <a:cxnSpLocks/>
          </p:cNvCxnSpPr>
          <p:nvPr/>
        </p:nvCxnSpPr>
        <p:spPr>
          <a:xfrm flipH="1">
            <a:off x="2728322" y="2806696"/>
            <a:ext cx="1522355" cy="155845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B42D509-2463-4624-9AE9-8D6D406B962D}"/>
                  </a:ext>
                </a:extLst>
              </p:cNvPr>
              <p:cNvSpPr/>
              <p:nvPr/>
            </p:nvSpPr>
            <p:spPr>
              <a:xfrm>
                <a:off x="625475" y="1000333"/>
                <a:ext cx="109347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ko‘ndalang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yuzasi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nixrom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simning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B42D509-2463-4624-9AE9-8D6D406B9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75" y="1000333"/>
                <a:ext cx="10934700" cy="2123658"/>
              </a:xfrm>
              <a:prstGeom prst="rect">
                <a:avLst/>
              </a:prstGeom>
              <a:blipFill>
                <a:blip r:embed="rId2"/>
                <a:stretch>
                  <a:fillRect l="-2287" t="-6034" r="-2287" b="-13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35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057F8-2C27-4253-BFF0-93254806167D}"/>
              </a:ext>
            </a:extLst>
          </p:cNvPr>
          <p:cNvSpPr txBox="1"/>
          <p:nvPr/>
        </p:nvSpPr>
        <p:spPr>
          <a:xfrm>
            <a:off x="701968" y="791474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8A78AA-1392-4D6F-BED9-DAEEAAAE8402}"/>
              </a:ext>
            </a:extLst>
          </p:cNvPr>
          <p:cNvCxnSpPr>
            <a:cxnSpLocks/>
          </p:cNvCxnSpPr>
          <p:nvPr/>
        </p:nvCxnSpPr>
        <p:spPr>
          <a:xfrm flipV="1">
            <a:off x="165078" y="3578546"/>
            <a:ext cx="4502039" cy="72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D5E022-E20F-4AD0-879D-174A6276DF82}"/>
              </a:ext>
            </a:extLst>
          </p:cNvPr>
          <p:cNvSpPr txBox="1"/>
          <p:nvPr/>
        </p:nvSpPr>
        <p:spPr>
          <a:xfrm>
            <a:off x="5636337" y="791374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37890-826D-48A1-945A-0FF9FD437306}"/>
              </a:ext>
            </a:extLst>
          </p:cNvPr>
          <p:cNvSpPr txBox="1"/>
          <p:nvPr/>
        </p:nvSpPr>
        <p:spPr>
          <a:xfrm>
            <a:off x="454025" y="3864772"/>
            <a:ext cx="3402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R = 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0FA9B-F272-4705-9474-53783C196AF7}"/>
              </a:ext>
            </a:extLst>
          </p:cNvPr>
          <p:cNvSpPr txBox="1"/>
          <p:nvPr/>
        </p:nvSpPr>
        <p:spPr>
          <a:xfrm>
            <a:off x="230165" y="5984692"/>
            <a:ext cx="4639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 = 4,4</a:t>
            </a:r>
            <a:r>
              <a:rPr lang="el-GR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034CBEE-9517-4D8D-AA0A-1ACDDCF61431}"/>
              </a:ext>
            </a:extLst>
          </p:cNvPr>
          <p:cNvCxnSpPr>
            <a:cxnSpLocks/>
          </p:cNvCxnSpPr>
          <p:nvPr/>
        </p:nvCxnSpPr>
        <p:spPr>
          <a:xfrm>
            <a:off x="4640172" y="849226"/>
            <a:ext cx="26945" cy="30155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F3818D-72CD-454C-A80C-280C1525EC33}"/>
                  </a:ext>
                </a:extLst>
              </p:cNvPr>
              <p:cNvSpPr txBox="1"/>
              <p:nvPr/>
            </p:nvSpPr>
            <p:spPr>
              <a:xfrm>
                <a:off x="200004" y="2176872"/>
                <a:ext cx="3363172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 = 0,5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F3818D-72CD-454C-A80C-280C1525E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4" y="2176872"/>
                <a:ext cx="3363172" cy="721801"/>
              </a:xfrm>
              <a:prstGeom prst="rect">
                <a:avLst/>
              </a:prstGeom>
              <a:blipFill>
                <a:blip r:embed="rId2"/>
                <a:stretch>
                  <a:fillRect l="-6522" t="-15126" b="-327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7B22E5-3230-4BDA-88F5-01D24F7F60FD}"/>
                  </a:ext>
                </a:extLst>
              </p:cNvPr>
              <p:cNvSpPr txBox="1"/>
              <p:nvPr/>
            </p:nvSpPr>
            <p:spPr>
              <a:xfrm>
                <a:off x="200003" y="1472006"/>
                <a:ext cx="22422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𝓁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 m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7B22E5-3230-4BDA-88F5-01D24F7F6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" y="1472006"/>
                <a:ext cx="2242200" cy="707886"/>
              </a:xfrm>
              <a:prstGeom prst="rect">
                <a:avLst/>
              </a:prstGeom>
              <a:blipFill>
                <a:blip r:embed="rId3"/>
                <a:stretch>
                  <a:fillRect t="-1709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BFC78D-5F5E-4D41-8759-602E4027B31B}"/>
                  </a:ext>
                </a:extLst>
              </p:cNvPr>
              <p:cNvSpPr txBox="1"/>
              <p:nvPr/>
            </p:nvSpPr>
            <p:spPr>
              <a:xfrm>
                <a:off x="200003" y="2772358"/>
                <a:ext cx="42219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1,1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l-GR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Ω</a:t>
                </a:r>
                <a14:m>
                  <m:oMath xmlns:m="http://schemas.openxmlformats.org/officeDocument/2006/math">
                    <m:r>
                      <a:rPr lang="el-GR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BFC78D-5F5E-4D41-8759-602E4027B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" y="2772358"/>
                <a:ext cx="4221928" cy="707886"/>
              </a:xfrm>
              <a:prstGeom prst="rect">
                <a:avLst/>
              </a:prstGeom>
              <a:blipFill>
                <a:blip r:embed="rId4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534B42DD-91CD-4050-BFB8-CF70C934638F}"/>
                  </a:ext>
                </a:extLst>
              </p:cNvPr>
              <p:cNvSpPr/>
              <p:nvPr/>
            </p:nvSpPr>
            <p:spPr>
              <a:xfrm>
                <a:off x="4890915" y="1789276"/>
                <a:ext cx="2403819" cy="1288110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𝓁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534B42DD-91CD-4050-BFB8-CF70C9346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15" y="1789276"/>
                <a:ext cx="2403819" cy="1288110"/>
              </a:xfrm>
              <a:prstGeom prst="rect">
                <a:avLst/>
              </a:prstGeom>
              <a:blipFill>
                <a:blip r:embed="rId5"/>
                <a:stretch>
                  <a:fillRect l="-8911" b="-7727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9612606C-8B39-403E-A111-965E433B1803}"/>
                  </a:ext>
                </a:extLst>
              </p:cNvPr>
              <p:cNvSpPr/>
              <p:nvPr/>
            </p:nvSpPr>
            <p:spPr>
              <a:xfrm>
                <a:off x="7469025" y="1967905"/>
                <a:ext cx="4585912" cy="995337"/>
              </a:xfrm>
              <a:prstGeom prst="rect">
                <a:avLst/>
              </a:prstGeom>
              <a:ln w="571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l-GR" sz="4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Ω</a:t>
                </a:r>
                <a14:m>
                  <m:oMath xmlns:m="http://schemas.openxmlformats.org/officeDocument/2006/math">
                    <m:r>
                      <a:rPr lang="el-G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l-GR" sz="4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Ω</a:t>
                </a:r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9612606C-8B39-403E-A111-965E433B1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025" y="1967905"/>
                <a:ext cx="4585912" cy="995337"/>
              </a:xfrm>
              <a:prstGeom prst="rect">
                <a:avLst/>
              </a:prstGeom>
              <a:blipFill>
                <a:blip r:embed="rId6"/>
                <a:stretch>
                  <a:fillRect t="-4070" r="-1312" b="-930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8792A1E3-15EC-4162-AA9A-ADDC063267A6}"/>
                  </a:ext>
                </a:extLst>
              </p:cNvPr>
              <p:cNvSpPr/>
              <p:nvPr/>
            </p:nvSpPr>
            <p:spPr>
              <a:xfrm>
                <a:off x="4187825" y="4142305"/>
                <a:ext cx="7284980" cy="1105303"/>
              </a:xfrm>
              <a:prstGeom prst="rect">
                <a:avLst/>
              </a:prstGeom>
              <a:ln w="571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</a:rPr>
                  <a:t>1,1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0,5</m:t>
                            </m:r>
                            <m:r>
                              <a:rPr lang="en-US" sz="4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∙10</m:t>
                            </m:r>
                          </m:e>
                          <m:sup>
                            <m:r>
                              <a:rPr lang="en-US" sz="4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4,4</a:t>
                </a:r>
                <a:r>
                  <a:rPr lang="el-GR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Ω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8792A1E3-15EC-4162-AA9A-ADDC06326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25" y="4142305"/>
                <a:ext cx="7284980" cy="1105303"/>
              </a:xfrm>
              <a:prstGeom prst="rect">
                <a:avLst/>
              </a:prstGeom>
              <a:blipFill>
                <a:blip r:embed="rId7"/>
                <a:stretch>
                  <a:fillRect l="-2658" b="-3684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288ECE6-4AF5-47FE-9868-DAE0F63647AB}"/>
              </a:ext>
            </a:extLst>
          </p:cNvPr>
          <p:cNvSpPr txBox="1"/>
          <p:nvPr/>
        </p:nvSpPr>
        <p:spPr>
          <a:xfrm>
            <a:off x="4976090" y="3437250"/>
            <a:ext cx="2467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4" grpId="0"/>
      <p:bldP spid="16" grpId="0"/>
      <p:bldP spid="18" grpId="0" animBg="1"/>
      <p:bldP spid="19" grpId="0" animBg="1"/>
      <p:bldP spid="20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MASHQ  (2)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B42D509-2463-4624-9AE9-8D6D406B962D}"/>
                  </a:ext>
                </a:extLst>
              </p:cNvPr>
              <p:cNvSpPr/>
              <p:nvPr/>
            </p:nvSpPr>
            <p:spPr>
              <a:xfrm>
                <a:off x="615950" y="1218580"/>
                <a:ext cx="10810875" cy="2816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 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ko‘ndalang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yuzasi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simning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2,4</a:t>
                </a:r>
                <a:r>
                  <a:rPr lang="el-GR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Ω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teng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Sim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qanday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moddadan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tayyorlangan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?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B42D509-2463-4624-9AE9-8D6D406B9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50" y="1218580"/>
                <a:ext cx="10810875" cy="2816092"/>
              </a:xfrm>
              <a:prstGeom prst="rect">
                <a:avLst/>
              </a:prstGeom>
              <a:blipFill>
                <a:blip r:embed="rId2"/>
                <a:stretch>
                  <a:fillRect l="-2256" t="-4762" r="-2312" b="-9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54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MASHQ  (3)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B42D509-2463-4624-9AE9-8D6D406B962D}"/>
                  </a:ext>
                </a:extLst>
              </p:cNvPr>
              <p:cNvSpPr/>
              <p:nvPr/>
            </p:nvSpPr>
            <p:spPr>
              <a:xfrm>
                <a:off x="263525" y="995362"/>
                <a:ext cx="11658600" cy="4185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Bir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moddadan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tayyorlangan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sim bor.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simning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5 m,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ko‘ndalang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yuzasi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0,1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simning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0,5 m, ko‘ndalang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yuzasi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Simlarning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qarshiliklarini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taqqoslang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B42D509-2463-4624-9AE9-8D6D406B9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995362"/>
                <a:ext cx="11658600" cy="4185633"/>
              </a:xfrm>
              <a:prstGeom prst="rect">
                <a:avLst/>
              </a:prstGeom>
              <a:blipFill>
                <a:blip r:embed="rId2"/>
                <a:stretch>
                  <a:fillRect l="-2091" t="-3057" r="-2091" b="-5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879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9225" y="1681162"/>
            <a:ext cx="11506200" cy="144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yozing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8-mashqning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qolgan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masalalarini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yeching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ru-RU" sz="4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888893C4-FC2B-4592-854D-DDB265EB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281362"/>
            <a:ext cx="5562600" cy="345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8429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29280"/>
              </p:ext>
            </p:extLst>
          </p:nvPr>
        </p:nvGraphicFramePr>
        <p:xfrm>
          <a:off x="214311" y="842962"/>
          <a:ext cx="11582400" cy="6000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726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7559674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867358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Tushuncha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Mazmuni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toki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Kimyoviy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energiyani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energiyasiga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aylantiradigan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manba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O‘zgarmas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manbai</a:t>
                      </a:r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119286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ishora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zaryadlangan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jismlar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sodir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bo‘ladigan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kuchli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uchqun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4266009" y="4043362"/>
            <a:ext cx="7311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4416425" y="1702685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Zaryadli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tartibli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zaryadlar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F82C9-3C16-4A50-8E2B-E1E7F63CE182}"/>
              </a:ext>
            </a:extLst>
          </p:cNvPr>
          <p:cNvSpPr txBox="1"/>
          <p:nvPr/>
        </p:nvSpPr>
        <p:spPr>
          <a:xfrm>
            <a:off x="241299" y="3170574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Galvanik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4C8A1-AB65-499E-98D1-FFADEDCB4670}"/>
              </a:ext>
            </a:extLst>
          </p:cNvPr>
          <p:cNvSpPr txBox="1"/>
          <p:nvPr/>
        </p:nvSpPr>
        <p:spPr>
          <a:xfrm>
            <a:off x="241299" y="5699255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225425" y="1088037"/>
            <a:ext cx="1097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1,5-2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nikelindan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simni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spiral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shakliga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lampochkaga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ulaymiz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600F1E9-43E0-42E1-B59C-5BE714CD4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6"/>
          <a:stretch/>
        </p:blipFill>
        <p:spPr bwMode="auto">
          <a:xfrm>
            <a:off x="188913" y="2954417"/>
            <a:ext cx="7924800" cy="38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1CCEB1F8-8F94-4A63-912B-B43077C98C59}"/>
              </a:ext>
            </a:extLst>
          </p:cNvPr>
          <p:cNvCxnSpPr>
            <a:cxnSpLocks/>
          </p:cNvCxnSpPr>
          <p:nvPr/>
        </p:nvCxnSpPr>
        <p:spPr>
          <a:xfrm flipH="1">
            <a:off x="6351588" y="3357563"/>
            <a:ext cx="1762125" cy="9605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435D0A-862F-4028-843C-CA158CBE6DF4}"/>
              </a:ext>
            </a:extLst>
          </p:cNvPr>
          <p:cNvSpPr txBox="1"/>
          <p:nvPr/>
        </p:nvSpPr>
        <p:spPr>
          <a:xfrm>
            <a:off x="8351837" y="2354252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2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54025" y="1528762"/>
            <a:ext cx="10972800" cy="280076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zanjirda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o‘tishiga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xossasini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tavsiflaydigan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kattalikka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4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ELEKTR QARSHILIK BIRLIGI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157162" y="955417"/>
            <a:ext cx="11566525" cy="255454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qarshilikning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tushunchasini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kiritgan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zanjirning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qonunini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Georg Simon Om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Ω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qabul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77F458-EAA0-4E9A-87D4-28E1DB47964A}"/>
              </a:ext>
            </a:extLst>
          </p:cNvPr>
          <p:cNvSpPr/>
          <p:nvPr/>
        </p:nvSpPr>
        <p:spPr>
          <a:xfrm>
            <a:off x="3044825" y="3662363"/>
            <a:ext cx="5021263" cy="193899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  <a:r>
              <a:rPr lang="el-GR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Ω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0,001</a:t>
            </a:r>
            <a:r>
              <a:rPr lang="el-GR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Ω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k</a:t>
            </a:r>
            <a:r>
              <a:rPr lang="el-GR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Ω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1000 </a:t>
            </a:r>
            <a:r>
              <a:rPr lang="el-GR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Ω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1M</a:t>
            </a:r>
            <a:r>
              <a:rPr lang="el-GR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Ω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1000000 </a:t>
            </a:r>
            <a:r>
              <a:rPr lang="el-GR" sz="4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Ω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1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GEORG SIMON OM  (1787-1854)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241300" y="1014413"/>
            <a:ext cx="7772400" cy="317009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Taniqli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Georg Simon Om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nazariy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bog‘lanishni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isbotlab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508D50-0D08-4267-9F8F-656B1978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1014413"/>
            <a:ext cx="3886200" cy="42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C97C91-18EB-4A3D-BBAD-609867995F8C}"/>
              </a:ext>
            </a:extLst>
          </p:cNvPr>
          <p:cNvSpPr txBox="1"/>
          <p:nvPr/>
        </p:nvSpPr>
        <p:spPr>
          <a:xfrm>
            <a:off x="8455025" y="521017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Georg Simon Om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(1787-1854)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8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46087" y="1223962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qarshiligini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ommetr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nomlangan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0DA65495-B2CB-46AB-AEF6-F3438C835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 bwMode="auto">
          <a:xfrm>
            <a:off x="9521825" y="1223962"/>
            <a:ext cx="2209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7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O‘tkazgichda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301625" y="1107818"/>
            <a:ext cx="1158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tartibli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kristallni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ionlar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to‘qnashadi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2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O‘tkazgichda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225425" y="1147762"/>
            <a:ext cx="1173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to‘qnashuv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to‘qnashuv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jarayoniga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o‘xshab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ionlar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kamaytiradi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9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4740</TotalTime>
  <Words>769</Words>
  <Application>Microsoft Office PowerPoint</Application>
  <PresentationFormat>Произвольный</PresentationFormat>
  <Paragraphs>95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407</cp:revision>
  <dcterms:created xsi:type="dcterms:W3CDTF">2020-04-13T08:05:16Z</dcterms:created>
  <dcterms:modified xsi:type="dcterms:W3CDTF">2020-10-26T05:59:45Z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