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3">
  <p:sldMasterIdLst>
    <p:sldMasterId id="2147483648" r:id="rId1"/>
  </p:sldMasterIdLst>
  <p:notesMasterIdLst>
    <p:notesMasterId r:id="rId24"/>
  </p:notesMasterIdLst>
  <p:sldIdLst>
    <p:sldId id="270" r:id="rId2"/>
    <p:sldId id="1629" r:id="rId3"/>
    <p:sldId id="1654" r:id="rId4"/>
    <p:sldId id="1655" r:id="rId5"/>
    <p:sldId id="1658" r:id="rId6"/>
    <p:sldId id="1660" r:id="rId7"/>
    <p:sldId id="1659" r:id="rId8"/>
    <p:sldId id="1631" r:id="rId9"/>
    <p:sldId id="1632" r:id="rId10"/>
    <p:sldId id="1661" r:id="rId11"/>
    <p:sldId id="1664" r:id="rId12"/>
    <p:sldId id="286" r:id="rId13"/>
    <p:sldId id="1674" r:id="rId14"/>
    <p:sldId id="1668" r:id="rId15"/>
    <p:sldId id="1643" r:id="rId16"/>
    <p:sldId id="1670" r:id="rId17"/>
    <p:sldId id="1663" r:id="rId18"/>
    <p:sldId id="1669" r:id="rId19"/>
    <p:sldId id="1671" r:id="rId20"/>
    <p:sldId id="1672" r:id="rId21"/>
    <p:sldId id="1673" r:id="rId22"/>
    <p:sldId id="629" r:id="rId23"/>
  </p:sldIdLst>
  <p:sldSz cx="12185650" cy="7019925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DF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291" autoAdjust="0"/>
  </p:normalViewPr>
  <p:slideViewPr>
    <p:cSldViewPr>
      <p:cViewPr varScale="1">
        <p:scale>
          <a:sx n="67" d="100"/>
          <a:sy n="67" d="100"/>
        </p:scale>
        <p:origin x="654" y="78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455189"/>
          </a:xfrm>
        </p:spPr>
        <p:txBody>
          <a:bodyPr lIns="0" tIns="0" rIns="0" bIns="0"/>
          <a:lstStyle>
            <a:lvl1pPr>
              <a:defRPr sz="2958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2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1" y="286575"/>
            <a:ext cx="10357805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3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9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7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3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9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7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3931" y="955500"/>
            <a:ext cx="10357805" cy="22377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91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49"/>
            <a:ext cx="11942743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17" name="bg object 17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2" y="6528530"/>
            <a:ext cx="3899408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9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0.png"/><Relationship Id="rId4" Type="http://schemas.openxmlformats.org/officeDocument/2006/relationships/image" Target="../media/image9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-22225" y="18791"/>
            <a:ext cx="12207875" cy="2065095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055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50663" y="353780"/>
            <a:ext cx="6544736" cy="1365735"/>
          </a:xfrm>
          <a:prstGeom prst="rect">
            <a:avLst/>
          </a:prstGeom>
        </p:spPr>
        <p:txBody>
          <a:bodyPr wrap="square" lIns="0" tIns="3088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55" algn="ctr" defTabSz="1933533">
              <a:spcBef>
                <a:spcPts val="241"/>
              </a:spcBef>
              <a:defRPr/>
            </a:pPr>
            <a:r>
              <a:rPr lang="en-US" sz="8454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3" name="object 11"/>
          <p:cNvSpPr>
            <a:spLocks noChangeArrowheads="1"/>
          </p:cNvSpPr>
          <p:nvPr/>
        </p:nvSpPr>
        <p:spPr bwMode="auto">
          <a:xfrm>
            <a:off x="507237" y="157162"/>
            <a:ext cx="1623188" cy="160521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3392"/>
            <a:endParaRPr lang="ru-RU" sz="8055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282318" y="2148728"/>
            <a:ext cx="9827057" cy="3440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49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9"/>
              </a:spcBef>
            </a:pPr>
            <a:r>
              <a:rPr lang="en-US" sz="4400" b="1" i="1" dirty="0" err="1">
                <a:solidFill>
                  <a:srgbClr val="002060"/>
                </a:solidFill>
                <a:cs typeface="Arial" pitchFamily="34" charset="0"/>
              </a:rPr>
              <a:t>Laboratoriya</a:t>
            </a:r>
            <a:r>
              <a:rPr lang="en-US" sz="4400" b="1" i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4400" b="1" i="1" dirty="0" err="1">
                <a:solidFill>
                  <a:srgbClr val="002060"/>
                </a:solidFill>
                <a:cs typeface="Arial" pitchFamily="34" charset="0"/>
              </a:rPr>
              <a:t>ishi</a:t>
            </a:r>
            <a:r>
              <a:rPr lang="en-US" sz="4400" b="1" i="1" dirty="0">
                <a:solidFill>
                  <a:srgbClr val="002060"/>
                </a:solidFill>
                <a:cs typeface="Arial" pitchFamily="34" charset="0"/>
              </a:rPr>
              <a:t>. </a:t>
            </a:r>
          </a:p>
          <a:p>
            <a:pPr algn="ctr" eaLnBrk="1" hangingPunct="1">
              <a:spcBef>
                <a:spcPts val="239"/>
              </a:spcBef>
            </a:pP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: 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ELEKTR ZANJIRNI YIG‘ISH, UNING TURLI QISMLARIDAGI TOK KUCHI VA KUCHLANISHNI O‘LCHASH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66740" y="478668"/>
            <a:ext cx="1905000" cy="1126294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8055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626318" y="651995"/>
            <a:ext cx="1910858" cy="749427"/>
          </a:xfrm>
          <a:prstGeom prst="rect">
            <a:avLst/>
          </a:prstGeom>
        </p:spPr>
        <p:txBody>
          <a:bodyPr wrap="square" lIns="0" tIns="33519" rIns="0" bIns="0">
            <a:spAutoFit/>
          </a:bodyPr>
          <a:lstStyle/>
          <a:p>
            <a:pPr algn="ctr" defTabSz="1217750">
              <a:spcBef>
                <a:spcPts val="265"/>
              </a:spcBef>
              <a:defRPr/>
            </a:pPr>
            <a:r>
              <a:rPr lang="ru-RU" sz="4650" b="1" spc="22" dirty="0">
                <a:solidFill>
                  <a:srgbClr val="FEFEFE"/>
                </a:solidFill>
                <a:latin typeface="Arial"/>
                <a:cs typeface="Arial"/>
              </a:rPr>
              <a:t>8-</a:t>
            </a: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4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36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673E17F9-A8A5-4C0F-9829-8E019206BE5C}"/>
              </a:ext>
            </a:extLst>
          </p:cNvPr>
          <p:cNvSpPr/>
          <p:nvPr/>
        </p:nvSpPr>
        <p:spPr>
          <a:xfrm>
            <a:off x="417303" y="2381803"/>
            <a:ext cx="602387" cy="18999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 dirty="0"/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3E9C9B38-BB93-4F9C-8505-CC3E90D90A50}"/>
              </a:ext>
            </a:extLst>
          </p:cNvPr>
          <p:cNvSpPr/>
          <p:nvPr/>
        </p:nvSpPr>
        <p:spPr>
          <a:xfrm>
            <a:off x="422269" y="4724147"/>
            <a:ext cx="602387" cy="18999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6">
            <a:extLst>
              <a:ext uri="{FF2B5EF4-FFF2-40B4-BE49-F238E27FC236}">
                <a16:creationId xmlns:a16="http://schemas.microsoft.com/office/drawing/2014/main" id="{4F03BF34-D64A-49BE-B9B3-D8AC8EB01F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825" y="5037445"/>
            <a:ext cx="2814206" cy="162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9759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LABORATORIYA ISHINING BAJARILISH TARTIBI: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6571AFDE-26E2-447E-BB7C-BDA37A13C98D}"/>
              </a:ext>
            </a:extLst>
          </p:cNvPr>
          <p:cNvCxnSpPr/>
          <p:nvPr/>
        </p:nvCxnSpPr>
        <p:spPr>
          <a:xfrm flipH="1" flipV="1">
            <a:off x="2005137" y="2337517"/>
            <a:ext cx="512440" cy="460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DBD55742-0014-4F89-BBA4-4A7A5B562B66}"/>
              </a:ext>
            </a:extLst>
          </p:cNvPr>
          <p:cNvCxnSpPr/>
          <p:nvPr/>
        </p:nvCxnSpPr>
        <p:spPr>
          <a:xfrm flipH="1">
            <a:off x="853009" y="2342126"/>
            <a:ext cx="79208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719B4957-E278-4E62-B73C-2AFBAB0B984A}"/>
              </a:ext>
            </a:extLst>
          </p:cNvPr>
          <p:cNvCxnSpPr/>
          <p:nvPr/>
        </p:nvCxnSpPr>
        <p:spPr>
          <a:xfrm>
            <a:off x="853009" y="2342126"/>
            <a:ext cx="0" cy="240765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2EFD11BD-7BDB-410C-B672-6E7165BCC398}"/>
              </a:ext>
            </a:extLst>
          </p:cNvPr>
          <p:cNvCxnSpPr/>
          <p:nvPr/>
        </p:nvCxnSpPr>
        <p:spPr>
          <a:xfrm flipH="1">
            <a:off x="840289" y="4749785"/>
            <a:ext cx="116484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EE313240-991F-4C9B-9B52-1600E4358D5A}"/>
              </a:ext>
            </a:extLst>
          </p:cNvPr>
          <p:cNvCxnSpPr/>
          <p:nvPr/>
        </p:nvCxnSpPr>
        <p:spPr>
          <a:xfrm flipH="1">
            <a:off x="2646849" y="4749785"/>
            <a:ext cx="375077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A53431F6-655B-4367-B5DC-C7B053BF36C8}"/>
              </a:ext>
            </a:extLst>
          </p:cNvPr>
          <p:cNvCxnSpPr/>
          <p:nvPr/>
        </p:nvCxnSpPr>
        <p:spPr>
          <a:xfrm>
            <a:off x="6397625" y="2334868"/>
            <a:ext cx="0" cy="240765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B1B7D6DF-03EB-4AC2-9BAA-5976F5A42329}"/>
              </a:ext>
            </a:extLst>
          </p:cNvPr>
          <p:cNvCxnSpPr/>
          <p:nvPr/>
        </p:nvCxnSpPr>
        <p:spPr>
          <a:xfrm flipH="1">
            <a:off x="2517577" y="2085489"/>
            <a:ext cx="360040" cy="25663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1387C5C2-DA42-4983-A2A2-BEB1850DA60F}"/>
              </a:ext>
            </a:extLst>
          </p:cNvPr>
          <p:cNvCxnSpPr/>
          <p:nvPr/>
        </p:nvCxnSpPr>
        <p:spPr>
          <a:xfrm flipH="1">
            <a:off x="2877617" y="2334868"/>
            <a:ext cx="72897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C02C7810-7051-4759-8609-7F68AA8067E6}"/>
              </a:ext>
            </a:extLst>
          </p:cNvPr>
          <p:cNvCxnSpPr/>
          <p:nvPr/>
        </p:nvCxnSpPr>
        <p:spPr>
          <a:xfrm flipH="1">
            <a:off x="4306213" y="2342126"/>
            <a:ext cx="79526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C88EC5C1-2F2A-4F8F-88F7-1B978A337DD7}"/>
              </a:ext>
            </a:extLst>
          </p:cNvPr>
          <p:cNvCxnSpPr/>
          <p:nvPr/>
        </p:nvCxnSpPr>
        <p:spPr>
          <a:xfrm flipH="1" flipV="1">
            <a:off x="5783193" y="2337517"/>
            <a:ext cx="614432" cy="230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52F880A6-DEA6-47A8-9207-C5FF7426BA7B}"/>
              </a:ext>
            </a:extLst>
          </p:cNvPr>
          <p:cNvCxnSpPr/>
          <p:nvPr/>
        </p:nvCxnSpPr>
        <p:spPr>
          <a:xfrm flipV="1">
            <a:off x="4703847" y="2342126"/>
            <a:ext cx="0" cy="84647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ABABAACA-2B91-499E-B12D-D1D9E94DC8A2}"/>
              </a:ext>
            </a:extLst>
          </p:cNvPr>
          <p:cNvCxnSpPr/>
          <p:nvPr/>
        </p:nvCxnSpPr>
        <p:spPr>
          <a:xfrm flipV="1">
            <a:off x="6121626" y="2342126"/>
            <a:ext cx="0" cy="84647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6A3B2DA7-5CBD-48A4-BF4D-6B79239C87CB}"/>
              </a:ext>
            </a:extLst>
          </p:cNvPr>
          <p:cNvCxnSpPr/>
          <p:nvPr/>
        </p:nvCxnSpPr>
        <p:spPr>
          <a:xfrm flipH="1">
            <a:off x="4703847" y="3188597"/>
            <a:ext cx="34290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вал 19">
            <a:extLst>
              <a:ext uri="{FF2B5EF4-FFF2-40B4-BE49-F238E27FC236}">
                <a16:creationId xmlns:a16="http://schemas.microsoft.com/office/drawing/2014/main" id="{7FF90EBA-0E39-4993-9C8E-4A9CD47547B1}"/>
              </a:ext>
            </a:extLst>
          </p:cNvPr>
          <p:cNvSpPr/>
          <p:nvPr/>
        </p:nvSpPr>
        <p:spPr>
          <a:xfrm>
            <a:off x="5058240" y="2805569"/>
            <a:ext cx="699622" cy="68828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874B321D-93CE-40DC-BDDB-379B03C2C9B6}"/>
              </a:ext>
            </a:extLst>
          </p:cNvPr>
          <p:cNvCxnSpPr/>
          <p:nvPr/>
        </p:nvCxnSpPr>
        <p:spPr>
          <a:xfrm flipH="1">
            <a:off x="5783193" y="3188597"/>
            <a:ext cx="34290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Овал 21">
            <a:extLst>
              <a:ext uri="{FF2B5EF4-FFF2-40B4-BE49-F238E27FC236}">
                <a16:creationId xmlns:a16="http://schemas.microsoft.com/office/drawing/2014/main" id="{72310528-D10E-425E-AEFC-71A85D65A269}"/>
              </a:ext>
            </a:extLst>
          </p:cNvPr>
          <p:cNvSpPr/>
          <p:nvPr/>
        </p:nvSpPr>
        <p:spPr>
          <a:xfrm>
            <a:off x="1947227" y="4405645"/>
            <a:ext cx="699622" cy="68828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052A0C52-73EF-4D47-BCBC-3D05E8731033}"/>
              </a:ext>
            </a:extLst>
          </p:cNvPr>
          <p:cNvSpPr/>
          <p:nvPr/>
        </p:nvSpPr>
        <p:spPr>
          <a:xfrm>
            <a:off x="3606591" y="1997986"/>
            <a:ext cx="699622" cy="68828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F0F1CFDB-AF07-41D0-B6BD-BDA4A84E4A32}"/>
              </a:ext>
            </a:extLst>
          </p:cNvPr>
          <p:cNvCxnSpPr/>
          <p:nvPr/>
        </p:nvCxnSpPr>
        <p:spPr>
          <a:xfrm flipV="1">
            <a:off x="2005137" y="1997986"/>
            <a:ext cx="0" cy="68828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F9607EB9-5F9B-4330-A110-E29A71A2C6FB}"/>
              </a:ext>
            </a:extLst>
          </p:cNvPr>
          <p:cNvCxnSpPr/>
          <p:nvPr/>
        </p:nvCxnSpPr>
        <p:spPr>
          <a:xfrm flipV="1">
            <a:off x="1789113" y="1997986"/>
            <a:ext cx="0" cy="68828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1B2AB005-2A5C-4649-B47A-0D77AB8769C8}"/>
              </a:ext>
            </a:extLst>
          </p:cNvPr>
          <p:cNvCxnSpPr/>
          <p:nvPr/>
        </p:nvCxnSpPr>
        <p:spPr>
          <a:xfrm flipV="1">
            <a:off x="1677261" y="2157497"/>
            <a:ext cx="0" cy="34413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5A985038-910D-4767-BEF1-A72082FE33E5}"/>
              </a:ext>
            </a:extLst>
          </p:cNvPr>
          <p:cNvCxnSpPr/>
          <p:nvPr/>
        </p:nvCxnSpPr>
        <p:spPr>
          <a:xfrm flipV="1">
            <a:off x="1861121" y="2157497"/>
            <a:ext cx="0" cy="34413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4F055AD8-2167-47CF-B6EB-6F390FB4948C}"/>
              </a:ext>
            </a:extLst>
          </p:cNvPr>
          <p:cNvSpPr txBox="1"/>
          <p:nvPr/>
        </p:nvSpPr>
        <p:spPr>
          <a:xfrm>
            <a:off x="2410499" y="1290477"/>
            <a:ext cx="5741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/>
              <a:t>К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B46BE33-4E3B-4726-A917-06B0AFBA8A47}"/>
                  </a:ext>
                </a:extLst>
              </p:cNvPr>
              <p:cNvSpPr txBox="1"/>
              <p:nvPr/>
            </p:nvSpPr>
            <p:spPr>
              <a:xfrm>
                <a:off x="3445297" y="1090151"/>
                <a:ext cx="1064587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5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5400" b="1" i="1" smtClean="0">
                              <a:latin typeface="Cambria Math"/>
                            </a:rPr>
                            <m:t>𝑳</m:t>
                          </m:r>
                        </m:e>
                        <m:sub>
                          <m:r>
                            <a:rPr lang="en-US" sz="54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B46BE33-4E3B-4726-A917-06B0AFBA8A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5297" y="1090151"/>
                <a:ext cx="1064587" cy="923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0B706C7-A998-4AE7-BCE3-48F496653340}"/>
                  </a:ext>
                </a:extLst>
              </p:cNvPr>
              <p:cNvSpPr txBox="1"/>
              <p:nvPr/>
            </p:nvSpPr>
            <p:spPr>
              <a:xfrm>
                <a:off x="4893262" y="1071562"/>
                <a:ext cx="1064587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5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5400" b="1" i="1" smtClean="0">
                              <a:latin typeface="Cambria Math"/>
                            </a:rPr>
                            <m:t>𝑳</m:t>
                          </m:r>
                        </m:e>
                        <m:sub>
                          <m:r>
                            <a:rPr lang="en-US" sz="54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0B706C7-A998-4AE7-BCE3-48F4966533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3262" y="1071562"/>
                <a:ext cx="1064587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>
            <a:extLst>
              <a:ext uri="{FF2B5EF4-FFF2-40B4-BE49-F238E27FC236}">
                <a16:creationId xmlns:a16="http://schemas.microsoft.com/office/drawing/2014/main" id="{7B3D6D48-D094-48BF-98AB-1A9E3E09C9B1}"/>
              </a:ext>
            </a:extLst>
          </p:cNvPr>
          <p:cNvSpPr txBox="1"/>
          <p:nvPr/>
        </p:nvSpPr>
        <p:spPr>
          <a:xfrm>
            <a:off x="2048556" y="4288120"/>
            <a:ext cx="6046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A</a:t>
            </a:r>
            <a:endParaRPr lang="ru-RU" sz="5400" b="1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FFBF5A2-36BA-4F4B-A05B-8A032997FA18}"/>
              </a:ext>
            </a:extLst>
          </p:cNvPr>
          <p:cNvSpPr txBox="1"/>
          <p:nvPr/>
        </p:nvSpPr>
        <p:spPr>
          <a:xfrm>
            <a:off x="5128839" y="2726932"/>
            <a:ext cx="59343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V</a:t>
            </a:r>
            <a:endParaRPr lang="ru-RU" sz="5400" b="1" dirty="0"/>
          </a:p>
        </p:txBody>
      </p: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B71DEE7F-6245-44B4-A503-4D190F3E28CE}"/>
              </a:ext>
            </a:extLst>
          </p:cNvPr>
          <p:cNvCxnSpPr>
            <a:endCxn id="23" idx="3"/>
          </p:cNvCxnSpPr>
          <p:nvPr/>
        </p:nvCxnSpPr>
        <p:spPr>
          <a:xfrm flipH="1">
            <a:off x="3709048" y="2085489"/>
            <a:ext cx="448562" cy="49998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F3E73359-9270-42E0-B0C2-3BA86F3F9F00}"/>
              </a:ext>
            </a:extLst>
          </p:cNvPr>
          <p:cNvCxnSpPr>
            <a:stCxn id="23" idx="5"/>
            <a:endCxn id="23" idx="1"/>
          </p:cNvCxnSpPr>
          <p:nvPr/>
        </p:nvCxnSpPr>
        <p:spPr>
          <a:xfrm flipH="1" flipV="1">
            <a:off x="3709048" y="2098782"/>
            <a:ext cx="494708" cy="4866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Овал 34">
            <a:extLst>
              <a:ext uri="{FF2B5EF4-FFF2-40B4-BE49-F238E27FC236}">
                <a16:creationId xmlns:a16="http://schemas.microsoft.com/office/drawing/2014/main" id="{BE0F07DB-5165-4D83-8D9E-DB1172A6A7DA}"/>
              </a:ext>
            </a:extLst>
          </p:cNvPr>
          <p:cNvSpPr/>
          <p:nvPr/>
        </p:nvSpPr>
        <p:spPr>
          <a:xfrm>
            <a:off x="5088403" y="1985962"/>
            <a:ext cx="699622" cy="68828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0668FC28-B5F7-43DA-AAF4-08F1BD2E68DB}"/>
              </a:ext>
            </a:extLst>
          </p:cNvPr>
          <p:cNvCxnSpPr/>
          <p:nvPr/>
        </p:nvCxnSpPr>
        <p:spPr>
          <a:xfrm flipH="1">
            <a:off x="5213933" y="2080111"/>
            <a:ext cx="448562" cy="49998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02BD345A-A79E-4270-BC76-4FF7E1469A4B}"/>
              </a:ext>
            </a:extLst>
          </p:cNvPr>
          <p:cNvCxnSpPr/>
          <p:nvPr/>
        </p:nvCxnSpPr>
        <p:spPr>
          <a:xfrm flipH="1" flipV="1">
            <a:off x="5190860" y="2062937"/>
            <a:ext cx="494708" cy="4866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043B56AD-ACE2-40EA-84B7-B8794E10FD12}"/>
              </a:ext>
            </a:extLst>
          </p:cNvPr>
          <p:cNvSpPr txBox="1"/>
          <p:nvPr/>
        </p:nvSpPr>
        <p:spPr>
          <a:xfrm>
            <a:off x="8378084" y="1499908"/>
            <a:ext cx="27941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Voltmetr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/>
          </a:p>
        </p:txBody>
      </p:sp>
      <p:cxnSp>
        <p:nvCxnSpPr>
          <p:cNvPr id="39" name="Прямая со стрелкой 38">
            <a:extLst>
              <a:ext uri="{FF2B5EF4-FFF2-40B4-BE49-F238E27FC236}">
                <a16:creationId xmlns:a16="http://schemas.microsoft.com/office/drawing/2014/main" id="{AB94CF78-798B-4EFD-84B5-095BBA6D152A}"/>
              </a:ext>
            </a:extLst>
          </p:cNvPr>
          <p:cNvCxnSpPr>
            <a:cxnSpLocks/>
          </p:cNvCxnSpPr>
          <p:nvPr/>
        </p:nvCxnSpPr>
        <p:spPr>
          <a:xfrm flipH="1">
            <a:off x="5735739" y="2208448"/>
            <a:ext cx="2722653" cy="1223023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38136C15-3977-4FC5-994E-DAFBE211DFF2}"/>
              </a:ext>
            </a:extLst>
          </p:cNvPr>
          <p:cNvSpPr txBox="1"/>
          <p:nvPr/>
        </p:nvSpPr>
        <p:spPr>
          <a:xfrm>
            <a:off x="8022671" y="2987532"/>
            <a:ext cx="27941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Ampermetr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/>
          </a:p>
        </p:txBody>
      </p:sp>
      <p:cxnSp>
        <p:nvCxnSpPr>
          <p:cNvPr id="41" name="Прямая со стрелкой 40">
            <a:extLst>
              <a:ext uri="{FF2B5EF4-FFF2-40B4-BE49-F238E27FC236}">
                <a16:creationId xmlns:a16="http://schemas.microsoft.com/office/drawing/2014/main" id="{2C1D7090-2715-4B47-A74C-6697C8E0109B}"/>
              </a:ext>
            </a:extLst>
          </p:cNvPr>
          <p:cNvCxnSpPr>
            <a:cxnSpLocks/>
          </p:cNvCxnSpPr>
          <p:nvPr/>
        </p:nvCxnSpPr>
        <p:spPr>
          <a:xfrm flipH="1">
            <a:off x="2669733" y="3579950"/>
            <a:ext cx="5352938" cy="1038281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1529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9759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NATIJALARNI JADVALGA YOZIB BORAMIZ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2F9618DD-A3FA-4AE3-A4BA-295D0B6D1A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25" y="1528762"/>
            <a:ext cx="11957743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F5B4397-A2AA-417F-A6F6-57F252A9D959}"/>
              </a:ext>
            </a:extLst>
          </p:cNvPr>
          <p:cNvSpPr txBox="1"/>
          <p:nvPr/>
        </p:nvSpPr>
        <p:spPr>
          <a:xfrm>
            <a:off x="4111625" y="3333751"/>
            <a:ext cx="10354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2 V</a:t>
            </a:r>
            <a:endParaRPr lang="ru-RU" sz="32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19C3308-2832-4236-88A9-208703A7DE4B}"/>
              </a:ext>
            </a:extLst>
          </p:cNvPr>
          <p:cNvSpPr txBox="1"/>
          <p:nvPr/>
        </p:nvSpPr>
        <p:spPr>
          <a:xfrm>
            <a:off x="6008323" y="3333751"/>
            <a:ext cx="1707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0,5 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EBA6361-EBA4-4BED-BE17-0B1AA8245B65}"/>
              </a:ext>
            </a:extLst>
          </p:cNvPr>
          <p:cNvSpPr/>
          <p:nvPr/>
        </p:nvSpPr>
        <p:spPr>
          <a:xfrm>
            <a:off x="377825" y="1681162"/>
            <a:ext cx="29718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/>
              <a:t>Murvat</a:t>
            </a:r>
            <a:r>
              <a:rPr lang="en-US" sz="3600" dirty="0"/>
              <a:t> </a:t>
            </a:r>
            <a:r>
              <a:rPr lang="en-US" sz="3600" dirty="0" err="1"/>
              <a:t>holatlari</a:t>
            </a:r>
            <a:endParaRPr lang="ru-RU" sz="360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8FF4A1C-5693-499F-979F-425D0564EBC4}"/>
              </a:ext>
            </a:extLst>
          </p:cNvPr>
          <p:cNvSpPr/>
          <p:nvPr/>
        </p:nvSpPr>
        <p:spPr>
          <a:xfrm>
            <a:off x="3425825" y="1681162"/>
            <a:ext cx="4190999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1- </a:t>
            </a:r>
            <a:r>
              <a:rPr lang="en-US" dirty="0" err="1"/>
              <a:t>lampochka</a:t>
            </a:r>
            <a:endParaRPr lang="ru-RU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3A67615-9FA4-469D-9452-21478FF616E9}"/>
              </a:ext>
            </a:extLst>
          </p:cNvPr>
          <p:cNvSpPr/>
          <p:nvPr/>
        </p:nvSpPr>
        <p:spPr>
          <a:xfrm>
            <a:off x="7670799" y="1681162"/>
            <a:ext cx="4190999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2- </a:t>
            </a:r>
            <a:r>
              <a:rPr lang="en-US" dirty="0" err="1"/>
              <a:t>lampochka</a:t>
            </a:r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1CE4BA5-6317-4C1F-8799-17AAEC4055FC}"/>
              </a:ext>
            </a:extLst>
          </p:cNvPr>
          <p:cNvSpPr txBox="1"/>
          <p:nvPr/>
        </p:nvSpPr>
        <p:spPr>
          <a:xfrm>
            <a:off x="8286732" y="3333750"/>
            <a:ext cx="10354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2 V</a:t>
            </a:r>
            <a:endParaRPr lang="ru-RU" sz="3200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A242AF-55C0-473A-8FB0-0754A72C3EDE}"/>
              </a:ext>
            </a:extLst>
          </p:cNvPr>
          <p:cNvSpPr txBox="1"/>
          <p:nvPr/>
        </p:nvSpPr>
        <p:spPr>
          <a:xfrm>
            <a:off x="10254165" y="3333749"/>
            <a:ext cx="1707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0,5 А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3858CD1-922C-4D71-B114-AC2B847F05B6}"/>
              </a:ext>
            </a:extLst>
          </p:cNvPr>
          <p:cNvSpPr txBox="1"/>
          <p:nvPr/>
        </p:nvSpPr>
        <p:spPr>
          <a:xfrm>
            <a:off x="697873" y="3319460"/>
            <a:ext cx="2327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- </a:t>
            </a:r>
            <a:r>
              <a:rPr lang="en-US" sz="3200" b="1" dirty="0" err="1"/>
              <a:t>holat</a:t>
            </a:r>
            <a:r>
              <a:rPr lang="en-US" sz="3200" b="1" dirty="0"/>
              <a:t> – 4V</a:t>
            </a:r>
            <a:endParaRPr lang="ru-RU" sz="3200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1005A87-CE83-4496-9593-239B3BD50025}"/>
              </a:ext>
            </a:extLst>
          </p:cNvPr>
          <p:cNvSpPr txBox="1"/>
          <p:nvPr/>
        </p:nvSpPr>
        <p:spPr>
          <a:xfrm>
            <a:off x="697873" y="3880424"/>
            <a:ext cx="2327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- </a:t>
            </a:r>
            <a:r>
              <a:rPr lang="en-US" sz="3200" b="1" dirty="0" err="1"/>
              <a:t>holat</a:t>
            </a:r>
            <a:endParaRPr lang="ru-RU" sz="3200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DF24444-CFEA-4BED-9BD0-0BB9D4D2D644}"/>
              </a:ext>
            </a:extLst>
          </p:cNvPr>
          <p:cNvSpPr txBox="1"/>
          <p:nvPr/>
        </p:nvSpPr>
        <p:spPr>
          <a:xfrm>
            <a:off x="675648" y="4489010"/>
            <a:ext cx="2327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- </a:t>
            </a:r>
            <a:r>
              <a:rPr lang="en-US" sz="3200" b="1" dirty="0" err="1"/>
              <a:t>holat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463716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борка электрической цепи и измерение силы тока в её различных участках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82418"/>
            <a:ext cx="12185650" cy="685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706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162" y="0"/>
            <a:ext cx="12185650" cy="9759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LABORATORIYA ISHINING BAJARILISH TARTIBI: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B9A35FF-38EF-419A-A08B-0D0739352A48}"/>
              </a:ext>
            </a:extLst>
          </p:cNvPr>
          <p:cNvSpPr/>
          <p:nvPr/>
        </p:nvSpPr>
        <p:spPr>
          <a:xfrm>
            <a:off x="494798" y="956681"/>
            <a:ext cx="1089125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Tok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manbaining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iste’molchilarga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kuchlanish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beradigan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muruvvatini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holatiga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qo‘yamiz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Picture 7">
            <a:extLst>
              <a:ext uri="{FF2B5EF4-FFF2-40B4-BE49-F238E27FC236}">
                <a16:creationId xmlns:a16="http://schemas.microsoft.com/office/drawing/2014/main" id="{25C329E6-515D-4A0B-8D62-527034FC51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2225" y="3631030"/>
            <a:ext cx="5736208" cy="312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41659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9759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LABORATORIYA ISHINING BAJARILISH TARTIBI: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0AEF021A-4410-403E-A942-4C3FF48546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25" y="975984"/>
            <a:ext cx="11226515" cy="5734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6935C1D-50F5-4EA1-8731-0184953AE016}"/>
                  </a:ext>
                </a:extLst>
              </p:cNvPr>
              <p:cNvSpPr txBox="1"/>
              <p:nvPr/>
            </p:nvSpPr>
            <p:spPr>
              <a:xfrm>
                <a:off x="7007225" y="5262562"/>
                <a:ext cx="268648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/>
                        </a:rPr>
                        <m:t>𝑰</m:t>
                      </m:r>
                      <m:r>
                        <a:rPr lang="en-US" sz="3600" b="1" i="1" smtClean="0">
                          <a:latin typeface="Cambria Math"/>
                        </a:rPr>
                        <m:t>=</m:t>
                      </m:r>
                      <m:r>
                        <a:rPr lang="ru-RU" sz="3600" b="1" i="1" smtClean="0">
                          <a:latin typeface="Cambria Math"/>
                        </a:rPr>
                        <m:t>𝟎</m:t>
                      </m:r>
                      <m:r>
                        <a:rPr lang="ru-RU" sz="3600" b="1" i="1" smtClean="0">
                          <a:latin typeface="Cambria Math"/>
                        </a:rPr>
                        <m:t>,</m:t>
                      </m:r>
                      <m:r>
                        <a:rPr lang="ru-RU" sz="3600" b="1" i="1" smtClean="0">
                          <a:latin typeface="Cambria Math"/>
                        </a:rPr>
                        <m:t>𝟕𝟓</m:t>
                      </m:r>
                      <m:r>
                        <a:rPr lang="ru-RU" sz="3600" b="1" i="1" smtClean="0">
                          <a:latin typeface="Cambria Math"/>
                        </a:rPr>
                        <m:t> А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6935C1D-50F5-4EA1-8731-0184953AE0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7225" y="5262562"/>
                <a:ext cx="2686488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53C870E-E807-493E-89F1-BE48BA7AF94C}"/>
                  </a:ext>
                </a:extLst>
              </p:cNvPr>
              <p:cNvSpPr txBox="1"/>
              <p:nvPr/>
            </p:nvSpPr>
            <p:spPr>
              <a:xfrm>
                <a:off x="3654425" y="6288196"/>
                <a:ext cx="298956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/>
                  <a:t>U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𝑽</m:t>
                    </m:r>
                  </m:oMath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53C870E-E807-493E-89F1-BE48BA7AF9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4425" y="6288196"/>
                <a:ext cx="2989565" cy="646331"/>
              </a:xfrm>
              <a:prstGeom prst="rect">
                <a:avLst/>
              </a:prstGeom>
              <a:blipFill>
                <a:blip r:embed="rId4"/>
                <a:stretch>
                  <a:fillRect l="-6110" t="-15094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348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76676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LABORATORIYA ISHINING BAJARILISH TARTIBI: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D6585528-661E-41DF-81C5-5D1D6EB52D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25" y="919162"/>
            <a:ext cx="109092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860A5C09-1682-403D-811E-87DD6D1EB1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7225" y="1528762"/>
            <a:ext cx="1260543" cy="289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45B74C9-572C-48AE-8ED4-A8DD912A4209}"/>
                  </a:ext>
                </a:extLst>
              </p:cNvPr>
              <p:cNvSpPr txBox="1"/>
              <p:nvPr/>
            </p:nvSpPr>
            <p:spPr>
              <a:xfrm>
                <a:off x="8320223" y="2214562"/>
                <a:ext cx="268648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/>
                        </a:rPr>
                        <m:t>𝑰</m:t>
                      </m:r>
                      <m:r>
                        <a:rPr lang="en-US" sz="3600" b="1" i="1" smtClean="0">
                          <a:latin typeface="Cambria Math"/>
                        </a:rPr>
                        <m:t>=</m:t>
                      </m:r>
                      <m:r>
                        <a:rPr lang="ru-RU" sz="3600" b="1" i="1" smtClean="0">
                          <a:latin typeface="Cambria Math"/>
                        </a:rPr>
                        <m:t>𝟎</m:t>
                      </m:r>
                      <m:r>
                        <a:rPr lang="ru-RU" sz="3600" b="1" i="1" smtClean="0">
                          <a:latin typeface="Cambria Math"/>
                        </a:rPr>
                        <m:t>,</m:t>
                      </m:r>
                      <m:r>
                        <a:rPr lang="ru-RU" sz="3600" b="1" i="1" smtClean="0">
                          <a:latin typeface="Cambria Math"/>
                        </a:rPr>
                        <m:t>𝟕𝟓</m:t>
                      </m:r>
                      <m:r>
                        <a:rPr lang="ru-RU" sz="3600" b="1" i="1" smtClean="0">
                          <a:latin typeface="Cambria Math"/>
                        </a:rPr>
                        <m:t> А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45B74C9-572C-48AE-8ED4-A8DD912A42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0223" y="2214562"/>
                <a:ext cx="2686488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569955C-6DAE-4254-A41E-C084433ADAFF}"/>
                  </a:ext>
                </a:extLst>
              </p:cNvPr>
              <p:cNvSpPr txBox="1"/>
              <p:nvPr/>
            </p:nvSpPr>
            <p:spPr>
              <a:xfrm>
                <a:off x="3959225" y="5454432"/>
                <a:ext cx="184656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/>
                  <a:t>U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𝑽</m:t>
                    </m:r>
                  </m:oMath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569955C-6DAE-4254-A41E-C084433ADA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9225" y="5454432"/>
                <a:ext cx="1846565" cy="646331"/>
              </a:xfrm>
              <a:prstGeom prst="rect">
                <a:avLst/>
              </a:prstGeom>
              <a:blipFill>
                <a:blip r:embed="rId5"/>
                <a:stretch>
                  <a:fillRect l="-9901" t="-15094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2350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9759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NATIJALARNI JADVALGA YOZIB BORAMIZ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2F9618DD-A3FA-4AE3-A4BA-295D0B6D1A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25" y="1528762"/>
            <a:ext cx="11957743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F5B4397-A2AA-417F-A6F6-57F252A9D959}"/>
              </a:ext>
            </a:extLst>
          </p:cNvPr>
          <p:cNvSpPr txBox="1"/>
          <p:nvPr/>
        </p:nvSpPr>
        <p:spPr>
          <a:xfrm>
            <a:off x="4111625" y="3333751"/>
            <a:ext cx="10354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2 V</a:t>
            </a:r>
            <a:endParaRPr lang="ru-RU" sz="32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19C3308-2832-4236-88A9-208703A7DE4B}"/>
              </a:ext>
            </a:extLst>
          </p:cNvPr>
          <p:cNvSpPr txBox="1"/>
          <p:nvPr/>
        </p:nvSpPr>
        <p:spPr>
          <a:xfrm>
            <a:off x="6008323" y="3333751"/>
            <a:ext cx="1707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0,5 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EBA6361-EBA4-4BED-BE17-0B1AA8245B65}"/>
              </a:ext>
            </a:extLst>
          </p:cNvPr>
          <p:cNvSpPr/>
          <p:nvPr/>
        </p:nvSpPr>
        <p:spPr>
          <a:xfrm>
            <a:off x="377825" y="1681162"/>
            <a:ext cx="29718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/>
              <a:t>Murvat</a:t>
            </a:r>
            <a:r>
              <a:rPr lang="en-US" sz="3600" dirty="0"/>
              <a:t> </a:t>
            </a:r>
            <a:r>
              <a:rPr lang="en-US" sz="3600" dirty="0" err="1"/>
              <a:t>holatlari</a:t>
            </a:r>
            <a:endParaRPr lang="ru-RU" sz="360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8FF4A1C-5693-499F-979F-425D0564EBC4}"/>
              </a:ext>
            </a:extLst>
          </p:cNvPr>
          <p:cNvSpPr/>
          <p:nvPr/>
        </p:nvSpPr>
        <p:spPr>
          <a:xfrm>
            <a:off x="3425825" y="1681162"/>
            <a:ext cx="4190999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1- </a:t>
            </a:r>
            <a:r>
              <a:rPr lang="en-US" dirty="0" err="1"/>
              <a:t>lampochka</a:t>
            </a:r>
            <a:endParaRPr lang="ru-RU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3A67615-9FA4-469D-9452-21478FF616E9}"/>
              </a:ext>
            </a:extLst>
          </p:cNvPr>
          <p:cNvSpPr/>
          <p:nvPr/>
        </p:nvSpPr>
        <p:spPr>
          <a:xfrm>
            <a:off x="7670799" y="1681162"/>
            <a:ext cx="4190999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2- </a:t>
            </a:r>
            <a:r>
              <a:rPr lang="en-US" dirty="0" err="1"/>
              <a:t>lampochka</a:t>
            </a:r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1CE4BA5-6317-4C1F-8799-17AAEC4055FC}"/>
              </a:ext>
            </a:extLst>
          </p:cNvPr>
          <p:cNvSpPr txBox="1"/>
          <p:nvPr/>
        </p:nvSpPr>
        <p:spPr>
          <a:xfrm>
            <a:off x="8286732" y="3333750"/>
            <a:ext cx="10354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2 V</a:t>
            </a:r>
            <a:endParaRPr lang="ru-RU" sz="3200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A242AF-55C0-473A-8FB0-0754A72C3EDE}"/>
              </a:ext>
            </a:extLst>
          </p:cNvPr>
          <p:cNvSpPr txBox="1"/>
          <p:nvPr/>
        </p:nvSpPr>
        <p:spPr>
          <a:xfrm>
            <a:off x="10254165" y="3333749"/>
            <a:ext cx="1707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0,5 А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3858CD1-922C-4D71-B114-AC2B847F05B6}"/>
              </a:ext>
            </a:extLst>
          </p:cNvPr>
          <p:cNvSpPr txBox="1"/>
          <p:nvPr/>
        </p:nvSpPr>
        <p:spPr>
          <a:xfrm>
            <a:off x="697873" y="3319460"/>
            <a:ext cx="2327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- </a:t>
            </a:r>
            <a:r>
              <a:rPr lang="en-US" sz="3200" b="1" dirty="0" err="1"/>
              <a:t>Holat</a:t>
            </a:r>
            <a:r>
              <a:rPr lang="en-US" sz="3200" b="1" dirty="0"/>
              <a:t>  - 4 V</a:t>
            </a:r>
            <a:endParaRPr lang="ru-RU" sz="3200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1005A87-CE83-4496-9593-239B3BD50025}"/>
              </a:ext>
            </a:extLst>
          </p:cNvPr>
          <p:cNvSpPr txBox="1"/>
          <p:nvPr/>
        </p:nvSpPr>
        <p:spPr>
          <a:xfrm>
            <a:off x="697873" y="3880424"/>
            <a:ext cx="2327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- </a:t>
            </a:r>
            <a:r>
              <a:rPr lang="en-US" sz="3200" b="1" dirty="0" err="1"/>
              <a:t>Holat</a:t>
            </a:r>
            <a:r>
              <a:rPr lang="en-US" sz="3200" b="1" dirty="0"/>
              <a:t> – 6V</a:t>
            </a:r>
            <a:endParaRPr lang="ru-RU" sz="3200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DF24444-CFEA-4BED-9BD0-0BB9D4D2D644}"/>
              </a:ext>
            </a:extLst>
          </p:cNvPr>
          <p:cNvSpPr txBox="1"/>
          <p:nvPr/>
        </p:nvSpPr>
        <p:spPr>
          <a:xfrm>
            <a:off x="675648" y="4489010"/>
            <a:ext cx="2327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- </a:t>
            </a:r>
            <a:r>
              <a:rPr lang="en-US" sz="3200" b="1" dirty="0" err="1"/>
              <a:t>Holat</a:t>
            </a:r>
            <a:r>
              <a:rPr lang="en-US" sz="3200" b="1" dirty="0"/>
              <a:t> </a:t>
            </a:r>
            <a:endParaRPr lang="ru-RU" sz="3200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E1DC2A-1E46-432E-934B-3B4FA52DB559}"/>
              </a:ext>
            </a:extLst>
          </p:cNvPr>
          <p:cNvSpPr txBox="1"/>
          <p:nvPr/>
        </p:nvSpPr>
        <p:spPr>
          <a:xfrm>
            <a:off x="4111625" y="3933827"/>
            <a:ext cx="10354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3 V</a:t>
            </a:r>
            <a:endParaRPr lang="ru-RU" sz="32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BF0AAD7-2B97-4CF7-9B16-B7E55B0AED30}"/>
              </a:ext>
            </a:extLst>
          </p:cNvPr>
          <p:cNvSpPr txBox="1"/>
          <p:nvPr/>
        </p:nvSpPr>
        <p:spPr>
          <a:xfrm>
            <a:off x="8286732" y="3933827"/>
            <a:ext cx="10354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3 V</a:t>
            </a:r>
            <a:endParaRPr lang="ru-RU" sz="3200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7BE040A-1275-4246-9B2C-7FB54E61F82E}"/>
              </a:ext>
            </a:extLst>
          </p:cNvPr>
          <p:cNvSpPr txBox="1"/>
          <p:nvPr/>
        </p:nvSpPr>
        <p:spPr>
          <a:xfrm>
            <a:off x="5963435" y="3904235"/>
            <a:ext cx="1707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0,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5 А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E1540E1-5443-45A7-8A1B-198BEED3BC1A}"/>
              </a:ext>
            </a:extLst>
          </p:cNvPr>
          <p:cNvSpPr txBox="1"/>
          <p:nvPr/>
        </p:nvSpPr>
        <p:spPr>
          <a:xfrm>
            <a:off x="10254165" y="3888075"/>
            <a:ext cx="1707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0,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5 А</a:t>
            </a:r>
          </a:p>
        </p:txBody>
      </p:sp>
    </p:spTree>
    <p:extLst>
      <p:ext uri="{BB962C8B-B14F-4D97-AF65-F5344CB8AC3E}">
        <p14:creationId xmlns:p14="http://schemas.microsoft.com/office/powerpoint/2010/main" val="2117950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9759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LABORATORIYA ISHINING BAJARILISH TARTIBI: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0AEF021A-4410-403E-A942-4C3FF48546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25" y="975984"/>
            <a:ext cx="11226515" cy="5734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6935C1D-50F5-4EA1-8731-0184953AE016}"/>
                  </a:ext>
                </a:extLst>
              </p:cNvPr>
              <p:cNvSpPr txBox="1"/>
              <p:nvPr/>
            </p:nvSpPr>
            <p:spPr>
              <a:xfrm>
                <a:off x="7007225" y="5262562"/>
                <a:ext cx="268648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/>
                        </a:rPr>
                        <m:t>𝑰</m:t>
                      </m:r>
                      <m:r>
                        <a:rPr lang="en-US" sz="3600" b="1" i="1" smtClean="0">
                          <a:latin typeface="Cambria Math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ru-RU" sz="3600" b="1" i="1" smtClean="0">
                          <a:latin typeface="Cambria Math"/>
                        </a:rPr>
                        <m:t> А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6935C1D-50F5-4EA1-8731-0184953AE0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7225" y="5262562"/>
                <a:ext cx="2686488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53C870E-E807-493E-89F1-BE48BA7AF94C}"/>
                  </a:ext>
                </a:extLst>
              </p:cNvPr>
              <p:cNvSpPr txBox="1"/>
              <p:nvPr/>
            </p:nvSpPr>
            <p:spPr>
              <a:xfrm>
                <a:off x="3654425" y="6288196"/>
                <a:ext cx="298956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/>
                  <a:t>U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𝑽</m:t>
                    </m:r>
                  </m:oMath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53C870E-E807-493E-89F1-BE48BA7AF9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4425" y="6288196"/>
                <a:ext cx="2989565" cy="646331"/>
              </a:xfrm>
              <a:prstGeom prst="rect">
                <a:avLst/>
              </a:prstGeom>
              <a:blipFill>
                <a:blip r:embed="rId4"/>
                <a:stretch>
                  <a:fillRect l="-6110" t="-15094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D25B616-F52C-4B4B-B6C7-0DE6EBE9B1F7}"/>
              </a:ext>
            </a:extLst>
          </p:cNvPr>
          <p:cNvSpPr/>
          <p:nvPr/>
        </p:nvSpPr>
        <p:spPr>
          <a:xfrm>
            <a:off x="7388225" y="1566862"/>
            <a:ext cx="838200" cy="381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8</a:t>
            </a:r>
            <a:r>
              <a:rPr lang="en-US" sz="2400" b="1" dirty="0"/>
              <a:t>.</a:t>
            </a:r>
            <a:r>
              <a:rPr lang="ru-RU" sz="2400" b="1" dirty="0"/>
              <a:t> </a:t>
            </a:r>
            <a:r>
              <a:rPr lang="en-US" sz="2400" b="1" dirty="0"/>
              <a:t>00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663064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76676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LABORATORIYA ISHINING BAJARILISH TARTIBI: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D6585528-661E-41DF-81C5-5D1D6EB52D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11" y="919162"/>
            <a:ext cx="109092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45B74C9-572C-48AE-8ED4-A8DD912A4209}"/>
                  </a:ext>
                </a:extLst>
              </p:cNvPr>
              <p:cNvSpPr txBox="1"/>
              <p:nvPr/>
            </p:nvSpPr>
            <p:spPr>
              <a:xfrm>
                <a:off x="8320223" y="2214562"/>
                <a:ext cx="268648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/>
                        </a:rPr>
                        <m:t>𝑰</m:t>
                      </m:r>
                      <m:r>
                        <a:rPr lang="en-US" sz="3600" b="1" i="1" smtClean="0">
                          <a:latin typeface="Cambria Math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ru-RU" sz="3600" b="1" i="1" smtClean="0">
                          <a:latin typeface="Cambria Math"/>
                        </a:rPr>
                        <m:t> А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45B74C9-572C-48AE-8ED4-A8DD912A42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0223" y="2214562"/>
                <a:ext cx="2686488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569955C-6DAE-4254-A41E-C084433ADAFF}"/>
                  </a:ext>
                </a:extLst>
              </p:cNvPr>
              <p:cNvSpPr txBox="1"/>
              <p:nvPr/>
            </p:nvSpPr>
            <p:spPr>
              <a:xfrm>
                <a:off x="3959225" y="5454432"/>
                <a:ext cx="184656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/>
                  <a:t>U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𝑽</m:t>
                    </m:r>
                  </m:oMath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569955C-6DAE-4254-A41E-C084433ADA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9225" y="5454432"/>
                <a:ext cx="1846565" cy="646331"/>
              </a:xfrm>
              <a:prstGeom prst="rect">
                <a:avLst/>
              </a:prstGeom>
              <a:blipFill>
                <a:blip r:embed="rId5"/>
                <a:stretch>
                  <a:fillRect l="-9901" t="-15094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11FE87E-E080-45A2-B9CF-B59155792912}"/>
              </a:ext>
            </a:extLst>
          </p:cNvPr>
          <p:cNvSpPr/>
          <p:nvPr/>
        </p:nvSpPr>
        <p:spPr>
          <a:xfrm>
            <a:off x="7388225" y="1566862"/>
            <a:ext cx="838200" cy="381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8</a:t>
            </a:r>
            <a:r>
              <a:rPr lang="en-US" sz="2400" b="1" dirty="0"/>
              <a:t>.</a:t>
            </a:r>
            <a:r>
              <a:rPr lang="ru-RU" sz="2400" b="1" dirty="0"/>
              <a:t> </a:t>
            </a:r>
            <a:r>
              <a:rPr lang="en-US" sz="2400" b="1" dirty="0"/>
              <a:t>00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485402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9759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NATIJALARNI JADVALGA YOZIB BORAMIZ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2F9618DD-A3FA-4AE3-A4BA-295D0B6D1A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25" y="1528762"/>
            <a:ext cx="11957743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F5B4397-A2AA-417F-A6F6-57F252A9D959}"/>
              </a:ext>
            </a:extLst>
          </p:cNvPr>
          <p:cNvSpPr txBox="1"/>
          <p:nvPr/>
        </p:nvSpPr>
        <p:spPr>
          <a:xfrm>
            <a:off x="4111625" y="3333751"/>
            <a:ext cx="10354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2 V</a:t>
            </a:r>
            <a:endParaRPr lang="ru-RU" sz="32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19C3308-2832-4236-88A9-208703A7DE4B}"/>
              </a:ext>
            </a:extLst>
          </p:cNvPr>
          <p:cNvSpPr txBox="1"/>
          <p:nvPr/>
        </p:nvSpPr>
        <p:spPr>
          <a:xfrm>
            <a:off x="6008323" y="3333751"/>
            <a:ext cx="1707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0,5 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EBA6361-EBA4-4BED-BE17-0B1AA8245B65}"/>
              </a:ext>
            </a:extLst>
          </p:cNvPr>
          <p:cNvSpPr/>
          <p:nvPr/>
        </p:nvSpPr>
        <p:spPr>
          <a:xfrm>
            <a:off x="377825" y="1681162"/>
            <a:ext cx="29718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/>
              <a:t>Murvat</a:t>
            </a:r>
            <a:r>
              <a:rPr lang="en-US" sz="3600" dirty="0"/>
              <a:t> </a:t>
            </a:r>
            <a:r>
              <a:rPr lang="en-US" sz="3600" dirty="0" err="1"/>
              <a:t>holatlari</a:t>
            </a:r>
            <a:endParaRPr lang="ru-RU" sz="360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8FF4A1C-5693-499F-979F-425D0564EBC4}"/>
              </a:ext>
            </a:extLst>
          </p:cNvPr>
          <p:cNvSpPr/>
          <p:nvPr/>
        </p:nvSpPr>
        <p:spPr>
          <a:xfrm>
            <a:off x="3425825" y="1681162"/>
            <a:ext cx="4190999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1- </a:t>
            </a:r>
            <a:r>
              <a:rPr lang="en-US" dirty="0" err="1"/>
              <a:t>lampochka</a:t>
            </a:r>
            <a:endParaRPr lang="ru-RU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3A67615-9FA4-469D-9452-21478FF616E9}"/>
              </a:ext>
            </a:extLst>
          </p:cNvPr>
          <p:cNvSpPr/>
          <p:nvPr/>
        </p:nvSpPr>
        <p:spPr>
          <a:xfrm>
            <a:off x="7670799" y="1681162"/>
            <a:ext cx="4190999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2- </a:t>
            </a:r>
            <a:r>
              <a:rPr lang="en-US" dirty="0" err="1"/>
              <a:t>lampochka</a:t>
            </a:r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1CE4BA5-6317-4C1F-8799-17AAEC4055FC}"/>
              </a:ext>
            </a:extLst>
          </p:cNvPr>
          <p:cNvSpPr txBox="1"/>
          <p:nvPr/>
        </p:nvSpPr>
        <p:spPr>
          <a:xfrm>
            <a:off x="8286732" y="3333750"/>
            <a:ext cx="10354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2 V</a:t>
            </a:r>
            <a:endParaRPr lang="ru-RU" sz="3200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A242AF-55C0-473A-8FB0-0754A72C3EDE}"/>
              </a:ext>
            </a:extLst>
          </p:cNvPr>
          <p:cNvSpPr txBox="1"/>
          <p:nvPr/>
        </p:nvSpPr>
        <p:spPr>
          <a:xfrm>
            <a:off x="10254165" y="3333749"/>
            <a:ext cx="1707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0,5 А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3858CD1-922C-4D71-B114-AC2B847F05B6}"/>
              </a:ext>
            </a:extLst>
          </p:cNvPr>
          <p:cNvSpPr txBox="1"/>
          <p:nvPr/>
        </p:nvSpPr>
        <p:spPr>
          <a:xfrm>
            <a:off x="697873" y="3319460"/>
            <a:ext cx="2327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- </a:t>
            </a:r>
            <a:r>
              <a:rPr lang="en-US" sz="3200" b="1" dirty="0" err="1"/>
              <a:t>holat</a:t>
            </a:r>
            <a:r>
              <a:rPr lang="en-US" sz="3200" b="1" dirty="0"/>
              <a:t> - 4V</a:t>
            </a:r>
            <a:endParaRPr lang="ru-RU" sz="3200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1005A87-CE83-4496-9593-239B3BD50025}"/>
              </a:ext>
            </a:extLst>
          </p:cNvPr>
          <p:cNvSpPr txBox="1"/>
          <p:nvPr/>
        </p:nvSpPr>
        <p:spPr>
          <a:xfrm>
            <a:off x="697873" y="3880424"/>
            <a:ext cx="2327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- </a:t>
            </a:r>
            <a:r>
              <a:rPr lang="en-US" sz="3200" b="1" dirty="0" err="1"/>
              <a:t>holat</a:t>
            </a:r>
            <a:r>
              <a:rPr lang="en-US" sz="3200" b="1" dirty="0"/>
              <a:t> -  6V</a:t>
            </a:r>
            <a:endParaRPr lang="ru-RU" sz="3200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DF24444-CFEA-4BED-9BD0-0BB9D4D2D644}"/>
              </a:ext>
            </a:extLst>
          </p:cNvPr>
          <p:cNvSpPr txBox="1"/>
          <p:nvPr/>
        </p:nvSpPr>
        <p:spPr>
          <a:xfrm>
            <a:off x="675648" y="4489010"/>
            <a:ext cx="2327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- </a:t>
            </a:r>
            <a:r>
              <a:rPr lang="en-US" sz="3200" b="1" dirty="0" err="1"/>
              <a:t>holat</a:t>
            </a:r>
            <a:r>
              <a:rPr lang="en-US" sz="3200" b="1" dirty="0"/>
              <a:t> – 8V</a:t>
            </a:r>
            <a:endParaRPr lang="ru-RU" sz="3200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E1DC2A-1E46-432E-934B-3B4FA52DB559}"/>
              </a:ext>
            </a:extLst>
          </p:cNvPr>
          <p:cNvSpPr txBox="1"/>
          <p:nvPr/>
        </p:nvSpPr>
        <p:spPr>
          <a:xfrm>
            <a:off x="4111625" y="3933827"/>
            <a:ext cx="10354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3 V</a:t>
            </a:r>
            <a:endParaRPr lang="ru-RU" sz="32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BF0AAD7-2B97-4CF7-9B16-B7E55B0AED30}"/>
              </a:ext>
            </a:extLst>
          </p:cNvPr>
          <p:cNvSpPr txBox="1"/>
          <p:nvPr/>
        </p:nvSpPr>
        <p:spPr>
          <a:xfrm>
            <a:off x="8286732" y="3933827"/>
            <a:ext cx="10354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3 V</a:t>
            </a:r>
            <a:endParaRPr lang="ru-RU" sz="3200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7BE040A-1275-4246-9B2C-7FB54E61F82E}"/>
              </a:ext>
            </a:extLst>
          </p:cNvPr>
          <p:cNvSpPr txBox="1"/>
          <p:nvPr/>
        </p:nvSpPr>
        <p:spPr>
          <a:xfrm>
            <a:off x="5963435" y="3904235"/>
            <a:ext cx="1707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0,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5 А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E1540E1-5443-45A7-8A1B-198BEED3BC1A}"/>
              </a:ext>
            </a:extLst>
          </p:cNvPr>
          <p:cNvSpPr txBox="1"/>
          <p:nvPr/>
        </p:nvSpPr>
        <p:spPr>
          <a:xfrm>
            <a:off x="10254165" y="3888075"/>
            <a:ext cx="1707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0,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5 А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1CE2652-1B1D-4B7A-9677-9D18E207C7F8}"/>
              </a:ext>
            </a:extLst>
          </p:cNvPr>
          <p:cNvSpPr txBox="1"/>
          <p:nvPr/>
        </p:nvSpPr>
        <p:spPr>
          <a:xfrm>
            <a:off x="4111625" y="4501424"/>
            <a:ext cx="10354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4 V</a:t>
            </a:r>
            <a:endParaRPr lang="ru-RU" sz="3200" b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594598A-B4D2-42FF-96E7-CA572B4121DD}"/>
              </a:ext>
            </a:extLst>
          </p:cNvPr>
          <p:cNvSpPr txBox="1"/>
          <p:nvPr/>
        </p:nvSpPr>
        <p:spPr>
          <a:xfrm>
            <a:off x="8378825" y="4518602"/>
            <a:ext cx="10354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4 V</a:t>
            </a:r>
            <a:endParaRPr lang="ru-RU" sz="3200" b="1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C81C6C-4993-4179-A40F-125E39AC7271}"/>
              </a:ext>
            </a:extLst>
          </p:cNvPr>
          <p:cNvSpPr txBox="1"/>
          <p:nvPr/>
        </p:nvSpPr>
        <p:spPr>
          <a:xfrm>
            <a:off x="5946116" y="4472850"/>
            <a:ext cx="1707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А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80BF1B0-3256-4C4F-890C-B1C5B13D345F}"/>
              </a:ext>
            </a:extLst>
          </p:cNvPr>
          <p:cNvSpPr txBox="1"/>
          <p:nvPr/>
        </p:nvSpPr>
        <p:spPr>
          <a:xfrm>
            <a:off x="10225956" y="4499550"/>
            <a:ext cx="1707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А</a:t>
            </a:r>
          </a:p>
        </p:txBody>
      </p:sp>
    </p:spTree>
    <p:extLst>
      <p:ext uri="{BB962C8B-B14F-4D97-AF65-F5344CB8AC3E}">
        <p14:creationId xmlns:p14="http://schemas.microsoft.com/office/powerpoint/2010/main" val="4014092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162" y="0"/>
            <a:ext cx="12185650" cy="9759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ishini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bajarishdan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B9A35FF-38EF-419A-A08B-0D0739352A48}"/>
              </a:ext>
            </a:extLst>
          </p:cNvPr>
          <p:cNvSpPr/>
          <p:nvPr/>
        </p:nvSpPr>
        <p:spPr>
          <a:xfrm>
            <a:off x="865187" y="1238667"/>
            <a:ext cx="105156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zanjirini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yig‘ishni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zanjirning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qismlaridagi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kuchlanishni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o‘lchashni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94184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limon vid">
            <a:hlinkClick r:id="" action="ppaction://media"/>
            <a:extLst>
              <a:ext uri="{FF2B5EF4-FFF2-40B4-BE49-F238E27FC236}">
                <a16:creationId xmlns:a16="http://schemas.microsoft.com/office/drawing/2014/main" id="{E152ED51-F529-4AD5-B28C-71BA9ECE231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8425" y="98425"/>
            <a:ext cx="11938000" cy="692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01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6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limon vid">
            <a:hlinkClick r:id="" action="ppaction://media"/>
            <a:extLst>
              <a:ext uri="{FF2B5EF4-FFF2-40B4-BE49-F238E27FC236}">
                <a16:creationId xmlns:a16="http://schemas.microsoft.com/office/drawing/2014/main" id="{E152ED51-F529-4AD5-B28C-71BA9ECE231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8425" y="2671761"/>
            <a:ext cx="7499584" cy="434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308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6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85650" cy="116347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CE35922-DA28-45AD-886B-7414EDAD5071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225425" y="1376362"/>
            <a:ext cx="11277600" cy="378565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742950" marR="0" lvl="0" indent="-742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>
                <a:tab pos="155575" algn="l"/>
              </a:tabLst>
            </a:pPr>
            <a:r>
              <a:rPr kumimoji="0" lang="en-US" altLang="ru-RU" sz="4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Eng</a:t>
            </a:r>
            <a:r>
              <a:rPr kumimoji="0" lang="en-US" altLang="ru-RU" sz="4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oddiy</a:t>
            </a:r>
            <a:r>
              <a:rPr kumimoji="0" lang="en-US" altLang="ru-RU" sz="4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elektr</a:t>
            </a:r>
            <a:r>
              <a:rPr kumimoji="0" lang="en-US" altLang="ru-RU" sz="4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zanjir</a:t>
            </a:r>
            <a:r>
              <a:rPr kumimoji="0" lang="en-US" altLang="ru-RU" sz="4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qanday</a:t>
            </a:r>
            <a:r>
              <a:rPr kumimoji="0" lang="en-US" altLang="ru-RU" sz="4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asboblardan</a:t>
            </a:r>
            <a:r>
              <a:rPr kumimoji="0" lang="en-US" altLang="ru-RU" sz="4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tashkil</a:t>
            </a:r>
            <a:r>
              <a:rPr kumimoji="0" lang="en-US" altLang="ru-RU" sz="4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topgan</a:t>
            </a:r>
            <a:r>
              <a:rPr kumimoji="0" lang="en-US" altLang="ru-RU" sz="4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</a:p>
          <a:p>
            <a:pPr marL="742950" marR="0" lvl="0" indent="-742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>
                <a:tab pos="155575" algn="l"/>
              </a:tabLst>
            </a:pPr>
            <a:r>
              <a:rPr lang="en-US" altLang="ru-RU" sz="40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Zanjirdagi</a:t>
            </a:r>
            <a:r>
              <a:rPr lang="en-US" altLang="ru-RU" sz="40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har </a:t>
            </a:r>
            <a:r>
              <a:rPr lang="en-US" altLang="ru-RU" sz="40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bir</a:t>
            </a:r>
            <a:r>
              <a:rPr lang="en-US" altLang="ru-RU" sz="40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asbobning</a:t>
            </a:r>
            <a:r>
              <a:rPr lang="en-US" altLang="ru-RU" sz="40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vazifasini</a:t>
            </a:r>
            <a:r>
              <a:rPr lang="en-US" altLang="ru-RU" sz="40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aytib</a:t>
            </a:r>
            <a:r>
              <a:rPr lang="en-US" altLang="ru-RU" sz="40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bering</a:t>
            </a:r>
            <a:r>
              <a:rPr lang="en-US" altLang="ru-RU" sz="40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742950" marR="0" lvl="0" indent="-742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>
                <a:tab pos="155575" algn="l"/>
              </a:tabLst>
            </a:pPr>
            <a:r>
              <a:rPr kumimoji="0" lang="en-US" altLang="ru-RU" sz="4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Nima</a:t>
            </a:r>
            <a:r>
              <a:rPr kumimoji="0" lang="en-US" altLang="ru-RU" sz="4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uchun</a:t>
            </a:r>
            <a:r>
              <a:rPr kumimoji="0" lang="en-US" altLang="ru-RU" sz="4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ampermetr</a:t>
            </a:r>
            <a:r>
              <a:rPr kumimoji="0" lang="en-US" altLang="ru-RU" sz="4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zanjirdagi</a:t>
            </a:r>
            <a:r>
              <a:rPr kumimoji="0" lang="en-US" altLang="ru-RU" sz="4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iste’molchiga</a:t>
            </a:r>
            <a:r>
              <a:rPr kumimoji="0" lang="en-US" altLang="ru-RU" sz="4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ketma-ket</a:t>
            </a:r>
            <a:r>
              <a:rPr kumimoji="0" lang="en-US" altLang="ru-RU" sz="4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ulanadi</a:t>
            </a:r>
            <a:r>
              <a:rPr kumimoji="0" lang="en-US" altLang="ru-RU" sz="4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16357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162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KERAKLI JIHOZLAR: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B9A35FF-38EF-419A-A08B-0D0739352A48}"/>
              </a:ext>
            </a:extLst>
          </p:cNvPr>
          <p:cNvSpPr/>
          <p:nvPr/>
        </p:nvSpPr>
        <p:spPr>
          <a:xfrm>
            <a:off x="389567" y="817442"/>
            <a:ext cx="11049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Tok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manbai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ampermetr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voltmetr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lampochka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kalit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ulovchi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o‘tkazgichlar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10">
            <a:extLst>
              <a:ext uri="{FF2B5EF4-FFF2-40B4-BE49-F238E27FC236}">
                <a16:creationId xmlns:a16="http://schemas.microsoft.com/office/drawing/2014/main" id="{C8B9133A-3AE2-46D5-A56C-216422BEC8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2425" y="4363069"/>
            <a:ext cx="2483984" cy="1693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A9648887-E75A-43F5-9D08-3B7EFC3AC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93" y="4576762"/>
            <a:ext cx="2097608" cy="2097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92EC2A71-EA1A-4BDE-8C2E-D0F776B3E5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6409" y="4464882"/>
            <a:ext cx="3066733" cy="232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08990DC5-D43B-4063-A279-5D45EDF897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85" b="23097"/>
          <a:stretch/>
        </p:blipFill>
        <p:spPr bwMode="auto">
          <a:xfrm>
            <a:off x="197793" y="2062162"/>
            <a:ext cx="3304232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4">
            <a:extLst>
              <a:ext uri="{FF2B5EF4-FFF2-40B4-BE49-F238E27FC236}">
                <a16:creationId xmlns:a16="http://schemas.microsoft.com/office/drawing/2014/main" id="{9EEF781C-A435-467F-9CBC-AEBBAC016A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0929" y="2281373"/>
            <a:ext cx="1935718" cy="2014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5">
            <a:extLst>
              <a:ext uri="{FF2B5EF4-FFF2-40B4-BE49-F238E27FC236}">
                <a16:creationId xmlns:a16="http://schemas.microsoft.com/office/drawing/2014/main" id="{F595370E-09A9-4E14-8DBC-9E2EF62947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225" y="2231988"/>
            <a:ext cx="2143462" cy="2014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6742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162" y="0"/>
            <a:ext cx="12185650" cy="9759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LABORATORIYA ISHINING BAJARILISH TARTIBI: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B9A35FF-38EF-419A-A08B-0D0739352A48}"/>
              </a:ext>
            </a:extLst>
          </p:cNvPr>
          <p:cNvSpPr/>
          <p:nvPr/>
        </p:nvSpPr>
        <p:spPr>
          <a:xfrm>
            <a:off x="835025" y="1300162"/>
            <a:ext cx="105156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Tok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manbai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ampermetr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voltmetr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lampochkalar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kalitdan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zanjirni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yig‘amiz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voltmetr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lampochkaning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uchlariga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ulanadi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45754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162" y="0"/>
            <a:ext cx="12185650" cy="9759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LABORATORIYA ISHINING BAJARILISH TARTIBI: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Picture 5">
            <a:extLst>
              <a:ext uri="{FF2B5EF4-FFF2-40B4-BE49-F238E27FC236}">
                <a16:creationId xmlns:a16="http://schemas.microsoft.com/office/drawing/2014/main" id="{93227AD8-D72A-4938-8A8B-2F548C4D23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2" y="975982"/>
            <a:ext cx="10329863" cy="5734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F336253A-5C3E-46AF-87EE-2D228BEC7A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85" b="23097"/>
          <a:stretch/>
        </p:blipFill>
        <p:spPr bwMode="auto">
          <a:xfrm>
            <a:off x="7159625" y="1068024"/>
            <a:ext cx="3200400" cy="1767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олилиния: фигура 3">
            <a:extLst>
              <a:ext uri="{FF2B5EF4-FFF2-40B4-BE49-F238E27FC236}">
                <a16:creationId xmlns:a16="http://schemas.microsoft.com/office/drawing/2014/main" id="{C7D6ADED-A132-451E-B742-A8F8D9E703C9}"/>
              </a:ext>
            </a:extLst>
          </p:cNvPr>
          <p:cNvSpPr/>
          <p:nvPr/>
        </p:nvSpPr>
        <p:spPr>
          <a:xfrm>
            <a:off x="9586913" y="2594455"/>
            <a:ext cx="160031" cy="463070"/>
          </a:xfrm>
          <a:custGeom>
            <a:avLst/>
            <a:gdLst>
              <a:gd name="connsiteX0" fmla="*/ 0 w 160031"/>
              <a:gd name="connsiteY0" fmla="*/ 463070 h 463070"/>
              <a:gd name="connsiteX1" fmla="*/ 28575 w 160031"/>
              <a:gd name="connsiteY1" fmla="*/ 334483 h 463070"/>
              <a:gd name="connsiteX2" fmla="*/ 42862 w 160031"/>
              <a:gd name="connsiteY2" fmla="*/ 263045 h 463070"/>
              <a:gd name="connsiteX3" fmla="*/ 85725 w 160031"/>
              <a:gd name="connsiteY3" fmla="*/ 234470 h 463070"/>
              <a:gd name="connsiteX4" fmla="*/ 142875 w 160031"/>
              <a:gd name="connsiteY4" fmla="*/ 105883 h 463070"/>
              <a:gd name="connsiteX5" fmla="*/ 142875 w 160031"/>
              <a:gd name="connsiteY5" fmla="*/ 5870 h 463070"/>
              <a:gd name="connsiteX6" fmla="*/ 71437 w 160031"/>
              <a:gd name="connsiteY6" fmla="*/ 5870 h 463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0031" h="463070">
                <a:moveTo>
                  <a:pt x="0" y="463070"/>
                </a:moveTo>
                <a:cubicBezTo>
                  <a:pt x="43093" y="247598"/>
                  <a:pt x="-11782" y="516091"/>
                  <a:pt x="28575" y="334483"/>
                </a:cubicBezTo>
                <a:cubicBezTo>
                  <a:pt x="33843" y="310777"/>
                  <a:pt x="30814" y="284130"/>
                  <a:pt x="42862" y="263045"/>
                </a:cubicBezTo>
                <a:cubicBezTo>
                  <a:pt x="51381" y="248136"/>
                  <a:pt x="71437" y="243995"/>
                  <a:pt x="85725" y="234470"/>
                </a:cubicBezTo>
                <a:cubicBezTo>
                  <a:pt x="119730" y="132455"/>
                  <a:pt x="97592" y="173807"/>
                  <a:pt x="142875" y="105883"/>
                </a:cubicBezTo>
                <a:cubicBezTo>
                  <a:pt x="150863" y="81918"/>
                  <a:pt x="177123" y="28702"/>
                  <a:pt x="142875" y="5870"/>
                </a:cubicBezTo>
                <a:cubicBezTo>
                  <a:pt x="123062" y="-7339"/>
                  <a:pt x="95250" y="5870"/>
                  <a:pt x="71437" y="587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EF72D6D6-72CB-4EC6-BACD-C143D35CE290}"/>
              </a:ext>
            </a:extLst>
          </p:cNvPr>
          <p:cNvSpPr/>
          <p:nvPr/>
        </p:nvSpPr>
        <p:spPr>
          <a:xfrm>
            <a:off x="6843713" y="1612190"/>
            <a:ext cx="2514600" cy="1359610"/>
          </a:xfrm>
          <a:custGeom>
            <a:avLst/>
            <a:gdLst>
              <a:gd name="connsiteX0" fmla="*/ 0 w 2514600"/>
              <a:gd name="connsiteY0" fmla="*/ 102310 h 1359610"/>
              <a:gd name="connsiteX1" fmla="*/ 185737 w 2514600"/>
              <a:gd name="connsiteY1" fmla="*/ 88023 h 1359610"/>
              <a:gd name="connsiteX2" fmla="*/ 228600 w 2514600"/>
              <a:gd name="connsiteY2" fmla="*/ 59448 h 1359610"/>
              <a:gd name="connsiteX3" fmla="*/ 271462 w 2514600"/>
              <a:gd name="connsiteY3" fmla="*/ 45160 h 1359610"/>
              <a:gd name="connsiteX4" fmla="*/ 314325 w 2514600"/>
              <a:gd name="connsiteY4" fmla="*/ 2298 h 1359610"/>
              <a:gd name="connsiteX5" fmla="*/ 428625 w 2514600"/>
              <a:gd name="connsiteY5" fmla="*/ 45160 h 1359610"/>
              <a:gd name="connsiteX6" fmla="*/ 442912 w 2514600"/>
              <a:gd name="connsiteY6" fmla="*/ 130885 h 1359610"/>
              <a:gd name="connsiteX7" fmla="*/ 457200 w 2514600"/>
              <a:gd name="connsiteY7" fmla="*/ 188035 h 1359610"/>
              <a:gd name="connsiteX8" fmla="*/ 442912 w 2514600"/>
              <a:gd name="connsiteY8" fmla="*/ 530935 h 1359610"/>
              <a:gd name="connsiteX9" fmla="*/ 457200 w 2514600"/>
              <a:gd name="connsiteY9" fmla="*/ 916698 h 1359610"/>
              <a:gd name="connsiteX10" fmla="*/ 500062 w 2514600"/>
              <a:gd name="connsiteY10" fmla="*/ 1102435 h 1359610"/>
              <a:gd name="connsiteX11" fmla="*/ 514350 w 2514600"/>
              <a:gd name="connsiteY11" fmla="*/ 1202448 h 1359610"/>
              <a:gd name="connsiteX12" fmla="*/ 557212 w 2514600"/>
              <a:gd name="connsiteY12" fmla="*/ 1302460 h 1359610"/>
              <a:gd name="connsiteX13" fmla="*/ 614362 w 2514600"/>
              <a:gd name="connsiteY13" fmla="*/ 1331035 h 1359610"/>
              <a:gd name="connsiteX14" fmla="*/ 700087 w 2514600"/>
              <a:gd name="connsiteY14" fmla="*/ 1359610 h 1359610"/>
              <a:gd name="connsiteX15" fmla="*/ 1028700 w 2514600"/>
              <a:gd name="connsiteY15" fmla="*/ 1345323 h 1359610"/>
              <a:gd name="connsiteX16" fmla="*/ 2143125 w 2514600"/>
              <a:gd name="connsiteY16" fmla="*/ 1316748 h 1359610"/>
              <a:gd name="connsiteX17" fmla="*/ 2257425 w 2514600"/>
              <a:gd name="connsiteY17" fmla="*/ 1288173 h 1359610"/>
              <a:gd name="connsiteX18" fmla="*/ 2300287 w 2514600"/>
              <a:gd name="connsiteY18" fmla="*/ 1273885 h 1359610"/>
              <a:gd name="connsiteX19" fmla="*/ 2428875 w 2514600"/>
              <a:gd name="connsiteY19" fmla="*/ 1259598 h 1359610"/>
              <a:gd name="connsiteX20" fmla="*/ 2500312 w 2514600"/>
              <a:gd name="connsiteY20" fmla="*/ 1159585 h 1359610"/>
              <a:gd name="connsiteX21" fmla="*/ 2514600 w 2514600"/>
              <a:gd name="connsiteY21" fmla="*/ 1116723 h 1359610"/>
              <a:gd name="connsiteX22" fmla="*/ 2486025 w 2514600"/>
              <a:gd name="connsiteY22" fmla="*/ 1016710 h 1359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514600" h="1359610">
                <a:moveTo>
                  <a:pt x="0" y="102310"/>
                </a:moveTo>
                <a:cubicBezTo>
                  <a:pt x="61912" y="97548"/>
                  <a:pt x="124705" y="99466"/>
                  <a:pt x="185737" y="88023"/>
                </a:cubicBezTo>
                <a:cubicBezTo>
                  <a:pt x="202614" y="84859"/>
                  <a:pt x="213241" y="67127"/>
                  <a:pt x="228600" y="59448"/>
                </a:cubicBezTo>
                <a:cubicBezTo>
                  <a:pt x="242070" y="52713"/>
                  <a:pt x="257175" y="49923"/>
                  <a:pt x="271462" y="45160"/>
                </a:cubicBezTo>
                <a:cubicBezTo>
                  <a:pt x="285750" y="30873"/>
                  <a:pt x="294723" y="7199"/>
                  <a:pt x="314325" y="2298"/>
                </a:cubicBezTo>
                <a:cubicBezTo>
                  <a:pt x="359265" y="-8937"/>
                  <a:pt x="396199" y="23543"/>
                  <a:pt x="428625" y="45160"/>
                </a:cubicBezTo>
                <a:cubicBezTo>
                  <a:pt x="433387" y="73735"/>
                  <a:pt x="437231" y="102478"/>
                  <a:pt x="442912" y="130885"/>
                </a:cubicBezTo>
                <a:cubicBezTo>
                  <a:pt x="446763" y="150140"/>
                  <a:pt x="457200" y="168399"/>
                  <a:pt x="457200" y="188035"/>
                </a:cubicBezTo>
                <a:cubicBezTo>
                  <a:pt x="457200" y="302434"/>
                  <a:pt x="447675" y="416635"/>
                  <a:pt x="442912" y="530935"/>
                </a:cubicBezTo>
                <a:cubicBezTo>
                  <a:pt x="447675" y="659523"/>
                  <a:pt x="449416" y="788258"/>
                  <a:pt x="457200" y="916698"/>
                </a:cubicBezTo>
                <a:cubicBezTo>
                  <a:pt x="462462" y="1003519"/>
                  <a:pt x="481152" y="1014189"/>
                  <a:pt x="500062" y="1102435"/>
                </a:cubicBezTo>
                <a:cubicBezTo>
                  <a:pt x="507118" y="1135364"/>
                  <a:pt x="508326" y="1169315"/>
                  <a:pt x="514350" y="1202448"/>
                </a:cubicBezTo>
                <a:cubicBezTo>
                  <a:pt x="520424" y="1235854"/>
                  <a:pt x="528569" y="1278591"/>
                  <a:pt x="557212" y="1302460"/>
                </a:cubicBezTo>
                <a:cubicBezTo>
                  <a:pt x="573574" y="1316095"/>
                  <a:pt x="594587" y="1323125"/>
                  <a:pt x="614362" y="1331035"/>
                </a:cubicBezTo>
                <a:cubicBezTo>
                  <a:pt x="642328" y="1342222"/>
                  <a:pt x="700087" y="1359610"/>
                  <a:pt x="700087" y="1359610"/>
                </a:cubicBezTo>
                <a:cubicBezTo>
                  <a:pt x="809625" y="1354848"/>
                  <a:pt x="919088" y="1347843"/>
                  <a:pt x="1028700" y="1345323"/>
                </a:cubicBezTo>
                <a:lnTo>
                  <a:pt x="2143125" y="1316748"/>
                </a:lnTo>
                <a:cubicBezTo>
                  <a:pt x="2241101" y="1284088"/>
                  <a:pt x="2119497" y="1322655"/>
                  <a:pt x="2257425" y="1288173"/>
                </a:cubicBezTo>
                <a:cubicBezTo>
                  <a:pt x="2272036" y="1284520"/>
                  <a:pt x="2285432" y="1276361"/>
                  <a:pt x="2300287" y="1273885"/>
                </a:cubicBezTo>
                <a:cubicBezTo>
                  <a:pt x="2342827" y="1266795"/>
                  <a:pt x="2386012" y="1264360"/>
                  <a:pt x="2428875" y="1259598"/>
                </a:cubicBezTo>
                <a:cubicBezTo>
                  <a:pt x="2500312" y="1235785"/>
                  <a:pt x="2466974" y="1259598"/>
                  <a:pt x="2500312" y="1159585"/>
                </a:cubicBezTo>
                <a:lnTo>
                  <a:pt x="2514600" y="1116723"/>
                </a:lnTo>
                <a:cubicBezTo>
                  <a:pt x="2499638" y="1011996"/>
                  <a:pt x="2533988" y="1016710"/>
                  <a:pt x="2486025" y="101671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7ABBEFC-448B-4070-A53E-A260C001F00D}"/>
                  </a:ext>
                </a:extLst>
              </p:cNvPr>
              <p:cNvSpPr txBox="1"/>
              <p:nvPr/>
            </p:nvSpPr>
            <p:spPr>
              <a:xfrm>
                <a:off x="6245225" y="5084569"/>
                <a:ext cx="298956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/>
                        </a:rPr>
                        <m:t>𝑰</m:t>
                      </m:r>
                      <m:r>
                        <a:rPr lang="en-US" sz="3600" b="1" i="1" smtClean="0">
                          <a:latin typeface="Cambria Math"/>
                        </a:rPr>
                        <m:t>=</m:t>
                      </m:r>
                      <m:r>
                        <a:rPr lang="ru-RU" sz="3600" b="1" i="1" smtClean="0">
                          <a:latin typeface="Cambria Math"/>
                        </a:rPr>
                        <m:t>𝟎</m:t>
                      </m:r>
                      <m:r>
                        <a:rPr lang="ru-RU" sz="3600" b="1" i="1" smtClean="0">
                          <a:latin typeface="Cambria Math"/>
                        </a:rPr>
                        <m:t>,</m:t>
                      </m:r>
                      <m:r>
                        <a:rPr lang="ru-RU" sz="3600" b="1" i="1" smtClean="0">
                          <a:latin typeface="Cambria Math"/>
                        </a:rPr>
                        <m:t>𝟓</m:t>
                      </m:r>
                      <m:r>
                        <a:rPr lang="ru-RU" sz="3600" b="1" i="1" smtClean="0">
                          <a:latin typeface="Cambria Math"/>
                        </a:rPr>
                        <m:t> А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7ABBEFC-448B-4070-A53E-A260C001F0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5225" y="5084569"/>
                <a:ext cx="2989565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3E764EB-151C-4EF0-A8B4-DA255E6C32F3}"/>
                  </a:ext>
                </a:extLst>
              </p:cNvPr>
              <p:cNvSpPr txBox="1"/>
              <p:nvPr/>
            </p:nvSpPr>
            <p:spPr>
              <a:xfrm>
                <a:off x="3233435" y="6068793"/>
                <a:ext cx="298956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/>
                  <a:t>U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𝑽</m:t>
                    </m:r>
                  </m:oMath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3E764EB-151C-4EF0-A8B4-DA255E6C32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3435" y="6068793"/>
                <a:ext cx="2989565" cy="646331"/>
              </a:xfrm>
              <a:prstGeom prst="rect">
                <a:avLst/>
              </a:prstGeom>
              <a:blipFill>
                <a:blip r:embed="rId5"/>
                <a:stretch>
                  <a:fillRect l="-6110" t="-15094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4335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162" y="0"/>
            <a:ext cx="12185650" cy="9759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LABORATORIYA ISHINING BAJARILISH TARTIBI: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95CC018A-A7F0-41E9-B8F8-79071644D8B6}"/>
              </a:ext>
            </a:extLst>
          </p:cNvPr>
          <p:cNvCxnSpPr/>
          <p:nvPr/>
        </p:nvCxnSpPr>
        <p:spPr>
          <a:xfrm flipH="1" flipV="1">
            <a:off x="2538537" y="2261317"/>
            <a:ext cx="512440" cy="460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88E83E49-A3AE-47FF-93EC-7FA9FA751498}"/>
              </a:ext>
            </a:extLst>
          </p:cNvPr>
          <p:cNvCxnSpPr/>
          <p:nvPr/>
        </p:nvCxnSpPr>
        <p:spPr>
          <a:xfrm flipH="1">
            <a:off x="1386409" y="2265926"/>
            <a:ext cx="79208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77A63D0E-1801-41D4-BD17-36C9CC2E6AFB}"/>
              </a:ext>
            </a:extLst>
          </p:cNvPr>
          <p:cNvCxnSpPr/>
          <p:nvPr/>
        </p:nvCxnSpPr>
        <p:spPr>
          <a:xfrm>
            <a:off x="1386409" y="2265926"/>
            <a:ext cx="0" cy="240765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id="{6CF5A678-2BBF-408D-93AB-A3494177DA8C}"/>
              </a:ext>
            </a:extLst>
          </p:cNvPr>
          <p:cNvCxnSpPr/>
          <p:nvPr/>
        </p:nvCxnSpPr>
        <p:spPr>
          <a:xfrm flipH="1">
            <a:off x="1373689" y="4673585"/>
            <a:ext cx="116484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452FAC1A-0122-4365-8ABC-95E29A39C17F}"/>
              </a:ext>
            </a:extLst>
          </p:cNvPr>
          <p:cNvCxnSpPr/>
          <p:nvPr/>
        </p:nvCxnSpPr>
        <p:spPr>
          <a:xfrm flipH="1">
            <a:off x="3180249" y="4673585"/>
            <a:ext cx="375077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DA212A8A-0FEA-44FF-BF5D-AA6797D76F60}"/>
              </a:ext>
            </a:extLst>
          </p:cNvPr>
          <p:cNvCxnSpPr/>
          <p:nvPr/>
        </p:nvCxnSpPr>
        <p:spPr>
          <a:xfrm>
            <a:off x="6931025" y="2265926"/>
            <a:ext cx="0" cy="240765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3A83B241-1912-4638-9E69-0064CA9BE0DF}"/>
              </a:ext>
            </a:extLst>
          </p:cNvPr>
          <p:cNvCxnSpPr/>
          <p:nvPr/>
        </p:nvCxnSpPr>
        <p:spPr>
          <a:xfrm flipH="1">
            <a:off x="3050977" y="2009289"/>
            <a:ext cx="360040" cy="25663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28D8BEFA-94D6-49A3-A424-C8BBE1FE9ACB}"/>
              </a:ext>
            </a:extLst>
          </p:cNvPr>
          <p:cNvCxnSpPr/>
          <p:nvPr/>
        </p:nvCxnSpPr>
        <p:spPr>
          <a:xfrm flipH="1">
            <a:off x="3411017" y="2258668"/>
            <a:ext cx="72897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47CD7131-286C-4DF6-B582-A091F8B8B1C5}"/>
              </a:ext>
            </a:extLst>
          </p:cNvPr>
          <p:cNvCxnSpPr/>
          <p:nvPr/>
        </p:nvCxnSpPr>
        <p:spPr>
          <a:xfrm flipH="1">
            <a:off x="4839613" y="2265926"/>
            <a:ext cx="79526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CB166B7A-D5FA-4451-9AF5-5B23D76594AF}"/>
              </a:ext>
            </a:extLst>
          </p:cNvPr>
          <p:cNvCxnSpPr/>
          <p:nvPr/>
        </p:nvCxnSpPr>
        <p:spPr>
          <a:xfrm flipH="1" flipV="1">
            <a:off x="6316593" y="2261317"/>
            <a:ext cx="614432" cy="230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CE4CA070-5F10-438C-BDD7-1E53AC7BD082}"/>
              </a:ext>
            </a:extLst>
          </p:cNvPr>
          <p:cNvCxnSpPr/>
          <p:nvPr/>
        </p:nvCxnSpPr>
        <p:spPr>
          <a:xfrm flipV="1">
            <a:off x="3839871" y="2265926"/>
            <a:ext cx="0" cy="84647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A6B3A04C-0595-4D12-80F9-1D7B63F3211F}"/>
              </a:ext>
            </a:extLst>
          </p:cNvPr>
          <p:cNvCxnSpPr/>
          <p:nvPr/>
        </p:nvCxnSpPr>
        <p:spPr>
          <a:xfrm flipV="1">
            <a:off x="5257650" y="2265926"/>
            <a:ext cx="0" cy="84647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id="{CF27DD7C-99FE-4A15-80D0-BDD657EBFC78}"/>
              </a:ext>
            </a:extLst>
          </p:cNvPr>
          <p:cNvCxnSpPr/>
          <p:nvPr/>
        </p:nvCxnSpPr>
        <p:spPr>
          <a:xfrm flipH="1">
            <a:off x="3839871" y="3112397"/>
            <a:ext cx="34290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Овал 53">
            <a:extLst>
              <a:ext uri="{FF2B5EF4-FFF2-40B4-BE49-F238E27FC236}">
                <a16:creationId xmlns:a16="http://schemas.microsoft.com/office/drawing/2014/main" id="{6625A001-8151-4EF2-AA25-C8CEDF4696CE}"/>
              </a:ext>
            </a:extLst>
          </p:cNvPr>
          <p:cNvSpPr/>
          <p:nvPr/>
        </p:nvSpPr>
        <p:spPr>
          <a:xfrm>
            <a:off x="4194264" y="2729369"/>
            <a:ext cx="699622" cy="68828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41098FCF-995D-443F-8F94-AD35F0FBE59B}"/>
              </a:ext>
            </a:extLst>
          </p:cNvPr>
          <p:cNvCxnSpPr/>
          <p:nvPr/>
        </p:nvCxnSpPr>
        <p:spPr>
          <a:xfrm flipH="1">
            <a:off x="4919217" y="3112397"/>
            <a:ext cx="34290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Овал 55">
            <a:extLst>
              <a:ext uri="{FF2B5EF4-FFF2-40B4-BE49-F238E27FC236}">
                <a16:creationId xmlns:a16="http://schemas.microsoft.com/office/drawing/2014/main" id="{6AAC8C6A-1427-4910-BC21-5AC4CDEA3CE7}"/>
              </a:ext>
            </a:extLst>
          </p:cNvPr>
          <p:cNvSpPr/>
          <p:nvPr/>
        </p:nvSpPr>
        <p:spPr>
          <a:xfrm>
            <a:off x="2480627" y="4329445"/>
            <a:ext cx="699622" cy="68828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>
            <a:extLst>
              <a:ext uri="{FF2B5EF4-FFF2-40B4-BE49-F238E27FC236}">
                <a16:creationId xmlns:a16="http://schemas.microsoft.com/office/drawing/2014/main" id="{3E19CD02-559A-4277-BC09-C6897628C187}"/>
              </a:ext>
            </a:extLst>
          </p:cNvPr>
          <p:cNvSpPr/>
          <p:nvPr/>
        </p:nvSpPr>
        <p:spPr>
          <a:xfrm>
            <a:off x="5591640" y="1921786"/>
            <a:ext cx="699622" cy="68828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>
            <a:extLst>
              <a:ext uri="{FF2B5EF4-FFF2-40B4-BE49-F238E27FC236}">
                <a16:creationId xmlns:a16="http://schemas.microsoft.com/office/drawing/2014/main" id="{4190CB3F-579B-4BFE-848F-27CC899CBDAB}"/>
              </a:ext>
            </a:extLst>
          </p:cNvPr>
          <p:cNvSpPr/>
          <p:nvPr/>
        </p:nvSpPr>
        <p:spPr>
          <a:xfrm>
            <a:off x="4139991" y="1921786"/>
            <a:ext cx="699622" cy="68828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F67E27A9-E063-497B-92BF-3698BF7C7DBA}"/>
              </a:ext>
            </a:extLst>
          </p:cNvPr>
          <p:cNvCxnSpPr/>
          <p:nvPr/>
        </p:nvCxnSpPr>
        <p:spPr>
          <a:xfrm flipV="1">
            <a:off x="2538537" y="1921786"/>
            <a:ext cx="0" cy="68828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0E73D14D-8EDE-48A6-AB46-0FB1E5BE05F9}"/>
              </a:ext>
            </a:extLst>
          </p:cNvPr>
          <p:cNvCxnSpPr/>
          <p:nvPr/>
        </p:nvCxnSpPr>
        <p:spPr>
          <a:xfrm flipV="1">
            <a:off x="2322513" y="1921786"/>
            <a:ext cx="0" cy="68828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0E2B9B58-23E3-465D-B702-14CE21ECBD94}"/>
              </a:ext>
            </a:extLst>
          </p:cNvPr>
          <p:cNvCxnSpPr/>
          <p:nvPr/>
        </p:nvCxnSpPr>
        <p:spPr>
          <a:xfrm flipV="1">
            <a:off x="2210661" y="2081297"/>
            <a:ext cx="0" cy="34413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id="{D92F4865-7757-4667-BE1B-CCE7A4211700}"/>
              </a:ext>
            </a:extLst>
          </p:cNvPr>
          <p:cNvCxnSpPr/>
          <p:nvPr/>
        </p:nvCxnSpPr>
        <p:spPr>
          <a:xfrm flipV="1">
            <a:off x="2394521" y="2081297"/>
            <a:ext cx="0" cy="34413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2CEB983B-23EC-4F82-AA47-F5D342432ECA}"/>
              </a:ext>
            </a:extLst>
          </p:cNvPr>
          <p:cNvSpPr txBox="1"/>
          <p:nvPr/>
        </p:nvSpPr>
        <p:spPr>
          <a:xfrm>
            <a:off x="2899881" y="2189067"/>
            <a:ext cx="5741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/>
              <a:t>К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33851339-4A57-4633-8E19-F30E186CB41D}"/>
                  </a:ext>
                </a:extLst>
              </p:cNvPr>
              <p:cNvSpPr txBox="1"/>
              <p:nvPr/>
            </p:nvSpPr>
            <p:spPr>
              <a:xfrm>
                <a:off x="3978697" y="1013951"/>
                <a:ext cx="1064587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5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5400" b="1" i="1" smtClean="0">
                              <a:latin typeface="Cambria Math"/>
                            </a:rPr>
                            <m:t>𝑳</m:t>
                          </m:r>
                        </m:e>
                        <m:sub>
                          <m:r>
                            <a:rPr lang="en-US" sz="54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33851339-4A57-4633-8E19-F30E186CB4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8697" y="1013951"/>
                <a:ext cx="1064587" cy="923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ACEDF11A-91C7-4B8D-B358-E56DA371216B}"/>
                  </a:ext>
                </a:extLst>
              </p:cNvPr>
              <p:cNvSpPr txBox="1"/>
              <p:nvPr/>
            </p:nvSpPr>
            <p:spPr>
              <a:xfrm>
                <a:off x="5426662" y="995362"/>
                <a:ext cx="1064587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5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5400" b="1" i="1" smtClean="0">
                              <a:latin typeface="Cambria Math"/>
                            </a:rPr>
                            <m:t>𝑳</m:t>
                          </m:r>
                        </m:e>
                        <m:sub>
                          <m:r>
                            <a:rPr lang="en-US" sz="54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ACEDF11A-91C7-4B8D-B358-E56DA37121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6662" y="995362"/>
                <a:ext cx="1064587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6" name="TextBox 65">
            <a:extLst>
              <a:ext uri="{FF2B5EF4-FFF2-40B4-BE49-F238E27FC236}">
                <a16:creationId xmlns:a16="http://schemas.microsoft.com/office/drawing/2014/main" id="{C4972A8A-6D7D-4A71-B209-31B5D9F366DF}"/>
              </a:ext>
            </a:extLst>
          </p:cNvPr>
          <p:cNvSpPr txBox="1"/>
          <p:nvPr/>
        </p:nvSpPr>
        <p:spPr>
          <a:xfrm>
            <a:off x="2581956" y="4211920"/>
            <a:ext cx="6046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A</a:t>
            </a:r>
            <a:endParaRPr lang="ru-RU" sz="5400" b="1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726C8A8-7C64-4C53-96C7-7BF0B995F82E}"/>
              </a:ext>
            </a:extLst>
          </p:cNvPr>
          <p:cNvSpPr txBox="1"/>
          <p:nvPr/>
        </p:nvSpPr>
        <p:spPr>
          <a:xfrm>
            <a:off x="4264863" y="2650732"/>
            <a:ext cx="59343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V</a:t>
            </a:r>
            <a:endParaRPr lang="ru-RU" sz="5400" b="1" dirty="0"/>
          </a:p>
        </p:txBody>
      </p:sp>
      <p:cxnSp>
        <p:nvCxnSpPr>
          <p:cNvPr id="68" name="Прямая соединительная линия 67">
            <a:extLst>
              <a:ext uri="{FF2B5EF4-FFF2-40B4-BE49-F238E27FC236}">
                <a16:creationId xmlns:a16="http://schemas.microsoft.com/office/drawing/2014/main" id="{744BB566-BC21-4334-9E34-93F52EE7C43A}"/>
              </a:ext>
            </a:extLst>
          </p:cNvPr>
          <p:cNvCxnSpPr>
            <a:endCxn id="58" idx="3"/>
          </p:cNvCxnSpPr>
          <p:nvPr/>
        </p:nvCxnSpPr>
        <p:spPr>
          <a:xfrm flipH="1">
            <a:off x="4242448" y="2009289"/>
            <a:ext cx="448562" cy="49998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>
            <a:extLst>
              <a:ext uri="{FF2B5EF4-FFF2-40B4-BE49-F238E27FC236}">
                <a16:creationId xmlns:a16="http://schemas.microsoft.com/office/drawing/2014/main" id="{33111158-B965-4464-AC50-75622F23ECF6}"/>
              </a:ext>
            </a:extLst>
          </p:cNvPr>
          <p:cNvCxnSpPr/>
          <p:nvPr/>
        </p:nvCxnSpPr>
        <p:spPr>
          <a:xfrm flipH="1">
            <a:off x="5717170" y="2015935"/>
            <a:ext cx="448562" cy="49998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>
            <a:extLst>
              <a:ext uri="{FF2B5EF4-FFF2-40B4-BE49-F238E27FC236}">
                <a16:creationId xmlns:a16="http://schemas.microsoft.com/office/drawing/2014/main" id="{A068A0A2-F77E-44F1-8262-AFBAAFE3C2F1}"/>
              </a:ext>
            </a:extLst>
          </p:cNvPr>
          <p:cNvCxnSpPr>
            <a:stCxn id="58" idx="5"/>
            <a:endCxn id="58" idx="1"/>
          </p:cNvCxnSpPr>
          <p:nvPr/>
        </p:nvCxnSpPr>
        <p:spPr>
          <a:xfrm flipH="1" flipV="1">
            <a:off x="4242448" y="2022582"/>
            <a:ext cx="494708" cy="4866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>
            <a:extLst>
              <a:ext uri="{FF2B5EF4-FFF2-40B4-BE49-F238E27FC236}">
                <a16:creationId xmlns:a16="http://schemas.microsoft.com/office/drawing/2014/main" id="{701482AD-2729-4977-97B3-BF7E0F8154F8}"/>
              </a:ext>
            </a:extLst>
          </p:cNvPr>
          <p:cNvCxnSpPr/>
          <p:nvPr/>
        </p:nvCxnSpPr>
        <p:spPr>
          <a:xfrm flipH="1" flipV="1">
            <a:off x="5694097" y="1998761"/>
            <a:ext cx="494708" cy="4866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>
            <a:extLst>
              <a:ext uri="{FF2B5EF4-FFF2-40B4-BE49-F238E27FC236}">
                <a16:creationId xmlns:a16="http://schemas.microsoft.com/office/drawing/2014/main" id="{9EAEAFDB-73D5-43DA-9513-AE370F55F0E9}"/>
              </a:ext>
            </a:extLst>
          </p:cNvPr>
          <p:cNvCxnSpPr>
            <a:cxnSpLocks/>
          </p:cNvCxnSpPr>
          <p:nvPr/>
        </p:nvCxnSpPr>
        <p:spPr>
          <a:xfrm flipH="1" flipV="1">
            <a:off x="4923986" y="2442778"/>
            <a:ext cx="3448517" cy="372677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7BCCCDA6-8BB7-4BA4-A707-3BCACC6E2AD0}"/>
              </a:ext>
            </a:extLst>
          </p:cNvPr>
          <p:cNvSpPr txBox="1"/>
          <p:nvPr/>
        </p:nvSpPr>
        <p:spPr>
          <a:xfrm>
            <a:off x="8344114" y="993058"/>
            <a:ext cx="35783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Tok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manbai</a:t>
            </a:r>
            <a:endParaRPr lang="ru-RU" b="1" dirty="0"/>
          </a:p>
        </p:txBody>
      </p:sp>
      <p:cxnSp>
        <p:nvCxnSpPr>
          <p:cNvPr id="74" name="Прямая со стрелкой 73">
            <a:extLst>
              <a:ext uri="{FF2B5EF4-FFF2-40B4-BE49-F238E27FC236}">
                <a16:creationId xmlns:a16="http://schemas.microsoft.com/office/drawing/2014/main" id="{C79E74D2-D7E5-4C6F-BD59-A90213D13143}"/>
              </a:ext>
            </a:extLst>
          </p:cNvPr>
          <p:cNvCxnSpPr>
            <a:cxnSpLocks/>
          </p:cNvCxnSpPr>
          <p:nvPr/>
        </p:nvCxnSpPr>
        <p:spPr>
          <a:xfrm flipH="1">
            <a:off x="2594022" y="1597371"/>
            <a:ext cx="5480909" cy="529608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FE22C824-B022-4E47-90B6-412F698C59D3}"/>
              </a:ext>
            </a:extLst>
          </p:cNvPr>
          <p:cNvSpPr txBox="1"/>
          <p:nvPr/>
        </p:nvSpPr>
        <p:spPr>
          <a:xfrm>
            <a:off x="8405426" y="2015935"/>
            <a:ext cx="415119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lampochkalar</a:t>
            </a:r>
            <a:endParaRPr lang="ru-RU" b="1" dirty="0"/>
          </a:p>
        </p:txBody>
      </p:sp>
      <p:cxnSp>
        <p:nvCxnSpPr>
          <p:cNvPr id="76" name="Прямая со стрелкой 75">
            <a:extLst>
              <a:ext uri="{FF2B5EF4-FFF2-40B4-BE49-F238E27FC236}">
                <a16:creationId xmlns:a16="http://schemas.microsoft.com/office/drawing/2014/main" id="{5FE7D32D-58F8-458B-A917-A4A677631974}"/>
              </a:ext>
            </a:extLst>
          </p:cNvPr>
          <p:cNvCxnSpPr>
            <a:cxnSpLocks/>
          </p:cNvCxnSpPr>
          <p:nvPr/>
        </p:nvCxnSpPr>
        <p:spPr>
          <a:xfrm flipH="1" flipV="1">
            <a:off x="3230997" y="2328654"/>
            <a:ext cx="2232200" cy="3070039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4664FCF8-E484-4398-AF0F-1D235AD6948B}"/>
              </a:ext>
            </a:extLst>
          </p:cNvPr>
          <p:cNvSpPr txBox="1"/>
          <p:nvPr/>
        </p:nvSpPr>
        <p:spPr>
          <a:xfrm>
            <a:off x="5487074" y="5149725"/>
            <a:ext cx="165903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Kalit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BE23B9D9-F678-4547-AEF4-61883865594F}"/>
              </a:ext>
            </a:extLst>
          </p:cNvPr>
          <p:cNvSpPr txBox="1"/>
          <p:nvPr/>
        </p:nvSpPr>
        <p:spPr>
          <a:xfrm>
            <a:off x="3407752" y="5796057"/>
            <a:ext cx="40766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Ulovchi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simlar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/>
          </a:p>
        </p:txBody>
      </p:sp>
      <p:cxnSp>
        <p:nvCxnSpPr>
          <p:cNvPr id="79" name="Прямая со стрелкой 78">
            <a:extLst>
              <a:ext uri="{FF2B5EF4-FFF2-40B4-BE49-F238E27FC236}">
                <a16:creationId xmlns:a16="http://schemas.microsoft.com/office/drawing/2014/main" id="{DF56409D-0845-46A5-8F7C-F13225E39FEE}"/>
              </a:ext>
            </a:extLst>
          </p:cNvPr>
          <p:cNvCxnSpPr>
            <a:cxnSpLocks/>
          </p:cNvCxnSpPr>
          <p:nvPr/>
        </p:nvCxnSpPr>
        <p:spPr>
          <a:xfrm flipH="1" flipV="1">
            <a:off x="1447937" y="4670045"/>
            <a:ext cx="1905033" cy="1276218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C159BB1E-7A21-434D-85B8-F892C4EA030F}"/>
              </a:ext>
            </a:extLst>
          </p:cNvPr>
          <p:cNvSpPr txBox="1"/>
          <p:nvPr/>
        </p:nvSpPr>
        <p:spPr>
          <a:xfrm>
            <a:off x="7845425" y="3830738"/>
            <a:ext cx="27941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Ampermetr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/>
          </a:p>
        </p:txBody>
      </p:sp>
      <p:cxnSp>
        <p:nvCxnSpPr>
          <p:cNvPr id="81" name="Прямая со стрелкой 80">
            <a:extLst>
              <a:ext uri="{FF2B5EF4-FFF2-40B4-BE49-F238E27FC236}">
                <a16:creationId xmlns:a16="http://schemas.microsoft.com/office/drawing/2014/main" id="{DE46F049-984D-445C-BEF6-052CE4683E5A}"/>
              </a:ext>
            </a:extLst>
          </p:cNvPr>
          <p:cNvCxnSpPr>
            <a:cxnSpLocks/>
          </p:cNvCxnSpPr>
          <p:nvPr/>
        </p:nvCxnSpPr>
        <p:spPr>
          <a:xfrm flipH="1">
            <a:off x="3223112" y="4233059"/>
            <a:ext cx="4546113" cy="293946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>
            <a:extLst>
              <a:ext uri="{FF2B5EF4-FFF2-40B4-BE49-F238E27FC236}">
                <a16:creationId xmlns:a16="http://schemas.microsoft.com/office/drawing/2014/main" id="{D8A51906-BF5C-49A9-8A89-6DA0D3CC32DE}"/>
              </a:ext>
            </a:extLst>
          </p:cNvPr>
          <p:cNvSpPr txBox="1"/>
          <p:nvPr/>
        </p:nvSpPr>
        <p:spPr>
          <a:xfrm>
            <a:off x="7314386" y="3274446"/>
            <a:ext cx="27941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Voltmetr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/>
          </a:p>
        </p:txBody>
      </p:sp>
      <p:cxnSp>
        <p:nvCxnSpPr>
          <p:cNvPr id="86" name="Прямая со стрелкой 85">
            <a:extLst>
              <a:ext uri="{FF2B5EF4-FFF2-40B4-BE49-F238E27FC236}">
                <a16:creationId xmlns:a16="http://schemas.microsoft.com/office/drawing/2014/main" id="{D36F1B8A-CEB0-4504-B41B-AA0C3D3434E4}"/>
              </a:ext>
            </a:extLst>
          </p:cNvPr>
          <p:cNvCxnSpPr>
            <a:cxnSpLocks/>
          </p:cNvCxnSpPr>
          <p:nvPr/>
        </p:nvCxnSpPr>
        <p:spPr>
          <a:xfrm flipH="1" flipV="1">
            <a:off x="4871266" y="3366119"/>
            <a:ext cx="2456091" cy="390801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4410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  <p:bldP spid="75" grpId="0"/>
      <p:bldP spid="77" grpId="0"/>
      <p:bldP spid="78" grpId="0"/>
      <p:bldP spid="80" grpId="0"/>
      <p:bldP spid="8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162" y="0"/>
            <a:ext cx="12185650" cy="9759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LABORATORIYA ISHINING BAJARILISH TARTIBI: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B9A35FF-38EF-419A-A08B-0D0739352A48}"/>
              </a:ext>
            </a:extLst>
          </p:cNvPr>
          <p:cNvSpPr/>
          <p:nvPr/>
        </p:nvSpPr>
        <p:spPr>
          <a:xfrm>
            <a:off x="340591" y="1120292"/>
            <a:ext cx="1123863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2. Tok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manbaining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iste’molchilarga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kuchlanish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beradigan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muruvvatini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4V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holatiga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qo‘yamiz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Picture 7">
            <a:extLst>
              <a:ext uri="{FF2B5EF4-FFF2-40B4-BE49-F238E27FC236}">
                <a16:creationId xmlns:a16="http://schemas.microsoft.com/office/drawing/2014/main" id="{25C329E6-515D-4A0B-8D62-527034FC51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450" y="3357563"/>
            <a:ext cx="5736208" cy="312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766D73F2-E6F1-41D4-9C5B-A3B237C68D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8025" y="4879217"/>
            <a:ext cx="1143000" cy="459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04698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9759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NATIJALARNI JADVALGA YOZIB BORAMIZ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2F9618DD-A3FA-4AE3-A4BA-295D0B6D1A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25" y="1528762"/>
            <a:ext cx="11957743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F5B4397-A2AA-417F-A6F6-57F252A9D959}"/>
              </a:ext>
            </a:extLst>
          </p:cNvPr>
          <p:cNvSpPr txBox="1"/>
          <p:nvPr/>
        </p:nvSpPr>
        <p:spPr>
          <a:xfrm>
            <a:off x="4111625" y="3324225"/>
            <a:ext cx="10354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2 V</a:t>
            </a:r>
            <a:endParaRPr lang="ru-RU" sz="32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19C3308-2832-4236-88A9-208703A7DE4B}"/>
              </a:ext>
            </a:extLst>
          </p:cNvPr>
          <p:cNvSpPr txBox="1"/>
          <p:nvPr/>
        </p:nvSpPr>
        <p:spPr>
          <a:xfrm>
            <a:off x="6008323" y="3333751"/>
            <a:ext cx="1707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0,5 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EBA6361-EBA4-4BED-BE17-0B1AA8245B65}"/>
              </a:ext>
            </a:extLst>
          </p:cNvPr>
          <p:cNvSpPr/>
          <p:nvPr/>
        </p:nvSpPr>
        <p:spPr>
          <a:xfrm>
            <a:off x="377825" y="1681162"/>
            <a:ext cx="29718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/>
              <a:t>Murvat</a:t>
            </a:r>
            <a:r>
              <a:rPr lang="en-US" sz="3600" dirty="0"/>
              <a:t> </a:t>
            </a:r>
            <a:r>
              <a:rPr lang="en-US" sz="3600" dirty="0" err="1"/>
              <a:t>holatlari</a:t>
            </a:r>
            <a:endParaRPr lang="ru-RU" sz="360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8FF4A1C-5693-499F-979F-425D0564EBC4}"/>
              </a:ext>
            </a:extLst>
          </p:cNvPr>
          <p:cNvSpPr/>
          <p:nvPr/>
        </p:nvSpPr>
        <p:spPr>
          <a:xfrm>
            <a:off x="3425825" y="1681162"/>
            <a:ext cx="4190999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1- </a:t>
            </a:r>
            <a:r>
              <a:rPr lang="en-US" dirty="0" err="1"/>
              <a:t>lampochka</a:t>
            </a:r>
            <a:endParaRPr lang="ru-RU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3A67615-9FA4-469D-9452-21478FF616E9}"/>
              </a:ext>
            </a:extLst>
          </p:cNvPr>
          <p:cNvSpPr/>
          <p:nvPr/>
        </p:nvSpPr>
        <p:spPr>
          <a:xfrm>
            <a:off x="7670799" y="1681162"/>
            <a:ext cx="4190999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2- </a:t>
            </a:r>
            <a:r>
              <a:rPr lang="en-US" dirty="0" err="1"/>
              <a:t>lampochka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6931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9759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LABORATORIYA ISHINING BAJARILISH TARTIBI: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5">
            <a:extLst>
              <a:ext uri="{FF2B5EF4-FFF2-40B4-BE49-F238E27FC236}">
                <a16:creationId xmlns:a16="http://schemas.microsoft.com/office/drawing/2014/main" id="{6DB7983F-213B-4F21-8729-6B29F5445C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25" y="1223962"/>
            <a:ext cx="10820400" cy="556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C99221E-F75E-49C2-864D-597B7B56CC22}"/>
                  </a:ext>
                </a:extLst>
              </p:cNvPr>
              <p:cNvSpPr txBox="1"/>
              <p:nvPr/>
            </p:nvSpPr>
            <p:spPr>
              <a:xfrm>
                <a:off x="3290585" y="6140231"/>
                <a:ext cx="298956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/>
                  <a:t>U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𝑽</m:t>
                    </m:r>
                  </m:oMath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C99221E-F75E-49C2-864D-597B7B56CC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0585" y="6140231"/>
                <a:ext cx="2989565" cy="646331"/>
              </a:xfrm>
              <a:prstGeom prst="rect">
                <a:avLst/>
              </a:prstGeom>
              <a:blipFill>
                <a:blip r:embed="rId3"/>
                <a:stretch>
                  <a:fillRect l="-6327"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D670D68-CFD4-4F37-A2CC-3D8309583370}"/>
                  </a:ext>
                </a:extLst>
              </p:cNvPr>
              <p:cNvSpPr txBox="1"/>
              <p:nvPr/>
            </p:nvSpPr>
            <p:spPr>
              <a:xfrm>
                <a:off x="7997825" y="5033962"/>
                <a:ext cx="298956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/>
                        </a:rPr>
                        <m:t>𝑰</m:t>
                      </m:r>
                      <m:r>
                        <a:rPr lang="en-US" sz="3600" b="1" i="1" smtClean="0">
                          <a:latin typeface="Cambria Math"/>
                        </a:rPr>
                        <m:t>=</m:t>
                      </m:r>
                      <m:r>
                        <a:rPr lang="ru-RU" sz="3600" b="1" i="1" smtClean="0">
                          <a:latin typeface="Cambria Math"/>
                        </a:rPr>
                        <m:t>𝟎</m:t>
                      </m:r>
                      <m:r>
                        <a:rPr lang="ru-RU" sz="3600" b="1" i="1" smtClean="0">
                          <a:latin typeface="Cambria Math"/>
                        </a:rPr>
                        <m:t>,</m:t>
                      </m:r>
                      <m:r>
                        <a:rPr lang="ru-RU" sz="3600" b="1" i="1" smtClean="0">
                          <a:latin typeface="Cambria Math"/>
                        </a:rPr>
                        <m:t>𝟓</m:t>
                      </m:r>
                      <m:r>
                        <a:rPr lang="ru-RU" sz="3600" b="1" i="1" smtClean="0">
                          <a:latin typeface="Cambria Math"/>
                        </a:rPr>
                        <m:t> А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D670D68-CFD4-4F37-A2CC-3D83095833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7825" y="5033962"/>
                <a:ext cx="2989565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12342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4726</TotalTime>
  <Words>431</Words>
  <Application>Microsoft Office PowerPoint</Application>
  <PresentationFormat>Произвольный</PresentationFormat>
  <Paragraphs>111</Paragraphs>
  <Slides>22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Пользователь</cp:lastModifiedBy>
  <cp:revision>397</cp:revision>
  <dcterms:created xsi:type="dcterms:W3CDTF">2020-04-13T08:05:16Z</dcterms:created>
  <dcterms:modified xsi:type="dcterms:W3CDTF">2020-10-26T05:46:30Z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