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18"/>
  </p:notesMasterIdLst>
  <p:sldIdLst>
    <p:sldId id="270" r:id="rId2"/>
    <p:sldId id="1653" r:id="rId3"/>
    <p:sldId id="1629" r:id="rId4"/>
    <p:sldId id="1631" r:id="rId5"/>
    <p:sldId id="1632" r:id="rId6"/>
    <p:sldId id="1633" r:id="rId7"/>
    <p:sldId id="1636" r:id="rId8"/>
    <p:sldId id="1639" r:id="rId9"/>
    <p:sldId id="1652" r:id="rId10"/>
    <p:sldId id="655" r:id="rId11"/>
    <p:sldId id="1640" r:id="rId12"/>
    <p:sldId id="1638" r:id="rId13"/>
    <p:sldId id="1641" r:id="rId14"/>
    <p:sldId id="767" r:id="rId15"/>
    <p:sldId id="1643" r:id="rId16"/>
    <p:sldId id="629" r:id="rId17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291" autoAdjust="0"/>
  </p:normalViewPr>
  <p:slideViewPr>
    <p:cSldViewPr>
      <p:cViewPr varScale="1">
        <p:scale>
          <a:sx n="67" d="100"/>
          <a:sy n="67" d="100"/>
        </p:scale>
        <p:origin x="654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1"/>
            <a:ext cx="12207875" cy="2065095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50663" y="353780"/>
            <a:ext cx="6544736" cy="1365735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454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7237" y="157162"/>
            <a:ext cx="1623188" cy="160521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225168" y="2476752"/>
            <a:ext cx="9918928" cy="15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TOK KUCHI VA UNI O‘LCHASH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66740" y="478668"/>
            <a:ext cx="1905000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626318" y="651995"/>
            <a:ext cx="1910858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73E17F9-A8A5-4C0F-9829-8E019206BE5C}"/>
              </a:ext>
            </a:extLst>
          </p:cNvPr>
          <p:cNvSpPr/>
          <p:nvPr/>
        </p:nvSpPr>
        <p:spPr>
          <a:xfrm>
            <a:off x="613638" y="2257682"/>
            <a:ext cx="872262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E9C9B38-BB93-4F9C-8505-CC3E90D90A50}"/>
              </a:ext>
            </a:extLst>
          </p:cNvPr>
          <p:cNvSpPr/>
          <p:nvPr/>
        </p:nvSpPr>
        <p:spPr>
          <a:xfrm>
            <a:off x="613638" y="4652962"/>
            <a:ext cx="827380" cy="18999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9748A993-2A7F-4691-B403-ACCEEF1D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2" y="1300162"/>
            <a:ext cx="8162925" cy="52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AMPERMETRNING ULANISHI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B292D9-3139-4B4D-9D87-9FE68E6A8BBD}"/>
              </a:ext>
            </a:extLst>
          </p:cNvPr>
          <p:cNvSpPr/>
          <p:nvPr/>
        </p:nvSpPr>
        <p:spPr>
          <a:xfrm>
            <a:off x="1749425" y="1147762"/>
            <a:ext cx="4191000" cy="2543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30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1BEA5D77-FCC8-46AB-9B3F-BD5C42AAE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5" b="53891"/>
          <a:stretch/>
        </p:blipFill>
        <p:spPr bwMode="auto">
          <a:xfrm>
            <a:off x="496451" y="1215358"/>
            <a:ext cx="5748773" cy="52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X E M A S 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A94D75F-1B73-4A63-ABE7-24E7D3466161}"/>
              </a:ext>
            </a:extLst>
          </p:cNvPr>
          <p:cNvCxnSpPr>
            <a:cxnSpLocks/>
          </p:cNvCxnSpPr>
          <p:nvPr/>
        </p:nvCxnSpPr>
        <p:spPr>
          <a:xfrm flipH="1">
            <a:off x="4436162" y="1620505"/>
            <a:ext cx="1963257" cy="375301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C21A4E-5603-4D73-B83D-982C28E3E572}"/>
              </a:ext>
            </a:extLst>
          </p:cNvPr>
          <p:cNvSpPr txBox="1"/>
          <p:nvPr/>
        </p:nvSpPr>
        <p:spPr>
          <a:xfrm>
            <a:off x="6657874" y="927940"/>
            <a:ext cx="3578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Tok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manbai</a:t>
            </a:r>
            <a:endParaRPr lang="ru-RU" b="1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EC79859-6B64-4E04-94E1-5BDFCD473AEA}"/>
              </a:ext>
            </a:extLst>
          </p:cNvPr>
          <p:cNvCxnSpPr>
            <a:cxnSpLocks/>
          </p:cNvCxnSpPr>
          <p:nvPr/>
        </p:nvCxnSpPr>
        <p:spPr>
          <a:xfrm flipH="1">
            <a:off x="1673225" y="1896617"/>
            <a:ext cx="5752418" cy="17622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3E9ADB-2064-4F94-B6C6-2390DB84F2A2}"/>
              </a:ext>
            </a:extLst>
          </p:cNvPr>
          <p:cNvSpPr txBox="1"/>
          <p:nvPr/>
        </p:nvSpPr>
        <p:spPr>
          <a:xfrm>
            <a:off x="7504449" y="1538177"/>
            <a:ext cx="4328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endParaRPr lang="ru-RU" b="1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0606973-9B41-45FB-9980-01A90DE2F862}"/>
              </a:ext>
            </a:extLst>
          </p:cNvPr>
          <p:cNvCxnSpPr>
            <a:cxnSpLocks/>
          </p:cNvCxnSpPr>
          <p:nvPr/>
        </p:nvCxnSpPr>
        <p:spPr>
          <a:xfrm flipH="1">
            <a:off x="2206625" y="3509962"/>
            <a:ext cx="5215373" cy="15364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40E109-860D-4D35-97C6-3A6E929793EE}"/>
              </a:ext>
            </a:extLst>
          </p:cNvPr>
          <p:cNvSpPr txBox="1"/>
          <p:nvPr/>
        </p:nvSpPr>
        <p:spPr>
          <a:xfrm>
            <a:off x="7476780" y="3110214"/>
            <a:ext cx="1659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Kalit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5B96D-741C-4C37-87A7-31E301430AFD}"/>
              </a:ext>
            </a:extLst>
          </p:cNvPr>
          <p:cNvSpPr txBox="1"/>
          <p:nvPr/>
        </p:nvSpPr>
        <p:spPr>
          <a:xfrm>
            <a:off x="8253823" y="3854249"/>
            <a:ext cx="4076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Ulovchi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simlar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E07EA10-C128-4F9C-A2F7-EFFC2C0F5903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744715" y="4177415"/>
            <a:ext cx="2509108" cy="67263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5912D2B-C9BD-4DEB-B107-63608C3C802B}"/>
              </a:ext>
            </a:extLst>
          </p:cNvPr>
          <p:cNvSpPr txBox="1"/>
          <p:nvPr/>
        </p:nvSpPr>
        <p:spPr>
          <a:xfrm>
            <a:off x="8895065" y="2370533"/>
            <a:ext cx="2794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Ampermetr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631BBF2-1112-4314-8906-3BC8CC775647}"/>
              </a:ext>
            </a:extLst>
          </p:cNvPr>
          <p:cNvCxnSpPr>
            <a:cxnSpLocks/>
          </p:cNvCxnSpPr>
          <p:nvPr/>
        </p:nvCxnSpPr>
        <p:spPr>
          <a:xfrm flipH="1" flipV="1">
            <a:off x="4873625" y="2246140"/>
            <a:ext cx="3755331" cy="4748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ZANJIRDAGI SXEMASI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647475C-89D6-421E-857D-3EAD687B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071563"/>
            <a:ext cx="6477000" cy="44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1929023-D386-4413-8C37-A3E96B217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1071562"/>
            <a:ext cx="4267200" cy="28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34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720725" y="1071562"/>
            <a:ext cx="10744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zanjirdagi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lampochkadan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0,4 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o‘tmoqda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spirali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daqiqada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7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B10B00A-5D55-4B11-B05A-0B0B6A51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79" y="898059"/>
            <a:ext cx="309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B7354-4380-43B6-B3E9-8FCA27124C48}"/>
              </a:ext>
            </a:extLst>
          </p:cNvPr>
          <p:cNvSpPr txBox="1"/>
          <p:nvPr/>
        </p:nvSpPr>
        <p:spPr>
          <a:xfrm>
            <a:off x="349073" y="1528762"/>
            <a:ext cx="2375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I = 0,4 A</a:t>
            </a:r>
            <a:endParaRPr lang="ru-RU" sz="36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4D4B4F-0A9F-448D-AB0C-9C8D4A5A05FF}"/>
              </a:ext>
            </a:extLst>
          </p:cNvPr>
          <p:cNvCxnSpPr>
            <a:cxnSpLocks/>
          </p:cNvCxnSpPr>
          <p:nvPr/>
        </p:nvCxnSpPr>
        <p:spPr>
          <a:xfrm flipV="1">
            <a:off x="64229" y="3620110"/>
            <a:ext cx="3971196" cy="23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E5E6F087-0284-46F0-98B9-1C0B6CEE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838693"/>
            <a:ext cx="3003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282" y="6130454"/>
                <a:ext cx="505007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ru-RU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altLang="ru-RU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</a:t>
                </a:r>
                <a:r>
                  <a:rPr lang="en-US" sz="3600" dirty="0"/>
                  <a:t>7,5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282" y="6130454"/>
                <a:ext cx="5050070" cy="646331"/>
              </a:xfrm>
              <a:prstGeom prst="rect">
                <a:avLst/>
              </a:prstGeom>
              <a:blipFill>
                <a:blip r:embed="rId2"/>
                <a:stretch>
                  <a:fillRect l="-3619" t="-16981" b="-358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/>
              <p:nvPr/>
            </p:nvSpPr>
            <p:spPr>
              <a:xfrm>
                <a:off x="300848" y="3705247"/>
                <a:ext cx="18124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48" y="3705247"/>
                <a:ext cx="1812426" cy="646331"/>
              </a:xfrm>
              <a:prstGeom prst="rect">
                <a:avLst/>
              </a:prstGeom>
              <a:blipFill>
                <a:blip r:embed="rId3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F0FF124-7167-4D73-B2B3-F46F0DB56807}"/>
              </a:ext>
            </a:extLst>
          </p:cNvPr>
          <p:cNvSpPr txBox="1"/>
          <p:nvPr/>
        </p:nvSpPr>
        <p:spPr>
          <a:xfrm>
            <a:off x="333355" y="2221415"/>
            <a:ext cx="4135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 = 5 min = 300 s</a:t>
            </a:r>
            <a:endParaRPr lang="ru-RU" sz="36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C16265-09E0-4B4F-B3CD-4D9769055A52}"/>
              </a:ext>
            </a:extLst>
          </p:cNvPr>
          <p:cNvCxnSpPr>
            <a:cxnSpLocks/>
          </p:cNvCxnSpPr>
          <p:nvPr/>
        </p:nvCxnSpPr>
        <p:spPr>
          <a:xfrm>
            <a:off x="4014659" y="898059"/>
            <a:ext cx="63809" cy="3497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67CA9C-6C6F-4674-979B-2A11CAA48EAE}"/>
                  </a:ext>
                </a:extLst>
              </p:cNvPr>
              <p:cNvSpPr txBox="1"/>
              <p:nvPr/>
            </p:nvSpPr>
            <p:spPr>
              <a:xfrm>
                <a:off x="4152281" y="1293317"/>
                <a:ext cx="1745520" cy="913263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67CA9C-6C6F-4674-979B-2A11CAA48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281" y="1293317"/>
                <a:ext cx="1745520" cy="913263"/>
              </a:xfrm>
              <a:prstGeom prst="rect">
                <a:avLst/>
              </a:prstGeom>
              <a:blipFill>
                <a:blip r:embed="rId4"/>
                <a:stretch>
                  <a:fillRect l="-10959" t="-1282" b="-11538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4EAA23-626E-4CE5-8D84-9AFB242C2372}"/>
                  </a:ext>
                </a:extLst>
              </p:cNvPr>
              <p:cNvSpPr txBox="1"/>
              <p:nvPr/>
            </p:nvSpPr>
            <p:spPr>
              <a:xfrm>
                <a:off x="9131506" y="4998430"/>
                <a:ext cx="2500107" cy="646331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7,5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4EAA23-626E-4CE5-8D84-9AFB242C2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506" y="4998430"/>
                <a:ext cx="2500107" cy="646331"/>
              </a:xfrm>
              <a:prstGeom prst="rect">
                <a:avLst/>
              </a:prstGeom>
              <a:blipFill>
                <a:blip r:embed="rId5"/>
                <a:stretch>
                  <a:fillRect l="-6444" t="-9565" b="-2869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7491E6-E90E-4E67-A38F-83DECE5552B2}"/>
                  </a:ext>
                </a:extLst>
              </p:cNvPr>
              <p:cNvSpPr txBox="1"/>
              <p:nvPr/>
            </p:nvSpPr>
            <p:spPr>
              <a:xfrm>
                <a:off x="361581" y="4351578"/>
                <a:ext cx="18124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7491E6-E90E-4E67-A38F-83DECE555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81" y="4351578"/>
                <a:ext cx="1812426" cy="646331"/>
              </a:xfrm>
              <a:prstGeom prst="rect">
                <a:avLst/>
              </a:prstGeom>
              <a:blipFill>
                <a:blip r:embed="rId6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96FD1D-4D79-428C-9D2F-91FD315DAF1F}"/>
                  </a:ext>
                </a:extLst>
              </p:cNvPr>
              <p:cNvSpPr txBox="1"/>
              <p:nvPr/>
            </p:nvSpPr>
            <p:spPr>
              <a:xfrm>
                <a:off x="150092" y="2863631"/>
                <a:ext cx="386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 = -1,6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endParaRPr lang="ru-RU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96FD1D-4D79-428C-9D2F-91FD315DA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2" y="2863631"/>
                <a:ext cx="3864567" cy="646331"/>
              </a:xfrm>
              <a:prstGeom prst="rect">
                <a:avLst/>
              </a:prstGeom>
              <a:blipFill>
                <a:blip r:embed="rId7"/>
                <a:stretch>
                  <a:fillRect l="-4890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92C707-BD4B-4B52-A9DE-68ADA4027D35}"/>
                  </a:ext>
                </a:extLst>
              </p:cNvPr>
              <p:cNvSpPr txBox="1"/>
              <p:nvPr/>
            </p:nvSpPr>
            <p:spPr>
              <a:xfrm>
                <a:off x="5654352" y="2193638"/>
                <a:ext cx="1576502" cy="91319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I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92C707-BD4B-4B52-A9DE-68ADA4027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352" y="2193638"/>
                <a:ext cx="1576502" cy="913199"/>
              </a:xfrm>
              <a:prstGeom prst="rect">
                <a:avLst/>
              </a:prstGeom>
              <a:blipFill>
                <a:blip r:embed="rId8"/>
                <a:stretch>
                  <a:fillRect l="-11985" t="-629" b="-10063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F2EDA3-1D5F-44C1-AB92-77A82825F20A}"/>
                  </a:ext>
                </a:extLst>
              </p:cNvPr>
              <p:cNvSpPr txBox="1"/>
              <p:nvPr/>
            </p:nvSpPr>
            <p:spPr>
              <a:xfrm>
                <a:off x="8028898" y="2318571"/>
                <a:ext cx="2748391" cy="70788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q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F2EDA3-1D5F-44C1-AB92-77A82825F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898" y="2318571"/>
                <a:ext cx="2748391" cy="707886"/>
              </a:xfrm>
              <a:prstGeom prst="rect">
                <a:avLst/>
              </a:prstGeom>
              <a:blipFill>
                <a:blip r:embed="rId9"/>
                <a:stretch>
                  <a:fillRect l="-6739" t="-11200" b="-296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1808C2C-0549-4DDC-BA37-D8C53C6DB365}"/>
              </a:ext>
            </a:extLst>
          </p:cNvPr>
          <p:cNvSpPr txBox="1"/>
          <p:nvPr/>
        </p:nvSpPr>
        <p:spPr>
          <a:xfrm>
            <a:off x="10340843" y="1419625"/>
            <a:ext cx="829395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ru-RU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A2686E-A292-49C1-A0DE-7C842B8A195D}"/>
              </a:ext>
            </a:extLst>
          </p:cNvPr>
          <p:cNvSpPr txBox="1"/>
          <p:nvPr/>
        </p:nvSpPr>
        <p:spPr>
          <a:xfrm>
            <a:off x="10340842" y="2423954"/>
            <a:ext cx="829395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43D0F2-500B-4EB8-8D7C-4FF141E5C07E}"/>
                  </a:ext>
                </a:extLst>
              </p:cNvPr>
              <p:cNvSpPr txBox="1"/>
              <p:nvPr/>
            </p:nvSpPr>
            <p:spPr>
              <a:xfrm>
                <a:off x="5331876" y="3106837"/>
                <a:ext cx="3970629" cy="70788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4000" dirty="0"/>
                  <a:t>   (1)</a:t>
                </a:r>
                <a:endParaRPr lang="ru-RU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43D0F2-500B-4EB8-8D7C-4FF141E5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876" y="3106837"/>
                <a:ext cx="3970629" cy="707886"/>
              </a:xfrm>
              <a:prstGeom prst="rect">
                <a:avLst/>
              </a:prstGeom>
              <a:blipFill>
                <a:blip r:embed="rId10"/>
                <a:stretch>
                  <a:fillRect l="-4091" t="-11200" b="-296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55666D-6531-4133-A137-602742C7DA40}"/>
                  </a:ext>
                </a:extLst>
              </p:cNvPr>
              <p:cNvSpPr txBox="1"/>
              <p:nvPr/>
            </p:nvSpPr>
            <p:spPr>
              <a:xfrm>
                <a:off x="5374739" y="3895103"/>
                <a:ext cx="1745520" cy="97853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55666D-6531-4133-A137-602742C7D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39" y="3895103"/>
                <a:ext cx="1745520" cy="978538"/>
              </a:xfrm>
              <a:prstGeom prst="rect">
                <a:avLst/>
              </a:prstGeom>
              <a:blipFill>
                <a:blip r:embed="rId11"/>
                <a:stretch>
                  <a:fillRect l="-11301" b="-9639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6633B20-DDA4-499B-B069-D2321B6A7F31}"/>
                  </a:ext>
                </a:extLst>
              </p:cNvPr>
              <p:cNvSpPr txBox="1"/>
              <p:nvPr/>
            </p:nvSpPr>
            <p:spPr>
              <a:xfrm>
                <a:off x="2277938" y="4854667"/>
                <a:ext cx="6818643" cy="104797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 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−1,6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𝟏𝟐𝟎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−16 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sz="4000" dirty="0"/>
                  <a:t>  =</a:t>
                </a:r>
                <a:endParaRPr lang="ru-RU" sz="4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6633B20-DDA4-499B-B069-D2321B6A7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938" y="4854667"/>
                <a:ext cx="6818643" cy="1047979"/>
              </a:xfrm>
              <a:prstGeom prst="rect">
                <a:avLst/>
              </a:prstGeom>
              <a:blipFill>
                <a:blip r:embed="rId12"/>
                <a:stretch>
                  <a:fillRect l="-2936" r="-2491" b="-3933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5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3" grpId="0"/>
      <p:bldP spid="14" grpId="0"/>
      <p:bldP spid="22" grpId="0" animBg="1"/>
      <p:bldP spid="26" grpId="0" animBg="1"/>
      <p:bldP spid="19" grpId="0"/>
      <p:bldP spid="2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42D509-2463-4624-9AE9-8D6D406B962D}"/>
              </a:ext>
            </a:extLst>
          </p:cNvPr>
          <p:cNvSpPr/>
          <p:nvPr/>
        </p:nvSpPr>
        <p:spPr>
          <a:xfrm>
            <a:off x="415925" y="1147762"/>
            <a:ext cx="1135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12 V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kuchlanishli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akkumulator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yurgizishda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generatorga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50 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bermoqda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dvigateli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o‘tgach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akkumulator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5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5425" y="1300163"/>
            <a:ext cx="11277600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yozing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Taniqli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fizik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matematik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Andre Mari </a:t>
            </a:r>
            <a:r>
              <a:rPr lang="en-US" altLang="ru-RU" sz="44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Amper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hamda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Alessandro Volta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haqida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qo‘shimcha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ma’lumotlar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izlab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toping.</a:t>
            </a:r>
            <a:endParaRPr kumimoji="0" lang="en-US" altLang="ru-RU" sz="4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888893C4-FC2B-4592-854D-DDB265EB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100931"/>
            <a:ext cx="4572154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8429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29280"/>
              </p:ext>
            </p:extLst>
          </p:nvPr>
        </p:nvGraphicFramePr>
        <p:xfrm>
          <a:off x="214311" y="842962"/>
          <a:ext cx="11582400" cy="6000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726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7559674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867358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Tushuncha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Mazmuni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toki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Kimyoviy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energiyani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energiyasiga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aylantiradigan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manba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O‘zgarmas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manbai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ishora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zaryadlangan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jismlar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sodir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bo‘ladigan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kuchli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uchqun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4266009" y="4043362"/>
            <a:ext cx="7311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4416425" y="1702685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Zaryadli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tartibli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F82C9-3C16-4A50-8E2B-E1E7F63CE182}"/>
              </a:ext>
            </a:extLst>
          </p:cNvPr>
          <p:cNvSpPr txBox="1"/>
          <p:nvPr/>
        </p:nvSpPr>
        <p:spPr>
          <a:xfrm>
            <a:off x="241299" y="3170574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Galvanik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4C8A1-AB65-499E-98D1-FFADEDCB4670}"/>
              </a:ext>
            </a:extLst>
          </p:cNvPr>
          <p:cNvSpPr txBox="1"/>
          <p:nvPr/>
        </p:nvSpPr>
        <p:spPr>
          <a:xfrm>
            <a:off x="241299" y="5699255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 HAQIDA TUSHUNCHA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54025" y="1223962"/>
            <a:ext cx="1097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ko‘ndalang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kesimidan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birligida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miqdoriga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qiymat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1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 HAQIDA TUSHUNCHA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B1A80-69F7-4148-B5A9-086BFD019BDC}"/>
                  </a:ext>
                </a:extLst>
              </p:cNvPr>
              <p:cNvSpPr txBox="1"/>
              <p:nvPr/>
            </p:nvSpPr>
            <p:spPr>
              <a:xfrm>
                <a:off x="4375323" y="1176420"/>
                <a:ext cx="2512071" cy="131933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I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B1A80-69F7-4148-B5A9-086BFD01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23" y="1176420"/>
                <a:ext cx="2512071" cy="1319336"/>
              </a:xfrm>
              <a:prstGeom prst="rect">
                <a:avLst/>
              </a:prstGeom>
              <a:blipFill>
                <a:blip r:embed="rId2"/>
                <a:stretch>
                  <a:fillRect l="-11876" b="-9333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631C00-E77B-42F7-A253-2E5BBEA67554}"/>
              </a:ext>
            </a:extLst>
          </p:cNvPr>
          <p:cNvSpPr txBox="1"/>
          <p:nvPr/>
        </p:nvSpPr>
        <p:spPr>
          <a:xfrm>
            <a:off x="911225" y="2783025"/>
            <a:ext cx="365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2EFC0-A418-4892-87D4-7E886C762AA8}"/>
              </a:ext>
            </a:extLst>
          </p:cNvPr>
          <p:cNvSpPr txBox="1"/>
          <p:nvPr/>
        </p:nvSpPr>
        <p:spPr>
          <a:xfrm>
            <a:off x="911225" y="3695701"/>
            <a:ext cx="48773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t 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(s)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0BCEE-E26F-4EC3-ADDA-716CB4D9D0DE}"/>
              </a:ext>
            </a:extLst>
          </p:cNvPr>
          <p:cNvSpPr txBox="1"/>
          <p:nvPr/>
        </p:nvSpPr>
        <p:spPr>
          <a:xfrm>
            <a:off x="853950" y="4590067"/>
            <a:ext cx="70427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 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(C)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KUCHINING BIRLIGI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0BCEE-E26F-4EC3-ADDA-716CB4D9D0DE}"/>
              </a:ext>
            </a:extLst>
          </p:cNvPr>
          <p:cNvSpPr txBox="1"/>
          <p:nvPr/>
        </p:nvSpPr>
        <p:spPr>
          <a:xfrm>
            <a:off x="473075" y="1088737"/>
            <a:ext cx="11239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XBS da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fransuz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Andre Mari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C9239A-FD05-419E-BE4D-935FA809A02F}"/>
                  </a:ext>
                </a:extLst>
              </p:cNvPr>
              <p:cNvSpPr txBox="1"/>
              <p:nvPr/>
            </p:nvSpPr>
            <p:spPr>
              <a:xfrm>
                <a:off x="4492625" y="3175041"/>
                <a:ext cx="2512071" cy="131933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I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C9239A-FD05-419E-BE4D-935FA809A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625" y="3175041"/>
                <a:ext cx="2512071" cy="1319336"/>
              </a:xfrm>
              <a:prstGeom prst="rect">
                <a:avLst/>
              </a:prstGeom>
              <a:blipFill>
                <a:blip r:embed="rId2"/>
                <a:stretch>
                  <a:fillRect l="-11876" b="-9333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6FE708-D16C-444E-9A0F-C8F50CC64DC6}"/>
                  </a:ext>
                </a:extLst>
              </p:cNvPr>
              <p:cNvSpPr txBox="1"/>
              <p:nvPr/>
            </p:nvSpPr>
            <p:spPr>
              <a:xfrm>
                <a:off x="4512307" y="4929531"/>
                <a:ext cx="3465836" cy="132369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5400" b="1" dirty="0"/>
                          <m:t>I</m:t>
                        </m:r>
                      </m:e>
                    </m:d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sz="5400" b="1" dirty="0"/>
                  <a:t> </a:t>
                </a:r>
                <a:r>
                  <a:rPr lang="en-US" sz="5400" dirty="0"/>
                  <a:t>=</a:t>
                </a:r>
                <a:r>
                  <a:rPr lang="en-US" sz="5400" b="1" dirty="0"/>
                  <a:t> A</a:t>
                </a:r>
                <a:endParaRPr lang="ru-RU" sz="5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6FE708-D16C-444E-9A0F-C8F50CC64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307" y="4929531"/>
                <a:ext cx="3465836" cy="1323696"/>
              </a:xfrm>
              <a:prstGeom prst="rect">
                <a:avLst/>
              </a:prstGeom>
              <a:blipFill>
                <a:blip r:embed="rId3"/>
                <a:stretch>
                  <a:fillRect b="-8850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259D0E31-3586-423B-92AE-9971CA3DE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140483"/>
            <a:ext cx="2952750" cy="35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KUCHINING BIRLIGI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B1A80-69F7-4148-B5A9-086BFD019BDC}"/>
                  </a:ext>
                </a:extLst>
              </p:cNvPr>
              <p:cNvSpPr txBox="1"/>
              <p:nvPr/>
            </p:nvSpPr>
            <p:spPr>
              <a:xfrm>
                <a:off x="1673225" y="3357563"/>
                <a:ext cx="8305800" cy="94205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1  mA  =  0,001 A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5400" dirty="0"/>
                  <a:t> A</a:t>
                </a:r>
                <a:endParaRPr lang="ru-RU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B1A80-69F7-4148-B5A9-086BFD01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225" y="3357563"/>
                <a:ext cx="8305800" cy="942053"/>
              </a:xfrm>
              <a:prstGeom prst="rect">
                <a:avLst/>
              </a:prstGeom>
              <a:blipFill>
                <a:blip r:embed="rId2"/>
                <a:stretch>
                  <a:fillRect l="-3571" t="-14110" b="-32515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50BCEE-E26F-4EC3-ADDA-716CB4D9D0DE}"/>
                  </a:ext>
                </a:extLst>
              </p:cNvPr>
              <p:cNvSpPr txBox="1"/>
              <p:nvPr/>
            </p:nvSpPr>
            <p:spPr>
              <a:xfrm>
                <a:off x="473075" y="1155523"/>
                <a:ext cx="1123950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Amalda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o‘lchashda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amperdan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tashqari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milliamper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(mA)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mikroamper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(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𝐀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qo‘llaniladi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50BCEE-E26F-4EC3-ADDA-716CB4D9D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75" y="1155523"/>
                <a:ext cx="11239500" cy="1938992"/>
              </a:xfrm>
              <a:prstGeom prst="rect">
                <a:avLst/>
              </a:prstGeom>
              <a:blipFill>
                <a:blip r:embed="rId3"/>
                <a:stretch>
                  <a:fillRect l="-1953" t="-5660" r="-1953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69F553-07A6-4297-93E9-FF477D674B19}"/>
                  </a:ext>
                </a:extLst>
              </p:cNvPr>
              <p:cNvSpPr txBox="1"/>
              <p:nvPr/>
            </p:nvSpPr>
            <p:spPr>
              <a:xfrm>
                <a:off x="1603375" y="4918450"/>
                <a:ext cx="8839200" cy="92333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1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en-US" sz="5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𝐀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5400" dirty="0"/>
                  <a:t>=  0,000001 A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5400" dirty="0"/>
                  <a:t> A</a:t>
                </a:r>
                <a:endParaRPr lang="ru-RU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69F553-07A6-4297-93E9-FF477D674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375" y="4918450"/>
                <a:ext cx="8839200" cy="923330"/>
              </a:xfrm>
              <a:prstGeom prst="rect">
                <a:avLst/>
              </a:prstGeom>
              <a:blipFill>
                <a:blip r:embed="rId4"/>
                <a:stretch>
                  <a:fillRect l="-3358" t="-14375" b="-35000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9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KUCHINI O‘LCHASH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054D7-95FD-48FB-A2C5-5BB785E0D044}"/>
              </a:ext>
            </a:extLst>
          </p:cNvPr>
          <p:cNvSpPr txBox="1"/>
          <p:nvPr/>
        </p:nvSpPr>
        <p:spPr>
          <a:xfrm>
            <a:off x="4035425" y="4652962"/>
            <a:ext cx="4419600" cy="9233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/>
              <a:t>Ampermetr</a:t>
            </a:r>
            <a:endParaRPr lang="ru-RU" sz="5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8B46FD-C24F-421F-82E5-D8F4BD04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254008"/>
            <a:ext cx="3149601" cy="27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B82C6F-8437-4E0B-8181-3869E1E25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5" t="5494" b="2239"/>
          <a:stretch/>
        </p:blipFill>
        <p:spPr>
          <a:xfrm>
            <a:off x="4501554" y="1144665"/>
            <a:ext cx="2877741" cy="28592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BA901C-CC68-4842-9DDE-0B54AC175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8" t="5494" r="6278" b="6581"/>
          <a:stretch/>
        </p:blipFill>
        <p:spPr>
          <a:xfrm>
            <a:off x="8354620" y="1278686"/>
            <a:ext cx="2701923" cy="26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KUCHINI O‘LCHASH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C2D48B-983C-4D50-B35D-5E3804028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9" r="2401"/>
          <a:stretch/>
        </p:blipFill>
        <p:spPr>
          <a:xfrm>
            <a:off x="427155" y="1249243"/>
            <a:ext cx="2637508" cy="2260719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4F23A76-9325-4E5A-9364-CA34B42070E3}"/>
              </a:ext>
            </a:extLst>
          </p:cNvPr>
          <p:cNvCxnSpPr>
            <a:cxnSpLocks/>
          </p:cNvCxnSpPr>
          <p:nvPr/>
        </p:nvCxnSpPr>
        <p:spPr>
          <a:xfrm flipV="1">
            <a:off x="1804647" y="1470220"/>
            <a:ext cx="4862498" cy="5999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0FD708F1-C0D4-4276-9BBB-A294F17A402A}"/>
              </a:ext>
            </a:extLst>
          </p:cNvPr>
          <p:cNvSpPr/>
          <p:nvPr/>
        </p:nvSpPr>
        <p:spPr>
          <a:xfrm>
            <a:off x="7007225" y="1031239"/>
            <a:ext cx="1447800" cy="12487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V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4208CB-C805-4A45-8E74-F46373B8A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5" t="5494" b="2239"/>
          <a:stretch/>
        </p:blipFill>
        <p:spPr>
          <a:xfrm>
            <a:off x="3561922" y="3111469"/>
            <a:ext cx="2530903" cy="2514600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C7D737B-BE1D-43CE-946A-F4823AF3AD1B}"/>
              </a:ext>
            </a:extLst>
          </p:cNvPr>
          <p:cNvCxnSpPr>
            <a:cxnSpLocks/>
          </p:cNvCxnSpPr>
          <p:nvPr/>
        </p:nvCxnSpPr>
        <p:spPr>
          <a:xfrm flipV="1">
            <a:off x="4575976" y="3316560"/>
            <a:ext cx="4862498" cy="5999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3D22BF22-023B-423D-B10F-C22590E3C9EE}"/>
              </a:ext>
            </a:extLst>
          </p:cNvPr>
          <p:cNvSpPr/>
          <p:nvPr/>
        </p:nvSpPr>
        <p:spPr>
          <a:xfrm>
            <a:off x="9587298" y="2423716"/>
            <a:ext cx="1447800" cy="12487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A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KUCHINI O‘LCHASH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054D7-95FD-48FB-A2C5-5BB785E0D044}"/>
              </a:ext>
            </a:extLst>
          </p:cNvPr>
          <p:cNvSpPr txBox="1"/>
          <p:nvPr/>
        </p:nvSpPr>
        <p:spPr>
          <a:xfrm>
            <a:off x="682624" y="1443497"/>
            <a:ext cx="10896599" cy="14465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zanjiridagi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iste’molchiga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E5805-7F1B-41B2-9259-D7CB81762C53}"/>
              </a:ext>
            </a:extLst>
          </p:cNvPr>
          <p:cNvSpPr txBox="1"/>
          <p:nvPr/>
        </p:nvSpPr>
        <p:spPr>
          <a:xfrm>
            <a:off x="646111" y="3662363"/>
            <a:ext cx="10933113" cy="14465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Ampermetr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zanjiridagi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iste’molchiga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4545</TotalTime>
  <Words>433</Words>
  <Application>Microsoft Office PowerPoint</Application>
  <PresentationFormat>Произвольный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379</cp:revision>
  <dcterms:created xsi:type="dcterms:W3CDTF">2020-04-13T08:05:16Z</dcterms:created>
  <dcterms:modified xsi:type="dcterms:W3CDTF">2020-10-13T10:39:32Z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