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3">
  <p:sldMasterIdLst>
    <p:sldMasterId id="2147483648" r:id="rId1"/>
  </p:sldMasterIdLst>
  <p:notesMasterIdLst>
    <p:notesMasterId r:id="rId27"/>
  </p:notesMasterIdLst>
  <p:sldIdLst>
    <p:sldId id="270" r:id="rId2"/>
    <p:sldId id="1646" r:id="rId3"/>
    <p:sldId id="1648" r:id="rId4"/>
    <p:sldId id="1647" r:id="rId5"/>
    <p:sldId id="679" r:id="rId6"/>
    <p:sldId id="1649" r:id="rId7"/>
    <p:sldId id="1629" r:id="rId8"/>
    <p:sldId id="1630" r:id="rId9"/>
    <p:sldId id="1631" r:id="rId10"/>
    <p:sldId id="1632" r:id="rId11"/>
    <p:sldId id="1633" r:id="rId12"/>
    <p:sldId id="1634" r:id="rId13"/>
    <p:sldId id="1635" r:id="rId14"/>
    <p:sldId id="1636" r:id="rId15"/>
    <p:sldId id="1639" r:id="rId16"/>
    <p:sldId id="655" r:id="rId17"/>
    <p:sldId id="1640" r:id="rId18"/>
    <p:sldId id="1641" r:id="rId19"/>
    <p:sldId id="1643" r:id="rId20"/>
    <p:sldId id="1642" r:id="rId21"/>
    <p:sldId id="1644" r:id="rId22"/>
    <p:sldId id="1645" r:id="rId23"/>
    <p:sldId id="629" r:id="rId24"/>
    <p:sldId id="1638" r:id="rId25"/>
    <p:sldId id="672" r:id="rId26"/>
  </p:sldIdLst>
  <p:sldSz cx="12185650" cy="7019925"/>
  <p:notesSz cx="5765800" cy="3244850"/>
  <p:defaultTextStyle>
    <a:defPPr>
      <a:defRPr lang="ru-RU"/>
    </a:defPPr>
    <a:lvl1pPr marL="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DF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5" autoAdjust="0"/>
    <p:restoredTop sz="94291" autoAdjust="0"/>
  </p:normalViewPr>
  <p:slideViewPr>
    <p:cSldViewPr>
      <p:cViewPr varScale="1">
        <p:scale>
          <a:sx n="67" d="100"/>
          <a:sy n="67" d="100"/>
        </p:scale>
        <p:origin x="654" y="78"/>
      </p:cViewPr>
      <p:guideLst>
        <p:guide orient="horz" pos="6231"/>
        <p:guide pos="45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F0624-E261-4E68-BC68-6CD565DFB15F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F9C9D-080E-4439-901A-28EA3C65A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981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455189"/>
          </a:xfrm>
        </p:spPr>
        <p:txBody>
          <a:bodyPr lIns="0" tIns="0" rIns="0" bIns="0"/>
          <a:lstStyle>
            <a:lvl1pPr>
              <a:defRPr sz="2958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2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1" y="286575"/>
            <a:ext cx="10357805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3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9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7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3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9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7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3931" y="955500"/>
            <a:ext cx="10357805" cy="223779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91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8386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49"/>
            <a:ext cx="11942743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17" name="bg object 17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2" y="6528530"/>
            <a:ext cx="3899408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9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-22225" y="18792"/>
            <a:ext cx="12207875" cy="1738570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8055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50663" y="353780"/>
            <a:ext cx="6544736" cy="1365735"/>
          </a:xfrm>
          <a:prstGeom prst="rect">
            <a:avLst/>
          </a:prstGeom>
        </p:spPr>
        <p:txBody>
          <a:bodyPr wrap="square" lIns="0" tIns="3088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55" algn="ctr" defTabSz="1933533">
              <a:spcBef>
                <a:spcPts val="241"/>
              </a:spcBef>
              <a:defRPr/>
            </a:pPr>
            <a:r>
              <a:rPr lang="en-US" sz="8454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3" name="object 11"/>
          <p:cNvSpPr>
            <a:spLocks noChangeArrowheads="1"/>
          </p:cNvSpPr>
          <p:nvPr/>
        </p:nvSpPr>
        <p:spPr bwMode="auto">
          <a:xfrm>
            <a:off x="507237" y="157162"/>
            <a:ext cx="1623188" cy="1447799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3392"/>
            <a:endParaRPr lang="ru-RU" sz="8055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524432" y="2064837"/>
            <a:ext cx="9918928" cy="1507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49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9"/>
              </a:spcBef>
            </a:pP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 ELEKTR KUCHLANISH  VA UNI O‘LCHASH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66740" y="478668"/>
            <a:ext cx="1905000" cy="1126294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8055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626318" y="651995"/>
            <a:ext cx="1910858" cy="749427"/>
          </a:xfrm>
          <a:prstGeom prst="rect">
            <a:avLst/>
          </a:prstGeom>
        </p:spPr>
        <p:txBody>
          <a:bodyPr wrap="square" lIns="0" tIns="33519" rIns="0" bIns="0">
            <a:spAutoFit/>
          </a:bodyPr>
          <a:lstStyle/>
          <a:p>
            <a:pPr algn="ctr" defTabSz="1217750">
              <a:spcBef>
                <a:spcPts val="265"/>
              </a:spcBef>
              <a:defRPr/>
            </a:pPr>
            <a:r>
              <a:rPr lang="ru-RU" sz="4650" b="1" spc="22" dirty="0">
                <a:solidFill>
                  <a:srgbClr val="FEFEFE"/>
                </a:solidFill>
                <a:latin typeface="Arial"/>
                <a:cs typeface="Arial"/>
              </a:rPr>
              <a:t>8-</a:t>
            </a:r>
            <a:r>
              <a:rPr lang="en-US" sz="4650" b="1" spc="22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4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36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673E17F9-A8A5-4C0F-9829-8E019206BE5C}"/>
              </a:ext>
            </a:extLst>
          </p:cNvPr>
          <p:cNvSpPr/>
          <p:nvPr/>
        </p:nvSpPr>
        <p:spPr>
          <a:xfrm>
            <a:off x="652170" y="1902911"/>
            <a:ext cx="872262" cy="18999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3E9C9B38-BB93-4F9C-8505-CC3E90D90A50}"/>
              </a:ext>
            </a:extLst>
          </p:cNvPr>
          <p:cNvSpPr/>
          <p:nvPr/>
        </p:nvSpPr>
        <p:spPr>
          <a:xfrm>
            <a:off x="658520" y="4234187"/>
            <a:ext cx="827380" cy="18999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85DF998D-04D1-4955-A1F2-9C46792AE4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2825" y="4051689"/>
            <a:ext cx="2209800" cy="2648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97598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KUCHLANISH BIRLIGI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12B1A80-69F7-4148-B5A9-086BFD019BDC}"/>
                  </a:ext>
                </a:extLst>
              </p:cNvPr>
              <p:cNvSpPr txBox="1"/>
              <p:nvPr/>
            </p:nvSpPr>
            <p:spPr>
              <a:xfrm>
                <a:off x="4492625" y="3357563"/>
                <a:ext cx="2512071" cy="1537344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5400" b="1" dirty="0"/>
                  <a:t>U </a:t>
                </a:r>
                <a14:m>
                  <m:oMath xmlns:m="http://schemas.openxmlformats.org/officeDocument/2006/math">
                    <m:r>
                      <a:rPr lang="en-US" sz="6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6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𝑨</m:t>
                        </m:r>
                      </m:num>
                      <m:den>
                        <m:r>
                          <a:rPr lang="en-US" sz="6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𝒒</m:t>
                        </m:r>
                      </m:den>
                    </m:f>
                  </m:oMath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12B1A80-69F7-4148-B5A9-086BFD019B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2625" y="3357563"/>
                <a:ext cx="2512071" cy="1537344"/>
              </a:xfrm>
              <a:prstGeom prst="rect">
                <a:avLst/>
              </a:prstGeom>
              <a:blipFill>
                <a:blip r:embed="rId2"/>
                <a:stretch>
                  <a:fillRect l="-11876" b="-766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CF50BCEE-E26F-4EC3-ADDA-716CB4D9D0DE}"/>
              </a:ext>
            </a:extLst>
          </p:cNvPr>
          <p:cNvSpPr txBox="1"/>
          <p:nvPr/>
        </p:nvSpPr>
        <p:spPr>
          <a:xfrm>
            <a:off x="473075" y="1155523"/>
            <a:ext cx="112395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Kuchlanish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galvanik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elementni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yaratgan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italyan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olimi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Aleksandro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Volta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sharafiga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Volt (V)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23423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97598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KUCHLANISH BIRLIGI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12B1A80-69F7-4148-B5A9-086BFD019BDC}"/>
                  </a:ext>
                </a:extLst>
              </p:cNvPr>
              <p:cNvSpPr txBox="1"/>
              <p:nvPr/>
            </p:nvSpPr>
            <p:spPr>
              <a:xfrm>
                <a:off x="1292225" y="2741290"/>
                <a:ext cx="8305800" cy="942053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5400" dirty="0"/>
                  <a:t>1  mV  =  0,001 V  =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5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−3</m:t>
                        </m:r>
                      </m:sup>
                    </m:sSup>
                  </m:oMath>
                </a14:m>
                <a:r>
                  <a:rPr lang="en-US" sz="5400" dirty="0"/>
                  <a:t> V</a:t>
                </a:r>
                <a:endParaRPr lang="ru-RU" sz="5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12B1A80-69F7-4148-B5A9-086BFD019B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2225" y="2741290"/>
                <a:ext cx="8305800" cy="942053"/>
              </a:xfrm>
              <a:prstGeom prst="rect">
                <a:avLst/>
              </a:prstGeom>
              <a:blipFill>
                <a:blip r:embed="rId2"/>
                <a:stretch>
                  <a:fillRect l="-3647" t="-14110" b="-32515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CF50BCEE-E26F-4EC3-ADDA-716CB4D9D0DE}"/>
              </a:ext>
            </a:extLst>
          </p:cNvPr>
          <p:cNvSpPr txBox="1"/>
          <p:nvPr/>
        </p:nvSpPr>
        <p:spPr>
          <a:xfrm>
            <a:off x="473075" y="1155523"/>
            <a:ext cx="112395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Amalda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kuchlanishning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millivolt (mV)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kilovolt   (kV)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birliklari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qo‘llaniladi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F69F553-07A6-4297-93E9-FF477D674B19}"/>
                  </a:ext>
                </a:extLst>
              </p:cNvPr>
              <p:cNvSpPr txBox="1"/>
              <p:nvPr/>
            </p:nvSpPr>
            <p:spPr>
              <a:xfrm>
                <a:off x="1246187" y="4256754"/>
                <a:ext cx="8305800" cy="942053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5400" dirty="0"/>
                  <a:t>1  kV  =  1000 V  =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5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5400" dirty="0"/>
                  <a:t> V</a:t>
                </a:r>
                <a:endParaRPr lang="ru-RU" sz="5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F69F553-07A6-4297-93E9-FF477D674B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6187" y="4256754"/>
                <a:ext cx="8305800" cy="942053"/>
              </a:xfrm>
              <a:prstGeom prst="rect">
                <a:avLst/>
              </a:prstGeom>
              <a:blipFill>
                <a:blip r:embed="rId3"/>
                <a:stretch>
                  <a:fillRect l="-3571" t="-14024" b="-31707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67901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97598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 U CH L A N I 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50BCEE-E26F-4EC3-ADDA-716CB4D9D0DE}"/>
              </a:ext>
            </a:extLst>
          </p:cNvPr>
          <p:cNvSpPr txBox="1"/>
          <p:nvPr/>
        </p:nvSpPr>
        <p:spPr>
          <a:xfrm>
            <a:off x="473075" y="1104944"/>
            <a:ext cx="112395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Kuchlanish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zanjirning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qismidagi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o‘tkazgich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uchlaridagina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manbai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qutblarida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namoyon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A4C01CF-1A16-4AC0-8881-FF4A6A7BAA3C}"/>
              </a:ext>
            </a:extLst>
          </p:cNvPr>
          <p:cNvSpPr txBox="1"/>
          <p:nvPr/>
        </p:nvSpPr>
        <p:spPr>
          <a:xfrm>
            <a:off x="436562" y="3115374"/>
            <a:ext cx="112395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Tok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manbalari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uzatish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liniyalaridagi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kuchlanishi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turlicha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3935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97598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 MANBALARI VA</a:t>
            </a:r>
            <a:r>
              <a:rPr lang="uz-Cyrl-UZ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UZATISH LINIYASI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3" name="Таблица 3">
            <a:extLst>
              <a:ext uri="{FF2B5EF4-FFF2-40B4-BE49-F238E27FC236}">
                <a16:creationId xmlns:a16="http://schemas.microsoft.com/office/drawing/2014/main" id="{5ED10A48-D55E-41F7-9A6C-CFE6CD1E42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7043056"/>
              </p:ext>
            </p:extLst>
          </p:nvPr>
        </p:nvGraphicFramePr>
        <p:xfrm>
          <a:off x="377825" y="1253960"/>
          <a:ext cx="10820400" cy="495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66800">
                  <a:extLst>
                    <a:ext uri="{9D8B030D-6E8A-4147-A177-3AD203B41FA5}">
                      <a16:colId xmlns:a16="http://schemas.microsoft.com/office/drawing/2014/main" val="3853602569"/>
                    </a:ext>
                  </a:extLst>
                </a:gridCol>
                <a:gridCol w="6146800">
                  <a:extLst>
                    <a:ext uri="{9D8B030D-6E8A-4147-A177-3AD203B41FA5}">
                      <a16:colId xmlns:a16="http://schemas.microsoft.com/office/drawing/2014/main" val="2152589362"/>
                    </a:ext>
                  </a:extLst>
                </a:gridCol>
                <a:gridCol w="3606800">
                  <a:extLst>
                    <a:ext uri="{9D8B030D-6E8A-4147-A177-3AD203B41FA5}">
                      <a16:colId xmlns:a16="http://schemas.microsoft.com/office/drawing/2014/main" val="92992863"/>
                    </a:ext>
                  </a:extLst>
                </a:gridCol>
              </a:tblGrid>
              <a:tr h="877920">
                <a:tc>
                  <a:txBody>
                    <a:bodyPr/>
                    <a:lstStyle/>
                    <a:p>
                      <a:pPr algn="ctr"/>
                      <a:r>
                        <a:rPr lang="uz-Cyrl-UZ" sz="3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ru-RU" sz="3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Tok </a:t>
                      </a:r>
                      <a:r>
                        <a:rPr lang="en-US" sz="3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manbalari</a:t>
                      </a:r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uzatish</a:t>
                      </a:r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liniyasi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Kuchlanish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8005205"/>
                  </a:ext>
                </a:extLst>
              </a:tr>
              <a:tr h="877920"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3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Quruq</a:t>
                      </a:r>
                      <a:r>
                        <a:rPr lang="en-US" sz="3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galvanik</a:t>
                      </a:r>
                      <a:r>
                        <a:rPr lang="en-US" sz="3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element</a:t>
                      </a:r>
                      <a:endParaRPr lang="ru-RU" sz="3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1,5 v</a:t>
                      </a:r>
                      <a:endParaRPr lang="ru-RU" sz="3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5647697"/>
                  </a:ext>
                </a:extLst>
              </a:tr>
              <a:tr h="877920"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3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Kislotali</a:t>
                      </a:r>
                      <a:r>
                        <a:rPr lang="en-US" sz="3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3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ishqorli</a:t>
                      </a:r>
                      <a:r>
                        <a:rPr lang="en-US" sz="3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avtomobil</a:t>
                      </a:r>
                      <a:r>
                        <a:rPr lang="en-US" sz="3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akkumulatori</a:t>
                      </a:r>
                      <a:endParaRPr lang="ru-RU" sz="3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 V</a:t>
                      </a:r>
                      <a:endParaRPr lang="ru-RU" sz="3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9898934"/>
                  </a:ext>
                </a:extLst>
              </a:tr>
              <a:tr h="877920"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3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Xonadondagi</a:t>
                      </a:r>
                      <a:r>
                        <a:rPr lang="en-US" sz="3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elektr</a:t>
                      </a:r>
                      <a:r>
                        <a:rPr lang="en-US" sz="3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tarmog‘i</a:t>
                      </a:r>
                      <a:endParaRPr lang="ru-RU" sz="3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220 v</a:t>
                      </a:r>
                      <a:endParaRPr lang="ru-RU" sz="3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2409359"/>
                  </a:ext>
                </a:extLst>
              </a:tr>
              <a:tr h="877920"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3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Katta </a:t>
                      </a:r>
                      <a:r>
                        <a:rPr lang="en-US" sz="32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tok</a:t>
                      </a:r>
                      <a:r>
                        <a:rPr lang="en-US" sz="3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uzatish</a:t>
                      </a:r>
                      <a:r>
                        <a:rPr lang="en-US" sz="3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liniyasi</a:t>
                      </a:r>
                      <a:endParaRPr lang="ru-RU" sz="3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3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5- 500 kV</a:t>
                      </a:r>
                      <a:endParaRPr lang="ru-RU" sz="3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74814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51144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7598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KUCHLANISHNI O‘LCHASH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B2D7654-A0D8-4E2F-B2D0-1069705139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000" r="13143"/>
          <a:stretch/>
        </p:blipFill>
        <p:spPr>
          <a:xfrm>
            <a:off x="457830" y="1947861"/>
            <a:ext cx="2121918" cy="20574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AC2D48B-983C-4D50-B35D-5E3804028D8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799" r="2401"/>
          <a:stretch/>
        </p:blipFill>
        <p:spPr>
          <a:xfrm>
            <a:off x="3051202" y="1096297"/>
            <a:ext cx="2604807" cy="223269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16054D7-95FD-48FB-A2C5-5BB785E0D044}"/>
              </a:ext>
            </a:extLst>
          </p:cNvPr>
          <p:cNvSpPr txBox="1"/>
          <p:nvPr/>
        </p:nvSpPr>
        <p:spPr>
          <a:xfrm>
            <a:off x="4345781" y="4500562"/>
            <a:ext cx="3189288" cy="942053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sz="5400" dirty="0" err="1"/>
              <a:t>Voltmetr</a:t>
            </a:r>
            <a:endParaRPr lang="ru-RU" sz="5400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116D35C-7C5D-41C0-BAC1-E6AEDAB64E2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179" t="15956" r="18521" b="27205"/>
          <a:stretch/>
        </p:blipFill>
        <p:spPr>
          <a:xfrm>
            <a:off x="9016686" y="1947861"/>
            <a:ext cx="2571391" cy="217170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8041C5C-DE70-47B8-B3D3-D781E34DF7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9643" y="1064714"/>
            <a:ext cx="2261266" cy="2261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847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7598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KUCHLANISHNI O‘LCHASH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AC2D48B-983C-4D50-B35D-5E3804028D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799" r="2401"/>
          <a:stretch/>
        </p:blipFill>
        <p:spPr>
          <a:xfrm>
            <a:off x="758825" y="1254143"/>
            <a:ext cx="4337023" cy="371744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16054D7-95FD-48FB-A2C5-5BB785E0D044}"/>
              </a:ext>
            </a:extLst>
          </p:cNvPr>
          <p:cNvSpPr txBox="1"/>
          <p:nvPr/>
        </p:nvSpPr>
        <p:spPr>
          <a:xfrm>
            <a:off x="377825" y="5249749"/>
            <a:ext cx="7833519" cy="1446550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Voltmetr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zanjiridagi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iste’molchiga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parallel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ulanadi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D4F23A76-9325-4E5A-9364-CA34B42070E3}"/>
              </a:ext>
            </a:extLst>
          </p:cNvPr>
          <p:cNvCxnSpPr>
            <a:cxnSpLocks/>
          </p:cNvCxnSpPr>
          <p:nvPr/>
        </p:nvCxnSpPr>
        <p:spPr>
          <a:xfrm flipV="1">
            <a:off x="3064663" y="2038599"/>
            <a:ext cx="4862498" cy="59991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>
            <a:extLst>
              <a:ext uri="{FF2B5EF4-FFF2-40B4-BE49-F238E27FC236}">
                <a16:creationId xmlns:a16="http://schemas.microsoft.com/office/drawing/2014/main" id="{0FD708F1-C0D4-4276-9BBB-A294F17A402A}"/>
              </a:ext>
            </a:extLst>
          </p:cNvPr>
          <p:cNvSpPr/>
          <p:nvPr/>
        </p:nvSpPr>
        <p:spPr>
          <a:xfrm>
            <a:off x="7997825" y="1351248"/>
            <a:ext cx="1447800" cy="124874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2060"/>
                </a:solidFill>
              </a:rPr>
              <a:t>V</a:t>
            </a:r>
            <a:endParaRPr lang="ru-RU" sz="6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722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84296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VOLTMETRNING ULANISHI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E474C123-E9B4-4A0E-A36B-D6EC31525F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825" y="1147762"/>
            <a:ext cx="8763000" cy="5345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1B292D9-3139-4B4D-9D87-9FE68E6A8BBD}"/>
              </a:ext>
            </a:extLst>
          </p:cNvPr>
          <p:cNvSpPr/>
          <p:nvPr/>
        </p:nvSpPr>
        <p:spPr>
          <a:xfrm>
            <a:off x="1368425" y="1147762"/>
            <a:ext cx="3733800" cy="1676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73012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84296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 X E M A S I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D474C83B-BD1B-41B4-B2AD-66F65E4E81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696" b="68268"/>
          <a:stretch/>
        </p:blipFill>
        <p:spPr bwMode="auto">
          <a:xfrm>
            <a:off x="377825" y="842962"/>
            <a:ext cx="6413127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0A94D75F-1B73-4A63-ABE7-24E7D3466161}"/>
              </a:ext>
            </a:extLst>
          </p:cNvPr>
          <p:cNvCxnSpPr>
            <a:cxnSpLocks/>
            <a:stCxn id="8" idx="1"/>
          </p:cNvCxnSpPr>
          <p:nvPr/>
        </p:nvCxnSpPr>
        <p:spPr>
          <a:xfrm flipH="1">
            <a:off x="1853552" y="1251106"/>
            <a:ext cx="4804322" cy="1291023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ECC21A4E-5603-4D73-B83D-982C28E3E572}"/>
              </a:ext>
            </a:extLst>
          </p:cNvPr>
          <p:cNvSpPr txBox="1"/>
          <p:nvPr/>
        </p:nvSpPr>
        <p:spPr>
          <a:xfrm>
            <a:off x="6657874" y="927940"/>
            <a:ext cx="35783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Tok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manbai</a:t>
            </a:r>
            <a:endParaRPr lang="ru-RU" b="1" dirty="0"/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9EC79859-6B64-4E04-94E1-5BDFCD473AEA}"/>
              </a:ext>
            </a:extLst>
          </p:cNvPr>
          <p:cNvCxnSpPr>
            <a:cxnSpLocks/>
          </p:cNvCxnSpPr>
          <p:nvPr/>
        </p:nvCxnSpPr>
        <p:spPr>
          <a:xfrm flipH="1">
            <a:off x="6399419" y="1896617"/>
            <a:ext cx="1026224" cy="497676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E63E9ADB-2064-4F94-B6C6-2390DB84F2A2}"/>
              </a:ext>
            </a:extLst>
          </p:cNvPr>
          <p:cNvSpPr txBox="1"/>
          <p:nvPr/>
        </p:nvSpPr>
        <p:spPr>
          <a:xfrm>
            <a:off x="7504449" y="1538177"/>
            <a:ext cx="432893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lampochka</a:t>
            </a:r>
            <a:endParaRPr lang="ru-RU" b="1" dirty="0"/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50606973-9B41-45FB-9980-01A90DE2F862}"/>
              </a:ext>
            </a:extLst>
          </p:cNvPr>
          <p:cNvCxnSpPr>
            <a:cxnSpLocks/>
          </p:cNvCxnSpPr>
          <p:nvPr/>
        </p:nvCxnSpPr>
        <p:spPr>
          <a:xfrm flipH="1">
            <a:off x="2835913" y="3590843"/>
            <a:ext cx="4076618" cy="839948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7140E109-860D-4D35-97C6-3A6E929793EE}"/>
              </a:ext>
            </a:extLst>
          </p:cNvPr>
          <p:cNvSpPr txBox="1"/>
          <p:nvPr/>
        </p:nvSpPr>
        <p:spPr>
          <a:xfrm>
            <a:off x="7155402" y="3202890"/>
            <a:ext cx="165903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Kalit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715B96D-741C-4C37-87A7-31E301430AFD}"/>
              </a:ext>
            </a:extLst>
          </p:cNvPr>
          <p:cNvSpPr txBox="1"/>
          <p:nvPr/>
        </p:nvSpPr>
        <p:spPr>
          <a:xfrm>
            <a:off x="6018768" y="5144728"/>
            <a:ext cx="40766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Ulovchi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simlar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/>
          </a:p>
        </p:txBody>
      </p: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DE07EA10-C128-4F9C-A2F7-EFFC2C0F5903}"/>
              </a:ext>
            </a:extLst>
          </p:cNvPr>
          <p:cNvCxnSpPr>
            <a:cxnSpLocks/>
          </p:cNvCxnSpPr>
          <p:nvPr/>
        </p:nvCxnSpPr>
        <p:spPr>
          <a:xfrm flipH="1" flipV="1">
            <a:off x="4223113" y="4547706"/>
            <a:ext cx="1717312" cy="924178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C5912D2B-C9BD-4DEB-B107-63608C3C802B}"/>
              </a:ext>
            </a:extLst>
          </p:cNvPr>
          <p:cNvSpPr txBox="1"/>
          <p:nvPr/>
        </p:nvSpPr>
        <p:spPr>
          <a:xfrm>
            <a:off x="7496511" y="2237012"/>
            <a:ext cx="24357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Voltmetr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/>
          </a:p>
        </p:txBody>
      </p: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0631BBF2-1112-4314-8906-3BC8CC775647}"/>
              </a:ext>
            </a:extLst>
          </p:cNvPr>
          <p:cNvCxnSpPr>
            <a:cxnSpLocks/>
          </p:cNvCxnSpPr>
          <p:nvPr/>
        </p:nvCxnSpPr>
        <p:spPr>
          <a:xfrm flipH="1">
            <a:off x="5234169" y="2622985"/>
            <a:ext cx="2191474" cy="6276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9093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14" grpId="0"/>
      <p:bldP spid="15" grpId="0"/>
      <p:bldP spid="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76676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B9A35FF-38EF-419A-A08B-0D0739352A48}"/>
              </a:ext>
            </a:extLst>
          </p:cNvPr>
          <p:cNvSpPr/>
          <p:nvPr/>
        </p:nvSpPr>
        <p:spPr>
          <a:xfrm>
            <a:off x="415925" y="1147762"/>
            <a:ext cx="113538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zanjirdagi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lampochkaga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palallel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ulangan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voltmetr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1,5 V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ko‘rsatmoqda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Lampochkadan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10 C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zaryad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o‘tganda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bajariladi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20730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76676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 MASHQ ( 1)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B42D509-2463-4624-9AE9-8D6D406B962D}"/>
              </a:ext>
            </a:extLst>
          </p:cNvPr>
          <p:cNvSpPr/>
          <p:nvPr/>
        </p:nvSpPr>
        <p:spPr>
          <a:xfrm>
            <a:off x="415925" y="1147762"/>
            <a:ext cx="113538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zanjirdagi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lampochkadan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25 C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zaryad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o‘tib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75 J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bajarildi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Lampochka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kuchlanish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ostida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yongan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2350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76676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tokining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organizmiga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EB2CB80-CB05-45E5-9DDB-547831B7848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002" t="22669" r="71996" b="60411"/>
          <a:stretch/>
        </p:blipFill>
        <p:spPr>
          <a:xfrm>
            <a:off x="187325" y="822238"/>
            <a:ext cx="2895600" cy="281631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0E6BD68-9F70-4ABE-A705-E03FF4CED887}"/>
              </a:ext>
            </a:extLst>
          </p:cNvPr>
          <p:cNvSpPr txBox="1"/>
          <p:nvPr/>
        </p:nvSpPr>
        <p:spPr>
          <a:xfrm>
            <a:off x="3121025" y="855575"/>
            <a:ext cx="86868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Biologik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organizmi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to‘qimalarining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junbushga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kelishi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ta’sirlanishi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Mazkur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natijasi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skelet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mushaklarining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6DF0395-2B54-4DE5-9484-18824CEFC4DC}"/>
              </a:ext>
            </a:extLst>
          </p:cNvPr>
          <p:cNvSpPr txBox="1"/>
          <p:nvPr/>
        </p:nvSpPr>
        <p:spPr>
          <a:xfrm>
            <a:off x="492125" y="3509962"/>
            <a:ext cx="10896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siqilishi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ba’zi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hollarda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nafas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olishning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to‘xtab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qolishini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ovoz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pardalarining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shishib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ketishi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oqibatida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bo‘g‘ilishni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kuzatish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8654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76676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6 - MASHQ ( 2)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B9A35FF-38EF-419A-A08B-0D0739352A48}"/>
              </a:ext>
            </a:extLst>
          </p:cNvPr>
          <p:cNvSpPr/>
          <p:nvPr/>
        </p:nvSpPr>
        <p:spPr>
          <a:xfrm>
            <a:off x="587375" y="1147762"/>
            <a:ext cx="110109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Uyali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telefon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5 V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kuchlanishli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manbaiga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10 C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zaryad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o‘tganida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bajariladi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00011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76676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6 - MASHQ ( 3)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B9A35FF-38EF-419A-A08B-0D0739352A48}"/>
              </a:ext>
            </a:extLst>
          </p:cNvPr>
          <p:cNvSpPr/>
          <p:nvPr/>
        </p:nvSpPr>
        <p:spPr>
          <a:xfrm>
            <a:off x="787400" y="1147762"/>
            <a:ext cx="1091565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Ko‘chma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magnitofon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9 V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kuchlanishli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manbaiga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 450 J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manba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zaryad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berishi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0748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76676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6 - MASHQ ( 4)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B9A35FF-38EF-419A-A08B-0D0739352A48}"/>
              </a:ext>
            </a:extLst>
          </p:cNvPr>
          <p:cNvSpPr/>
          <p:nvPr/>
        </p:nvSpPr>
        <p:spPr>
          <a:xfrm>
            <a:off x="682625" y="1071562"/>
            <a:ext cx="1099185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zanjirdagi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lampochkaga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parallel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ulangan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voltmetr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3 V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ko‘rsatmoqda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24 J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bajarilishi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lampochkadan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o‘tishi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03112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85650" cy="116347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6600" b="1" dirty="0">
              <a:solidFill>
                <a:schemeClr val="bg1"/>
              </a:solidFill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1CE35922-DA28-45AD-886B-7414EDAD5071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225425" y="1196810"/>
            <a:ext cx="11277600" cy="347787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742950" marR="0" lvl="0" indent="-742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>
                <a:tab pos="155575" algn="l"/>
              </a:tabLst>
            </a:pP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Mavzu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oxiridagi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savollarga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javob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yozing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L="742950" marR="0" lvl="0" indent="-742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>
                <a:tab pos="155575" algn="l"/>
              </a:tabLst>
            </a:pP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Ko‘chma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radio 12 V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kuchlanishli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tok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manbaiga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ega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altLang="ru-RU" sz="44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U 560 J </a:t>
            </a:r>
            <a:r>
              <a:rPr lang="en-US" altLang="ru-RU" sz="4400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ish</a:t>
            </a:r>
            <a:r>
              <a:rPr lang="en-US" altLang="ru-RU" sz="44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bajarishi</a:t>
            </a:r>
            <a:r>
              <a:rPr lang="en-US" altLang="ru-RU" sz="44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uchun</a:t>
            </a:r>
            <a:r>
              <a:rPr lang="en-US" altLang="ru-RU" sz="44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unga</a:t>
            </a:r>
            <a:r>
              <a:rPr lang="en-US" altLang="ru-RU" sz="44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qancha</a:t>
            </a:r>
            <a:r>
              <a:rPr lang="en-US" altLang="ru-RU" sz="44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zaryad</a:t>
            </a:r>
            <a:r>
              <a:rPr lang="en-US" altLang="ru-RU" sz="44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berilishi</a:t>
            </a:r>
            <a:r>
              <a:rPr lang="en-US" altLang="ru-RU" sz="44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kerak</a:t>
            </a:r>
            <a:r>
              <a:rPr lang="en-US" altLang="ru-RU" sz="44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  <a:endParaRPr kumimoji="0" lang="en-US" altLang="ru-RU" sz="4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4" name="Рисунок 2">
            <a:extLst>
              <a:ext uri="{FF2B5EF4-FFF2-40B4-BE49-F238E27FC236}">
                <a16:creationId xmlns:a16="http://schemas.microsoft.com/office/drawing/2014/main" id="{888893C4-FC2B-4592-854D-DDB265EB94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625" y="3967162"/>
            <a:ext cx="4572154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63571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84296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 A J R I B A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0A0FC95-D601-4AA4-8BE0-BFB790473C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825" y="1223962"/>
            <a:ext cx="6019800" cy="5192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7AEC9C4-A722-47D0-AF61-D5641AFEA0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0225" y="1223962"/>
            <a:ext cx="1447800" cy="518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14798E21-C585-4C79-9769-4CBA0DF2CB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2674" y="1068388"/>
            <a:ext cx="1447800" cy="518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18349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97598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ZARYADLI ZARRALARNING TARTIBLI HARAKATI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9DBAC90-5D93-46F7-B655-3748701F21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247" t="4943" r="23"/>
          <a:stretch/>
        </p:blipFill>
        <p:spPr>
          <a:xfrm>
            <a:off x="987425" y="461962"/>
            <a:ext cx="7213600" cy="6096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19741AA-2938-47AE-8ED1-B966F6BD56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1501" y="975983"/>
            <a:ext cx="7619048" cy="571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83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76676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tokining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organizmiga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EB2CB80-CB05-45E5-9DDB-547831B7848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002" t="38674" r="71996" b="43092"/>
          <a:stretch/>
        </p:blipFill>
        <p:spPr>
          <a:xfrm>
            <a:off x="149225" y="985836"/>
            <a:ext cx="3200399" cy="37433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0E6BD68-9F70-4ABE-A705-E03FF4CED887}"/>
              </a:ext>
            </a:extLst>
          </p:cNvPr>
          <p:cNvSpPr txBox="1"/>
          <p:nvPr/>
        </p:nvSpPr>
        <p:spPr>
          <a:xfrm>
            <a:off x="3730625" y="766762"/>
            <a:ext cx="736255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Elektrolitik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organizmidagi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suyuqliklarning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ta’siridagi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hodisasining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berishi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navbatida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to‘qimalari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molekulalari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xususiyatlarining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o‘zgarishi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09647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76676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tokining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organizmiga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DF9E93D-55AE-49AC-848F-5727FCA66F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002" t="57853" r="71996" b="10656"/>
          <a:stretch/>
        </p:blipFill>
        <p:spPr>
          <a:xfrm>
            <a:off x="606425" y="1376361"/>
            <a:ext cx="2554288" cy="411480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BCF933A-9651-4EA0-B31A-BC983EA631B7}"/>
              </a:ext>
            </a:extLst>
          </p:cNvPr>
          <p:cNvSpPr txBox="1"/>
          <p:nvPr/>
        </p:nvSpPr>
        <p:spPr>
          <a:xfrm>
            <a:off x="3398837" y="803018"/>
            <a:ext cx="83058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tanasi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a’zolarining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kuyishi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tomirlarining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qizib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ketishi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C453919-3F85-4159-A42D-06B2D9453EDD}"/>
              </a:ext>
            </a:extLst>
          </p:cNvPr>
          <p:cNvSpPr txBox="1"/>
          <p:nvPr/>
        </p:nvSpPr>
        <p:spPr>
          <a:xfrm>
            <a:off x="3398837" y="3441443"/>
            <a:ext cx="8610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Mexanik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tanasi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a’zolari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to‘qimalarining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qatlamlarga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ketishi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to‘qimalarning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yorilishi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2678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86311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740025" y="0"/>
            <a:ext cx="685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740025" y="40743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BE3972-8A17-4CC8-A44C-694259F283C3}"/>
              </a:ext>
            </a:extLst>
          </p:cNvPr>
          <p:cNvSpPr txBox="1"/>
          <p:nvPr/>
        </p:nvSpPr>
        <p:spPr>
          <a:xfrm>
            <a:off x="356195" y="942470"/>
            <a:ext cx="11049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1-Savol: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sxemasidagi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shartli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belgilarning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to‘g‘risini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ko‘rsating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E5D1598-9883-4681-BBEA-129D8FEF934F}"/>
              </a:ext>
            </a:extLst>
          </p:cNvPr>
          <p:cNvSpPr/>
          <p:nvPr/>
        </p:nvSpPr>
        <p:spPr>
          <a:xfrm>
            <a:off x="1825625" y="6253162"/>
            <a:ext cx="18288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2F9A834-20E4-4D9B-9347-5618F6000BE6}"/>
              </a:ext>
            </a:extLst>
          </p:cNvPr>
          <p:cNvSpPr txBox="1"/>
          <p:nvPr/>
        </p:nvSpPr>
        <p:spPr>
          <a:xfrm>
            <a:off x="4049315" y="3300266"/>
            <a:ext cx="366276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manbai</a:t>
            </a:r>
            <a:endParaRPr lang="ru-RU" sz="4000" dirty="0">
              <a:solidFill>
                <a:srgbClr val="002060"/>
              </a:solidFill>
            </a:endParaRPr>
          </a:p>
        </p:txBody>
      </p:sp>
      <p:pic>
        <p:nvPicPr>
          <p:cNvPr id="10" name="Рисунок 9" descr="IMG_20201004_120055.jpg">
            <a:extLst>
              <a:ext uri="{FF2B5EF4-FFF2-40B4-BE49-F238E27FC236}">
                <a16:creationId xmlns:a16="http://schemas.microsoft.com/office/drawing/2014/main" id="{D2E73C2B-A9E1-46C4-8D62-45A75E96EA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167" t="3551" r="78754" b="77536"/>
          <a:stretch/>
        </p:blipFill>
        <p:spPr>
          <a:xfrm>
            <a:off x="8303444" y="2503890"/>
            <a:ext cx="2709974" cy="999802"/>
          </a:xfrm>
          <a:prstGeom prst="rect">
            <a:avLst/>
          </a:prstGeom>
        </p:spPr>
      </p:pic>
      <p:pic>
        <p:nvPicPr>
          <p:cNvPr id="11" name="Рисунок 10" descr="IMG_20201004_120055.jpg">
            <a:extLst>
              <a:ext uri="{FF2B5EF4-FFF2-40B4-BE49-F238E27FC236}">
                <a16:creationId xmlns:a16="http://schemas.microsoft.com/office/drawing/2014/main" id="{E9197F02-83C8-45EE-A4FA-E44E99558E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137" t="81087" r="27183"/>
          <a:stretch/>
        </p:blipFill>
        <p:spPr>
          <a:xfrm>
            <a:off x="7007225" y="4529691"/>
            <a:ext cx="2191742" cy="999802"/>
          </a:xfrm>
          <a:prstGeom prst="rect">
            <a:avLst/>
          </a:prstGeom>
        </p:spPr>
      </p:pic>
      <p:pic>
        <p:nvPicPr>
          <p:cNvPr id="14" name="Рисунок 13" descr="IMG_20201004_120055.jpg">
            <a:extLst>
              <a:ext uri="{FF2B5EF4-FFF2-40B4-BE49-F238E27FC236}">
                <a16:creationId xmlns:a16="http://schemas.microsoft.com/office/drawing/2014/main" id="{EDF63647-1F0F-4078-898D-E5378F16C28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556" t="55161" r="78754" b="25926"/>
          <a:stretch/>
        </p:blipFill>
        <p:spPr>
          <a:xfrm>
            <a:off x="2268062" y="4529691"/>
            <a:ext cx="2836738" cy="999802"/>
          </a:xfrm>
          <a:prstGeom prst="rect">
            <a:avLst/>
          </a:prstGeom>
        </p:spPr>
      </p:pic>
      <p:pic>
        <p:nvPicPr>
          <p:cNvPr id="15" name="Рисунок 14" descr="IMG_20201004_120055.jpg">
            <a:extLst>
              <a:ext uri="{FF2B5EF4-FFF2-40B4-BE49-F238E27FC236}">
                <a16:creationId xmlns:a16="http://schemas.microsoft.com/office/drawing/2014/main" id="{C54D6E7F-F8CF-41CF-BABB-461579EE2A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167" t="26654" r="78754" b="54433"/>
          <a:stretch/>
        </p:blipFill>
        <p:spPr>
          <a:xfrm>
            <a:off x="1172234" y="2379297"/>
            <a:ext cx="2709974" cy="99980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2F459B-3BBD-4E70-AA61-41B3BA12268F}"/>
              </a:ext>
            </a:extLst>
          </p:cNvPr>
          <p:cNvSpPr txBox="1"/>
          <p:nvPr/>
        </p:nvSpPr>
        <p:spPr>
          <a:xfrm>
            <a:off x="431198" y="2592380"/>
            <a:ext cx="5093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1</a:t>
            </a:r>
            <a:endParaRPr lang="ru-RU" sz="4000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57D5713-949C-44D8-9AB3-37E3823542B3}"/>
              </a:ext>
            </a:extLst>
          </p:cNvPr>
          <p:cNvSpPr txBox="1"/>
          <p:nvPr/>
        </p:nvSpPr>
        <p:spPr>
          <a:xfrm>
            <a:off x="1532750" y="4675649"/>
            <a:ext cx="5093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2</a:t>
            </a:r>
            <a:endParaRPr lang="ru-RU" sz="4000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A1C3E4A-C5D1-4E08-A90A-F4D391877F60}"/>
              </a:ext>
            </a:extLst>
          </p:cNvPr>
          <p:cNvSpPr txBox="1"/>
          <p:nvPr/>
        </p:nvSpPr>
        <p:spPr>
          <a:xfrm>
            <a:off x="6092825" y="4675649"/>
            <a:ext cx="5093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3</a:t>
            </a:r>
            <a:endParaRPr lang="ru-RU" sz="4000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322FE9D-C53E-452D-B52D-827250CDFEFD}"/>
              </a:ext>
            </a:extLst>
          </p:cNvPr>
          <p:cNvSpPr txBox="1"/>
          <p:nvPr/>
        </p:nvSpPr>
        <p:spPr>
          <a:xfrm>
            <a:off x="7121690" y="2601368"/>
            <a:ext cx="4846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4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170274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9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1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7" grpId="0"/>
      <p:bldP spid="16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86311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740025" y="0"/>
            <a:ext cx="685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740025" y="40743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BE3972-8A17-4CC8-A44C-694259F283C3}"/>
              </a:ext>
            </a:extLst>
          </p:cNvPr>
          <p:cNvSpPr txBox="1"/>
          <p:nvPr/>
        </p:nvSpPr>
        <p:spPr>
          <a:xfrm>
            <a:off x="356195" y="939998"/>
            <a:ext cx="11049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2-Savol: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Batareyali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manbayi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 2 ta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lampochka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qo‘ng‘iroq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kalit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ulovchi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simlardan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zanjir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sxemasini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E5D1598-9883-4681-BBEA-129D8FEF934F}"/>
              </a:ext>
            </a:extLst>
          </p:cNvPr>
          <p:cNvSpPr/>
          <p:nvPr/>
        </p:nvSpPr>
        <p:spPr>
          <a:xfrm>
            <a:off x="1825625" y="6253162"/>
            <a:ext cx="18288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 descr="IMG_20201004_120055.jpg">
            <a:extLst>
              <a:ext uri="{FF2B5EF4-FFF2-40B4-BE49-F238E27FC236}">
                <a16:creationId xmlns:a16="http://schemas.microsoft.com/office/drawing/2014/main" id="{C54D6E7F-F8CF-41CF-BABB-461579EE2A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186" t="26654" r="81353" b="54433"/>
          <a:stretch/>
        </p:blipFill>
        <p:spPr>
          <a:xfrm>
            <a:off x="2689225" y="2771202"/>
            <a:ext cx="2362200" cy="999802"/>
          </a:xfrm>
          <a:prstGeom prst="rect">
            <a:avLst/>
          </a:prstGeom>
        </p:spPr>
      </p:pic>
      <p:pic>
        <p:nvPicPr>
          <p:cNvPr id="19" name="Рисунок 18" descr="IMG_20201004_120055.jpg">
            <a:extLst>
              <a:ext uri="{FF2B5EF4-FFF2-40B4-BE49-F238E27FC236}">
                <a16:creationId xmlns:a16="http://schemas.microsoft.com/office/drawing/2014/main" id="{7330A8CE-AE69-4BCB-A949-901A714D0B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9476" t="33041" r="27183" b="54573"/>
          <a:stretch/>
        </p:blipFill>
        <p:spPr>
          <a:xfrm rot="5400000">
            <a:off x="5893922" y="3889883"/>
            <a:ext cx="2305981" cy="1167722"/>
          </a:xfrm>
          <a:prstGeom prst="rect">
            <a:avLst/>
          </a:prstGeom>
        </p:spPr>
      </p:pic>
      <p:pic>
        <p:nvPicPr>
          <p:cNvPr id="20" name="Рисунок 19" descr="IMG_20201004_120055.jpg">
            <a:extLst>
              <a:ext uri="{FF2B5EF4-FFF2-40B4-BE49-F238E27FC236}">
                <a16:creationId xmlns:a16="http://schemas.microsoft.com/office/drawing/2014/main" id="{B4709526-BFC7-4045-BA0F-EF75C129B5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9849" t="9352" r="28478" b="80558"/>
          <a:stretch/>
        </p:blipFill>
        <p:spPr>
          <a:xfrm>
            <a:off x="5029199" y="2986085"/>
            <a:ext cx="2017715" cy="5334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2D6234D-2BB2-4CBE-857D-F50EF8C4C5F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294" t="27261" r="10980" b="59997"/>
          <a:stretch/>
        </p:blipFill>
        <p:spPr>
          <a:xfrm>
            <a:off x="2245541" y="5000625"/>
            <a:ext cx="4801371" cy="69364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074CBAB-24D1-42B8-A3C9-E8C1F2FBF5A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276" t="60615" r="44392" b="29100"/>
          <a:stretch/>
        </p:blipFill>
        <p:spPr>
          <a:xfrm rot="5400000">
            <a:off x="2243416" y="3563301"/>
            <a:ext cx="836183" cy="502282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C5BE4965-948F-47BD-B8C7-44E5F54095F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178" t="52707" r="26236" b="32296"/>
          <a:stretch/>
        </p:blipFill>
        <p:spPr>
          <a:xfrm rot="5400000">
            <a:off x="2504065" y="3989301"/>
            <a:ext cx="1025383" cy="1075143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3545A6C0-F35B-4946-9C74-EC5D4D1892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276" t="60615" r="53557" b="35850"/>
          <a:stretch/>
        </p:blipFill>
        <p:spPr>
          <a:xfrm rot="5400000">
            <a:off x="2623511" y="4993606"/>
            <a:ext cx="405650" cy="172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811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97598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Kuchlanish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tushuncha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B9A35FF-38EF-419A-A08B-0D0739352A48}"/>
              </a:ext>
            </a:extLst>
          </p:cNvPr>
          <p:cNvSpPr/>
          <p:nvPr/>
        </p:nvSpPr>
        <p:spPr>
          <a:xfrm>
            <a:off x="454025" y="1223962"/>
            <a:ext cx="109728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zanjirga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ulangan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o‘tkazgichdagi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elektronlar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manbaining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manfiy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qutbidan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musbat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qutbiga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manbai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94184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97598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Kuchlanish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tushuncha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B9A35FF-38EF-419A-A08B-0D0739352A48}"/>
              </a:ext>
            </a:extLst>
          </p:cNvPr>
          <p:cNvSpPr/>
          <p:nvPr/>
        </p:nvSpPr>
        <p:spPr>
          <a:xfrm>
            <a:off x="454025" y="1300162"/>
            <a:ext cx="10972800" cy="3477875"/>
          </a:xfrm>
          <a:prstGeom prst="rect">
            <a:avLst/>
          </a:prstGeom>
          <a:ln w="5715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Zanjirning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qismidan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1 C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zaryad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o‘tganida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bajariladigan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ishga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qiymati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kattalik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zanjirning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uchlari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kuchlanish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5958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97598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KUCHLANISH HAQIDA TUSHUNCHA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12B1A80-69F7-4148-B5A9-086BFD019BDC}"/>
                  </a:ext>
                </a:extLst>
              </p:cNvPr>
              <p:cNvSpPr txBox="1"/>
              <p:nvPr/>
            </p:nvSpPr>
            <p:spPr>
              <a:xfrm>
                <a:off x="4187825" y="1223962"/>
                <a:ext cx="2512071" cy="1537344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5400" b="1" dirty="0"/>
                  <a:t>U </a:t>
                </a:r>
                <a14:m>
                  <m:oMath xmlns:m="http://schemas.openxmlformats.org/officeDocument/2006/math">
                    <m:r>
                      <a:rPr lang="en-US" sz="6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6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𝑨</m:t>
                        </m:r>
                      </m:num>
                      <m:den>
                        <m:r>
                          <a:rPr lang="en-US" sz="6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𝒒</m:t>
                        </m:r>
                      </m:den>
                    </m:f>
                  </m:oMath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12B1A80-69F7-4148-B5A9-086BFD019B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7825" y="1223962"/>
                <a:ext cx="2512071" cy="1537344"/>
              </a:xfrm>
              <a:prstGeom prst="rect">
                <a:avLst/>
              </a:prstGeom>
              <a:blipFill>
                <a:blip r:embed="rId2"/>
                <a:stretch>
                  <a:fillRect l="-11876" b="-766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46631C00-E77B-42F7-A253-2E5BBEA67554}"/>
              </a:ext>
            </a:extLst>
          </p:cNvPr>
          <p:cNvSpPr txBox="1"/>
          <p:nvPr/>
        </p:nvSpPr>
        <p:spPr>
          <a:xfrm>
            <a:off x="911225" y="2783025"/>
            <a:ext cx="556776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U -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kuchlanish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FF2EFC0-A418-4892-87D4-7E886C762AA8}"/>
              </a:ext>
            </a:extLst>
          </p:cNvPr>
          <p:cNvSpPr txBox="1"/>
          <p:nvPr/>
        </p:nvSpPr>
        <p:spPr>
          <a:xfrm>
            <a:off x="758825" y="3678168"/>
            <a:ext cx="974506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/>
              <a:t>A –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zanjirdan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q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zaryad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o‘tganda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bajarilgan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50BCEE-E26F-4EC3-ADDA-716CB4D9D0DE}"/>
              </a:ext>
            </a:extLst>
          </p:cNvPr>
          <p:cNvSpPr txBox="1"/>
          <p:nvPr/>
        </p:nvSpPr>
        <p:spPr>
          <a:xfrm>
            <a:off x="911225" y="5297953"/>
            <a:ext cx="556776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q –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zaryad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6931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9" grpId="0"/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4272</TotalTime>
  <Words>668</Words>
  <Application>Microsoft Office PowerPoint</Application>
  <PresentationFormat>Произвольный</PresentationFormat>
  <Paragraphs>84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9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Computer</dc:creator>
  <cp:lastModifiedBy>Пользователь</cp:lastModifiedBy>
  <cp:revision>358</cp:revision>
  <dcterms:created xsi:type="dcterms:W3CDTF">2020-04-13T08:05:16Z</dcterms:created>
  <dcterms:modified xsi:type="dcterms:W3CDTF">2020-10-10T06:09:39Z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