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48" r:id="rId1"/>
  </p:sldMasterIdLst>
  <p:notesMasterIdLst>
    <p:notesMasterId r:id="rId20"/>
  </p:notesMasterIdLst>
  <p:sldIdLst>
    <p:sldId id="270" r:id="rId2"/>
    <p:sldId id="672" r:id="rId3"/>
    <p:sldId id="656" r:id="rId4"/>
    <p:sldId id="630" r:id="rId5"/>
    <p:sldId id="669" r:id="rId6"/>
    <p:sldId id="674" r:id="rId7"/>
    <p:sldId id="673" r:id="rId8"/>
    <p:sldId id="670" r:id="rId9"/>
    <p:sldId id="671" r:id="rId10"/>
    <p:sldId id="679" r:id="rId11"/>
    <p:sldId id="655" r:id="rId12"/>
    <p:sldId id="675" r:id="rId13"/>
    <p:sldId id="676" r:id="rId14"/>
    <p:sldId id="677" r:id="rId15"/>
    <p:sldId id="632" r:id="rId16"/>
    <p:sldId id="678" r:id="rId17"/>
    <p:sldId id="629" r:id="rId18"/>
    <p:sldId id="616" r:id="rId19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4291" autoAdjust="0"/>
  </p:normalViewPr>
  <p:slideViewPr>
    <p:cSldViewPr>
      <p:cViewPr varScale="1">
        <p:scale>
          <a:sx n="67" d="100"/>
          <a:sy n="67" d="100"/>
        </p:scale>
        <p:origin x="690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-22225" y="18792"/>
            <a:ext cx="12207875" cy="1763256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2" name="object 12"/>
          <p:cNvSpPr txBox="1"/>
          <p:nvPr/>
        </p:nvSpPr>
        <p:spPr>
          <a:xfrm>
            <a:off x="10406462" y="608107"/>
            <a:ext cx="365992" cy="767883"/>
          </a:xfrm>
          <a:prstGeom prst="rect">
            <a:avLst/>
          </a:prstGeom>
        </p:spPr>
        <p:txBody>
          <a:bodyPr lIns="0" tIns="33519" rIns="0" bIns="0">
            <a:spAutoFit/>
          </a:bodyPr>
          <a:lstStyle/>
          <a:p>
            <a:pPr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892748" y="181712"/>
            <a:ext cx="6312239" cy="1365735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454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507237" y="157163"/>
            <a:ext cx="1623188" cy="120034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141537" y="1928522"/>
            <a:ext cx="8851585" cy="150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TABIATDAGI ELEKTR HODISALARI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979025" y="181518"/>
            <a:ext cx="1598573" cy="112629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73167" y="278569"/>
            <a:ext cx="1598573" cy="1503479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36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solidFill>
                <a:srgbClr val="57565A"/>
              </a:solidFill>
              <a:latin typeface="Arial"/>
              <a:cs typeface="Arial"/>
            </a:endParaRPr>
          </a:p>
          <a:p>
            <a:pPr algn="ctr" defTabSz="1217750">
              <a:spcBef>
                <a:spcPts val="265"/>
              </a:spcBef>
              <a:defRPr/>
            </a:pP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673E17F9-A8A5-4C0F-9829-8E019206BE5C}"/>
              </a:ext>
            </a:extLst>
          </p:cNvPr>
          <p:cNvSpPr/>
          <p:nvPr/>
        </p:nvSpPr>
        <p:spPr>
          <a:xfrm>
            <a:off x="652170" y="1902911"/>
            <a:ext cx="872262" cy="18999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E9C9B38-BB93-4F9C-8505-CC3E90D90A50}"/>
              </a:ext>
            </a:extLst>
          </p:cNvPr>
          <p:cNvSpPr/>
          <p:nvPr/>
        </p:nvSpPr>
        <p:spPr>
          <a:xfrm>
            <a:off x="658520" y="4234187"/>
            <a:ext cx="827380" cy="18999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6FD7E48-E5D7-418B-B26C-483DEEF9CC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587" y="3495674"/>
            <a:ext cx="5867400" cy="326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19049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YASHINQAYTARGICH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6AF7B2-36F8-4062-9A07-AB3867D6D5C0}"/>
              </a:ext>
            </a:extLst>
          </p:cNvPr>
          <p:cNvSpPr txBox="1"/>
          <p:nvPr/>
        </p:nvSpPr>
        <p:spPr>
          <a:xfrm>
            <a:off x="454026" y="1270517"/>
            <a:ext cx="7010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Yashinqaytargich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yo‘g‘on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sim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ko‘milgan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qoziqqa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1CC04E3-5226-4604-8624-B646E74E45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12"/>
          <a:stretch/>
        </p:blipFill>
        <p:spPr bwMode="auto">
          <a:xfrm>
            <a:off x="7921625" y="1155677"/>
            <a:ext cx="3962400" cy="5402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7342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107483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TESKARI CHAQMOQ. SPRAYTLAR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DD475C-257D-44A5-B63A-71A87CDA61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17" y="1300162"/>
            <a:ext cx="5541963" cy="4343401"/>
          </a:xfrm>
          <a:prstGeom prst="rect">
            <a:avLst/>
          </a:prstGeom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6081FE48-648D-4015-926D-3154FD1F13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11"/>
          <a:stretch/>
        </p:blipFill>
        <p:spPr bwMode="auto">
          <a:xfrm>
            <a:off x="6245225" y="1193007"/>
            <a:ext cx="5541962" cy="4450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C22AE87-B7EF-4049-9A6F-19882348740A}"/>
              </a:ext>
            </a:extLst>
          </p:cNvPr>
          <p:cNvSpPr txBox="1"/>
          <p:nvPr/>
        </p:nvSpPr>
        <p:spPr>
          <a:xfrm>
            <a:off x="749694" y="5729766"/>
            <a:ext cx="4545808" cy="584775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Chaqmoqning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D51557-3AC7-427B-8566-93E202CE7F57}"/>
              </a:ext>
            </a:extLst>
          </p:cNvPr>
          <p:cNvSpPr txBox="1"/>
          <p:nvPr/>
        </p:nvSpPr>
        <p:spPr>
          <a:xfrm>
            <a:off x="6626225" y="5729766"/>
            <a:ext cx="4545808" cy="584775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Spraytlarning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30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19049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TESKARI CHAQMOQ. SPRAYTLAR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6AF7B2-36F8-4062-9A07-AB3867D6D5C0}"/>
              </a:ext>
            </a:extLst>
          </p:cNvPr>
          <p:cNvSpPr txBox="1"/>
          <p:nvPr/>
        </p:nvSpPr>
        <p:spPr>
          <a:xfrm>
            <a:off x="415925" y="1223962"/>
            <a:ext cx="113919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bulutlar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bulutlardan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pastda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berishini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bildik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bulutlarning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tepasida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chaqmoqlar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kuzatilar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hodisaga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spraytlar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806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19049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TESKARI CHAQMOQ. SPRAYTLAR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6AF7B2-36F8-4062-9A07-AB3867D6D5C0}"/>
              </a:ext>
            </a:extLst>
          </p:cNvPr>
          <p:cNvSpPr txBox="1"/>
          <p:nvPr/>
        </p:nvSpPr>
        <p:spPr>
          <a:xfrm>
            <a:off x="398463" y="907672"/>
            <a:ext cx="11049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hodisa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reaktiv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aviatsiya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1994-yilda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kuzatilgan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1989-yilda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tasodifan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suratga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tabiati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o‘rganilmagan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A504D6E-B5A5-4C84-B53B-A061245F77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11"/>
          <a:stretch/>
        </p:blipFill>
        <p:spPr bwMode="auto">
          <a:xfrm>
            <a:off x="2663825" y="3717963"/>
            <a:ext cx="5541962" cy="321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3714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/>
              <p:nvPr/>
            </p:nvSpPr>
            <p:spPr>
              <a:xfrm>
                <a:off x="787400" y="1757362"/>
                <a:ext cx="10610850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1. Bir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biridan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nC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9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ta’sirlashadi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00" y="1757362"/>
                <a:ext cx="10610850" cy="2123658"/>
              </a:xfrm>
              <a:prstGeom prst="rect">
                <a:avLst/>
              </a:prstGeom>
              <a:blipFill>
                <a:blip r:embed="rId2"/>
                <a:stretch>
                  <a:fillRect l="-2298" t="-6017" r="-2298" b="-12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6686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4487D3-3FCB-4025-A72E-DEE5CFA901C4}"/>
              </a:ext>
            </a:extLst>
          </p:cNvPr>
          <p:cNvSpPr txBox="1"/>
          <p:nvPr/>
        </p:nvSpPr>
        <p:spPr>
          <a:xfrm>
            <a:off x="434975" y="1376362"/>
            <a:ext cx="113157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Zarayadlardan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orttirilganda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avvalgidek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qolishi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11949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4487D3-3FCB-4025-A72E-DEE5CFA901C4}"/>
              </a:ext>
            </a:extLst>
          </p:cNvPr>
          <p:cNvSpPr txBox="1"/>
          <p:nvPr/>
        </p:nvSpPr>
        <p:spPr>
          <a:xfrm>
            <a:off x="434975" y="1376362"/>
            <a:ext cx="113157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36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nC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18 cm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nuqtalardagi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kuchlanganligini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</p:spTree>
    <p:extLst>
      <p:ext uri="{BB962C8B-B14F-4D97-AF65-F5344CB8AC3E}">
        <p14:creationId xmlns:p14="http://schemas.microsoft.com/office/powerpoint/2010/main" val="763641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634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CE35922-DA28-45AD-886B-7414EDAD507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387350" y="1300162"/>
            <a:ext cx="11410950" cy="415498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Mavzu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oxiridagi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savollarga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javob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yozing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2.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Siz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chaqmoq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chaqishini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kuzatgansi</a:t>
            </a:r>
            <a:r>
              <a:rPr lang="en-US" altLang="ru-RU" sz="4400" dirty="0" err="1">
                <a:cs typeface="Arial" panose="020B0604020202020204" pitchFamily="34" charset="0"/>
              </a:rPr>
              <a:t>z</a:t>
            </a:r>
            <a:r>
              <a:rPr lang="en-US" altLang="ru-RU" sz="4400" dirty="0">
                <a:cs typeface="Arial" panose="020B0604020202020204" pitchFamily="34" charset="0"/>
              </a:rPr>
              <a:t>. </a:t>
            </a:r>
            <a:r>
              <a:rPr lang="en-US" altLang="ru-RU" sz="4400" dirty="0" err="1">
                <a:cs typeface="Arial" panose="020B0604020202020204" pitchFamily="34" charset="0"/>
              </a:rPr>
              <a:t>Momaqaldiroqning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ovozi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taxminan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qancha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vaqtdan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keyin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eshitilishini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va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ular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qancha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uzoqlikda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ro‘y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berishini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baholab</a:t>
            </a:r>
            <a:r>
              <a:rPr lang="en-US" altLang="ru-RU" sz="4400" dirty="0">
                <a:cs typeface="Arial" panose="020B0604020202020204" pitchFamily="34" charset="0"/>
              </a:rPr>
              <a:t>, </a:t>
            </a:r>
            <a:r>
              <a:rPr lang="en-US" altLang="ru-RU" sz="4400" dirty="0" err="1">
                <a:cs typeface="Arial" panose="020B0604020202020204" pitchFamily="34" charset="0"/>
              </a:rPr>
              <a:t>taassurotlaringizni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daftaringizga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yozing</a:t>
            </a:r>
            <a:r>
              <a:rPr lang="en-US" altLang="ru-RU" sz="4400" dirty="0">
                <a:cs typeface="Arial" panose="020B0604020202020204" pitchFamily="34" charset="0"/>
              </a:rPr>
              <a:t>. </a:t>
            </a:r>
            <a:endParaRPr kumimoji="0" lang="ru-RU" altLang="ru-RU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357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2514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qo‘lingizni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 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87525" y="2519363"/>
            <a:ext cx="7810500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107483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узырек для мыслей: облако 2">
            <a:extLst>
              <a:ext uri="{FF2B5EF4-FFF2-40B4-BE49-F238E27FC236}">
                <a16:creationId xmlns:a16="http://schemas.microsoft.com/office/drawing/2014/main" id="{94D43B67-7613-4321-89E3-BA87D15CE7C8}"/>
              </a:ext>
            </a:extLst>
          </p:cNvPr>
          <p:cNvSpPr/>
          <p:nvPr/>
        </p:nvSpPr>
        <p:spPr>
          <a:xfrm>
            <a:off x="134918" y="1315150"/>
            <a:ext cx="3709506" cy="3771898"/>
          </a:xfrm>
          <a:prstGeom prst="cloudCallout">
            <a:avLst>
              <a:gd name="adj1" fmla="val -10772"/>
              <a:gd name="adj2" fmla="val 376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узырек для мыслей: облако 6">
            <a:extLst>
              <a:ext uri="{FF2B5EF4-FFF2-40B4-BE49-F238E27FC236}">
                <a16:creationId xmlns:a16="http://schemas.microsoft.com/office/drawing/2014/main" id="{B1ECAE4A-67E2-42B2-9CB8-AA024C4E5ACA}"/>
              </a:ext>
            </a:extLst>
          </p:cNvPr>
          <p:cNvSpPr/>
          <p:nvPr/>
        </p:nvSpPr>
        <p:spPr>
          <a:xfrm>
            <a:off x="8813150" y="1252888"/>
            <a:ext cx="3228619" cy="3771898"/>
          </a:xfrm>
          <a:prstGeom prst="cloudCallout">
            <a:avLst>
              <a:gd name="adj1" fmla="val -12916"/>
              <a:gd name="adj2" fmla="val 402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288D7F-0E08-49C1-A9EA-DA5D6A8EB298}"/>
              </a:ext>
            </a:extLst>
          </p:cNvPr>
          <p:cNvSpPr txBox="1"/>
          <p:nvPr/>
        </p:nvSpPr>
        <p:spPr>
          <a:xfrm>
            <a:off x="3077516" y="1822981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2DECEE-D6D3-444A-B084-BE56CAB6F0CB}"/>
              </a:ext>
            </a:extLst>
          </p:cNvPr>
          <p:cNvSpPr txBox="1"/>
          <p:nvPr/>
        </p:nvSpPr>
        <p:spPr>
          <a:xfrm>
            <a:off x="2251372" y="1880388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6E3ED0-96F2-4A8D-86D5-6884B5E602F6}"/>
              </a:ext>
            </a:extLst>
          </p:cNvPr>
          <p:cNvSpPr txBox="1"/>
          <p:nvPr/>
        </p:nvSpPr>
        <p:spPr>
          <a:xfrm>
            <a:off x="2590182" y="1125466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24BF8D-EAC0-4410-8834-E533C4A0FCCE}"/>
              </a:ext>
            </a:extLst>
          </p:cNvPr>
          <p:cNvSpPr txBox="1"/>
          <p:nvPr/>
        </p:nvSpPr>
        <p:spPr>
          <a:xfrm>
            <a:off x="2261240" y="2874120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96F85C-1B3A-49E8-918F-5BB07A684BA2}"/>
              </a:ext>
            </a:extLst>
          </p:cNvPr>
          <p:cNvSpPr txBox="1"/>
          <p:nvPr/>
        </p:nvSpPr>
        <p:spPr>
          <a:xfrm>
            <a:off x="2707422" y="3629042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2C417E-9DD4-4516-9A35-D6D9CDEA3FFB}"/>
              </a:ext>
            </a:extLst>
          </p:cNvPr>
          <p:cNvSpPr txBox="1"/>
          <p:nvPr/>
        </p:nvSpPr>
        <p:spPr>
          <a:xfrm>
            <a:off x="1881335" y="4212981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178F5A-7051-4A91-9397-5A3C19115934}"/>
              </a:ext>
            </a:extLst>
          </p:cNvPr>
          <p:cNvSpPr txBox="1"/>
          <p:nvPr/>
        </p:nvSpPr>
        <p:spPr>
          <a:xfrm>
            <a:off x="3117822" y="2757499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B4BB4F9-5630-408D-AA3B-C6BC01EDDCD0}"/>
              </a:ext>
            </a:extLst>
          </p:cNvPr>
          <p:cNvSpPr txBox="1"/>
          <p:nvPr/>
        </p:nvSpPr>
        <p:spPr>
          <a:xfrm>
            <a:off x="9965505" y="847141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99FBBC3-382F-4B0D-B179-9A9A02A9B61B}"/>
              </a:ext>
            </a:extLst>
          </p:cNvPr>
          <p:cNvSpPr txBox="1"/>
          <p:nvPr/>
        </p:nvSpPr>
        <p:spPr>
          <a:xfrm>
            <a:off x="10060761" y="2884895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826F877-521C-4AD7-98CD-E46136E4E5C4}"/>
              </a:ext>
            </a:extLst>
          </p:cNvPr>
          <p:cNvSpPr txBox="1"/>
          <p:nvPr/>
        </p:nvSpPr>
        <p:spPr>
          <a:xfrm>
            <a:off x="9848163" y="2237927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1CB0D17-BE72-4715-BE26-18500C54C053}"/>
              </a:ext>
            </a:extLst>
          </p:cNvPr>
          <p:cNvSpPr txBox="1"/>
          <p:nvPr/>
        </p:nvSpPr>
        <p:spPr>
          <a:xfrm>
            <a:off x="9184442" y="1125465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16018A-735C-445B-91B5-9DA32BEB68EE}"/>
              </a:ext>
            </a:extLst>
          </p:cNvPr>
          <p:cNvSpPr txBox="1"/>
          <p:nvPr/>
        </p:nvSpPr>
        <p:spPr>
          <a:xfrm>
            <a:off x="9859400" y="1482395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A5E5CFE-2BAC-4019-B6B1-5FE8D02FE1BC}"/>
              </a:ext>
            </a:extLst>
          </p:cNvPr>
          <p:cNvSpPr txBox="1"/>
          <p:nvPr/>
        </p:nvSpPr>
        <p:spPr>
          <a:xfrm>
            <a:off x="9042457" y="2944809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605E39E-EC4A-43F2-BA28-29F1E72ACD5B}"/>
              </a:ext>
            </a:extLst>
          </p:cNvPr>
          <p:cNvSpPr txBox="1"/>
          <p:nvPr/>
        </p:nvSpPr>
        <p:spPr>
          <a:xfrm>
            <a:off x="8954285" y="2021141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4A98511-C502-4282-84CD-A76493D1A5CE}"/>
              </a:ext>
            </a:extLst>
          </p:cNvPr>
          <p:cNvSpPr txBox="1"/>
          <p:nvPr/>
        </p:nvSpPr>
        <p:spPr>
          <a:xfrm>
            <a:off x="9529734" y="3528257"/>
            <a:ext cx="677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Молния 3">
            <a:extLst>
              <a:ext uri="{FF2B5EF4-FFF2-40B4-BE49-F238E27FC236}">
                <a16:creationId xmlns:a16="http://schemas.microsoft.com/office/drawing/2014/main" id="{E6431689-A4D3-497F-B372-1CE412CC6B37}"/>
              </a:ext>
            </a:extLst>
          </p:cNvPr>
          <p:cNvSpPr/>
          <p:nvPr/>
        </p:nvSpPr>
        <p:spPr>
          <a:xfrm rot="786596">
            <a:off x="5546427" y="984268"/>
            <a:ext cx="1238614" cy="5380367"/>
          </a:xfrm>
          <a:prstGeom prst="lightningBol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89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3955E-6 -2.30665E-6 L 0.19294 -0.009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40" y="-47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728E-7 -1.35685E-7 L 0.19711 -0.01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9" y="-95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572E-7 2.40615E-6 L 0.19372 -0.0009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80" y="-4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5122E-6 3.51877E-6 L 0.1708 -0.0131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33" y="-65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586E-6 -4.12935E-6 L 0.19138 -0.0015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62" y="-9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1569E-6 -2.49661E-6 L 0.20388 -0.0033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88" y="-18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73 -0.02397 L 0.2001 -0.033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35" y="-49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9265E-6 3.64089E-6 L 0.19906 -0.0203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53" y="-10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8645E-6 -2.76798E-6 L -0.22433 -0.0006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17" y="-45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3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3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3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/>
      <p:bldP spid="9" grpId="0"/>
      <p:bldP spid="10" grpId="0"/>
      <p:bldP spid="13" grpId="0"/>
      <p:bldP spid="14" grpId="0"/>
      <p:bldP spid="15" grpId="0"/>
      <p:bldP spid="18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19049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CHAQMOQ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435225" y="5161660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6AF7B2-36F8-4062-9A07-AB3867D6D5C0}"/>
              </a:ext>
            </a:extLst>
          </p:cNvPr>
          <p:cNvSpPr txBox="1"/>
          <p:nvPr/>
        </p:nvSpPr>
        <p:spPr>
          <a:xfrm>
            <a:off x="312808" y="861596"/>
            <a:ext cx="1140763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ishora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bulutlar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bulut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uchquni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20A177B-C0E1-419A-989B-3CD8974D7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825" y="3084505"/>
            <a:ext cx="6400800" cy="388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03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484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273D28D-F3BC-440D-BEDC-C169C2DF39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369" y="1466849"/>
            <a:ext cx="5829301" cy="4953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BA0FDBA-6C43-4E48-8182-D989FD873A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5" y="1466849"/>
            <a:ext cx="5867400" cy="493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318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19049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MOMAQALDIROQ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6313487" y="9679131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6AF7B2-36F8-4062-9A07-AB3867D6D5C0}"/>
              </a:ext>
            </a:extLst>
          </p:cNvPr>
          <p:cNvSpPr txBox="1"/>
          <p:nvPr/>
        </p:nvSpPr>
        <p:spPr>
          <a:xfrm>
            <a:off x="350908" y="934136"/>
            <a:ext cx="1148383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Chaqmoqning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kilometrga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santimetrga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davomiyligi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sekundning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ulushida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gumburlash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momaqaldiroq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111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19049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MOMAQALDIROQ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6313487" y="9679131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749A483-0191-4A7E-98DD-639DA2E44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1301471"/>
            <a:ext cx="4876800" cy="476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234BFAB9-8117-40C1-A056-E229A86825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89"/>
          <a:stretch/>
        </p:blipFill>
        <p:spPr bwMode="auto">
          <a:xfrm>
            <a:off x="6313487" y="1262063"/>
            <a:ext cx="5030788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3262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19049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MOMAQALDIROQ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435225" y="5161660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6AF7B2-36F8-4062-9A07-AB3867D6D5C0}"/>
              </a:ext>
            </a:extLst>
          </p:cNvPr>
          <p:cNvSpPr txBox="1"/>
          <p:nvPr/>
        </p:nvSpPr>
        <p:spPr>
          <a:xfrm>
            <a:off x="198508" y="1300162"/>
            <a:ext cx="1148383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Momaqaldiroq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havodagi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qizishi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008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19049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A SH I N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435225" y="5161660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6AF7B2-36F8-4062-9A07-AB3867D6D5C0}"/>
              </a:ext>
            </a:extLst>
          </p:cNvPr>
          <p:cNvSpPr txBox="1"/>
          <p:nvPr/>
        </p:nvSpPr>
        <p:spPr>
          <a:xfrm>
            <a:off x="350908" y="1605379"/>
            <a:ext cx="1148383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Yashin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bulut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bulutdagi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zumda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292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2544" y="19049"/>
            <a:ext cx="12250738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YASHINQAYTARGICH</a:t>
            </a:r>
            <a:endParaRPr lang="ru-RU" sz="6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6AF7B2-36F8-4062-9A07-AB3867D6D5C0}"/>
              </a:ext>
            </a:extLst>
          </p:cNvPr>
          <p:cNvSpPr txBox="1"/>
          <p:nvPr/>
        </p:nvSpPr>
        <p:spPr>
          <a:xfrm>
            <a:off x="454025" y="1270517"/>
            <a:ext cx="718971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Yashinqaytargich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– minora,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binolarni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inshootlarini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yashin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urishdan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qurilmadir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1CC04E3-5226-4604-8624-B646E74E45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12"/>
          <a:stretch/>
        </p:blipFill>
        <p:spPr bwMode="auto">
          <a:xfrm>
            <a:off x="7921625" y="1155677"/>
            <a:ext cx="3962400" cy="5402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2347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4476</TotalTime>
  <Words>411</Words>
  <Application>Microsoft Office PowerPoint</Application>
  <PresentationFormat>Произвольный</PresentationFormat>
  <Paragraphs>54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Arial Black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334</cp:revision>
  <dcterms:created xsi:type="dcterms:W3CDTF">2020-04-13T08:05:16Z</dcterms:created>
  <dcterms:modified xsi:type="dcterms:W3CDTF">2020-09-25T10:36:10Z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