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18"/>
  </p:notesMasterIdLst>
  <p:sldIdLst>
    <p:sldId id="270" r:id="rId2"/>
    <p:sldId id="629" r:id="rId3"/>
    <p:sldId id="626" r:id="rId4"/>
    <p:sldId id="625" r:id="rId5"/>
    <p:sldId id="643" r:id="rId6"/>
    <p:sldId id="632" r:id="rId7"/>
    <p:sldId id="647" r:id="rId8"/>
    <p:sldId id="635" r:id="rId9"/>
    <p:sldId id="648" r:id="rId10"/>
    <p:sldId id="649" r:id="rId11"/>
    <p:sldId id="644" r:id="rId12"/>
    <p:sldId id="645" r:id="rId13"/>
    <p:sldId id="646" r:id="rId14"/>
    <p:sldId id="650" r:id="rId15"/>
    <p:sldId id="616" r:id="rId16"/>
    <p:sldId id="1682" r:id="rId17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291" autoAdjust="0"/>
  </p:normalViewPr>
  <p:slideViewPr>
    <p:cSldViewPr>
      <p:cViewPr varScale="1">
        <p:scale>
          <a:sx n="67" d="100"/>
          <a:sy n="67" d="100"/>
        </p:scale>
        <p:origin x="690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0.png"/><Relationship Id="rId7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2"/>
            <a:ext cx="12207875" cy="145282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2" name="object 12"/>
          <p:cNvSpPr txBox="1"/>
          <p:nvPr/>
        </p:nvSpPr>
        <p:spPr>
          <a:xfrm>
            <a:off x="10406462" y="608107"/>
            <a:ext cx="365992" cy="767883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230564" y="266688"/>
            <a:ext cx="563660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7237" y="157163"/>
            <a:ext cx="1623188" cy="12003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888185" y="1915704"/>
            <a:ext cx="10409279" cy="7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MASALALAR YECHISH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79025" y="181518"/>
            <a:ext cx="1598573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278569"/>
            <a:ext cx="1598573" cy="1503479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2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  <a:p>
            <a:pPr algn="ctr" defTabSz="1217750">
              <a:spcBef>
                <a:spcPts val="265"/>
              </a:spcBef>
              <a:defRPr/>
            </a:pP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73E17F9-A8A5-4C0F-9829-8E019206BE5C}"/>
              </a:ext>
            </a:extLst>
          </p:cNvPr>
          <p:cNvSpPr/>
          <p:nvPr/>
        </p:nvSpPr>
        <p:spPr>
          <a:xfrm>
            <a:off x="652170" y="1902911"/>
            <a:ext cx="872262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E9C9B38-BB93-4F9C-8505-CC3E90D90A50}"/>
              </a:ext>
            </a:extLst>
          </p:cNvPr>
          <p:cNvSpPr/>
          <p:nvPr/>
        </p:nvSpPr>
        <p:spPr>
          <a:xfrm>
            <a:off x="723970" y="4957762"/>
            <a:ext cx="800462" cy="1590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CEFB7-B5A2-4D32-96B8-E4CA71707367}"/>
              </a:ext>
            </a:extLst>
          </p:cNvPr>
          <p:cNvSpPr txBox="1"/>
          <p:nvPr/>
        </p:nvSpPr>
        <p:spPr>
          <a:xfrm>
            <a:off x="1749425" y="5863911"/>
            <a:ext cx="8428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Hamidova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Zaynura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Ramazanovna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39CDA478-A655-4306-B148-DD173CF07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2913621"/>
            <a:ext cx="4658511" cy="29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18135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CFB46E-630E-45B5-8EF8-3FFC68C4C98F}"/>
              </a:ext>
            </a:extLst>
          </p:cNvPr>
          <p:cNvSpPr txBox="1"/>
          <p:nvPr/>
        </p:nvSpPr>
        <p:spPr>
          <a:xfrm>
            <a:off x="835025" y="776627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27370-2F55-482F-AA20-5FE407BAFE15}"/>
                  </a:ext>
                </a:extLst>
              </p:cNvPr>
              <p:cNvSpPr txBox="1"/>
              <p:nvPr/>
            </p:nvSpPr>
            <p:spPr>
              <a:xfrm>
                <a:off x="868356" y="1486555"/>
                <a:ext cx="266301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𝒆𝒍</m:t>
                        </m:r>
                      </m:sub>
                    </m:sSub>
                  </m:oMath>
                </a14:m>
                <a:r>
                  <a:rPr lang="en-US" sz="4400" b="1" dirty="0"/>
                  <a:t> </a:t>
                </a:r>
                <a:r>
                  <a:rPr lang="ru-RU" sz="4400" b="1" dirty="0"/>
                  <a:t>=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27370-2F55-482F-AA20-5FE407BA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56" y="1486555"/>
                <a:ext cx="2663018" cy="769441"/>
              </a:xfrm>
              <a:prstGeom prst="rect">
                <a:avLst/>
              </a:prstGeom>
              <a:blipFill>
                <a:blip r:embed="rId2"/>
                <a:stretch>
                  <a:fillRect t="-19841" b="-34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E60458-3677-4AFB-9333-10C4D0614BC6}"/>
              </a:ext>
            </a:extLst>
          </p:cNvPr>
          <p:cNvSpPr/>
          <p:nvPr/>
        </p:nvSpPr>
        <p:spPr>
          <a:xfrm>
            <a:off x="5290671" y="1255680"/>
            <a:ext cx="3780783" cy="1939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92D0B8A-A4F4-4D2E-8F1B-B77F6048CD1C}"/>
              </a:ext>
            </a:extLst>
          </p:cNvPr>
          <p:cNvSpPr/>
          <p:nvPr/>
        </p:nvSpPr>
        <p:spPr>
          <a:xfrm>
            <a:off x="6942073" y="2076594"/>
            <a:ext cx="411316" cy="237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74D17A7-E01C-4D17-9D0A-561DFC83773E}"/>
              </a:ext>
            </a:extLst>
          </p:cNvPr>
          <p:cNvCxnSpPr>
            <a:cxnSpLocks/>
          </p:cNvCxnSpPr>
          <p:nvPr/>
        </p:nvCxnSpPr>
        <p:spPr>
          <a:xfrm>
            <a:off x="7165361" y="2313595"/>
            <a:ext cx="0" cy="6498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86DCDD0-1F73-4158-9877-1DAB0ACF0A36}"/>
              </a:ext>
            </a:extLst>
          </p:cNvPr>
          <p:cNvCxnSpPr>
            <a:cxnSpLocks/>
          </p:cNvCxnSpPr>
          <p:nvPr/>
        </p:nvCxnSpPr>
        <p:spPr>
          <a:xfrm flipH="1" flipV="1">
            <a:off x="7147731" y="1469013"/>
            <a:ext cx="9642" cy="5888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15F5D8-8C1F-40A5-80D7-08769B70AFA4}"/>
                  </a:ext>
                </a:extLst>
              </p:cNvPr>
              <p:cNvSpPr txBox="1"/>
              <p:nvPr/>
            </p:nvSpPr>
            <p:spPr>
              <a:xfrm>
                <a:off x="6040041" y="1276076"/>
                <a:ext cx="845330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𝒆𝒍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15F5D8-8C1F-40A5-80D7-08769B70A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041" y="1276076"/>
                <a:ext cx="845330" cy="713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E1A380-40AB-45AE-B2A9-A5696D421CB6}"/>
                  </a:ext>
                </a:extLst>
              </p:cNvPr>
              <p:cNvSpPr txBox="1"/>
              <p:nvPr/>
            </p:nvSpPr>
            <p:spPr>
              <a:xfrm>
                <a:off x="7202019" y="2396501"/>
                <a:ext cx="6696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E1A380-40AB-45AE-B2A9-A5696D421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019" y="2396501"/>
                <a:ext cx="669612" cy="646331"/>
              </a:xfrm>
              <a:prstGeom prst="rect">
                <a:avLst/>
              </a:prstGeom>
              <a:blipFill>
                <a:blip r:embed="rId4"/>
                <a:stretch>
                  <a:fillRect r="-2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F02C677-802F-4454-AE84-41DDF65D995E}"/>
                  </a:ext>
                </a:extLst>
              </p:cNvPr>
              <p:cNvSpPr txBox="1"/>
              <p:nvPr/>
            </p:nvSpPr>
            <p:spPr>
              <a:xfrm>
                <a:off x="5332149" y="1486997"/>
                <a:ext cx="557454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F02C677-802F-4454-AE84-41DDF65D9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49" y="1486997"/>
                <a:ext cx="557454" cy="713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DB368E9C-A0F4-4B2F-98C2-1275629B9E67}"/>
              </a:ext>
            </a:extLst>
          </p:cNvPr>
          <p:cNvSpPr txBox="1"/>
          <p:nvPr/>
        </p:nvSpPr>
        <p:spPr>
          <a:xfrm>
            <a:off x="5257340" y="292117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95193D-E3D2-41B5-9475-F5F20344EB03}"/>
              </a:ext>
            </a:extLst>
          </p:cNvPr>
          <p:cNvSpPr txBox="1"/>
          <p:nvPr/>
        </p:nvSpPr>
        <p:spPr>
          <a:xfrm>
            <a:off x="5682038" y="290278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1C73FF-4A16-4EA9-B17A-F47B03AEE784}"/>
              </a:ext>
            </a:extLst>
          </p:cNvPr>
          <p:cNvSpPr txBox="1"/>
          <p:nvPr/>
        </p:nvSpPr>
        <p:spPr>
          <a:xfrm>
            <a:off x="7865965" y="290278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B4CBDC-75A4-45F5-98B5-4022C0DBCF22}"/>
              </a:ext>
            </a:extLst>
          </p:cNvPr>
          <p:cNvSpPr txBox="1"/>
          <p:nvPr/>
        </p:nvSpPr>
        <p:spPr>
          <a:xfrm>
            <a:off x="7409096" y="292572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F2206C-E1BA-4D65-B774-47319373364D}"/>
              </a:ext>
            </a:extLst>
          </p:cNvPr>
          <p:cNvSpPr txBox="1"/>
          <p:nvPr/>
        </p:nvSpPr>
        <p:spPr>
          <a:xfrm>
            <a:off x="6977174" y="292117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CE7A81-678C-4D9F-B4AA-13220039DECE}"/>
              </a:ext>
            </a:extLst>
          </p:cNvPr>
          <p:cNvSpPr txBox="1"/>
          <p:nvPr/>
        </p:nvSpPr>
        <p:spPr>
          <a:xfrm>
            <a:off x="6594262" y="291671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E4E007-E7FA-4691-B4BB-EE297A020C50}"/>
              </a:ext>
            </a:extLst>
          </p:cNvPr>
          <p:cNvSpPr txBox="1"/>
          <p:nvPr/>
        </p:nvSpPr>
        <p:spPr>
          <a:xfrm>
            <a:off x="6162340" y="292117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5AFB95-BA71-449C-8D60-6EC83FCBF3FB}"/>
              </a:ext>
            </a:extLst>
          </p:cNvPr>
          <p:cNvSpPr txBox="1"/>
          <p:nvPr/>
        </p:nvSpPr>
        <p:spPr>
          <a:xfrm>
            <a:off x="8650572" y="290278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062ACA-D416-4388-B407-DCE12FFB5617}"/>
              </a:ext>
            </a:extLst>
          </p:cNvPr>
          <p:cNvSpPr txBox="1"/>
          <p:nvPr/>
        </p:nvSpPr>
        <p:spPr>
          <a:xfrm>
            <a:off x="8221930" y="290278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DAC2BF-2660-49C0-8E2B-5C2020CC51CC}"/>
              </a:ext>
            </a:extLst>
          </p:cNvPr>
          <p:cNvSpPr txBox="1"/>
          <p:nvPr/>
        </p:nvSpPr>
        <p:spPr>
          <a:xfrm>
            <a:off x="5178425" y="562485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B3D37B-ED53-41E2-AF1E-55EC9EF662F5}"/>
              </a:ext>
            </a:extLst>
          </p:cNvPr>
          <p:cNvSpPr txBox="1"/>
          <p:nvPr/>
        </p:nvSpPr>
        <p:spPr>
          <a:xfrm>
            <a:off x="8579681" y="544944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DF2ABD-BEA5-4384-90AA-E28CEF7F3672}"/>
              </a:ext>
            </a:extLst>
          </p:cNvPr>
          <p:cNvSpPr txBox="1"/>
          <p:nvPr/>
        </p:nvSpPr>
        <p:spPr>
          <a:xfrm>
            <a:off x="8171365" y="559315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662AA7-E466-4153-87B6-4BF201E334E9}"/>
              </a:ext>
            </a:extLst>
          </p:cNvPr>
          <p:cNvSpPr txBox="1"/>
          <p:nvPr/>
        </p:nvSpPr>
        <p:spPr>
          <a:xfrm>
            <a:off x="7754178" y="546835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374A49-12D9-454D-B61C-F186DF4ACAA2}"/>
              </a:ext>
            </a:extLst>
          </p:cNvPr>
          <p:cNvSpPr txBox="1"/>
          <p:nvPr/>
        </p:nvSpPr>
        <p:spPr>
          <a:xfrm>
            <a:off x="7345862" y="559315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37CD62-1C59-4C54-9215-6465EC948193}"/>
              </a:ext>
            </a:extLst>
          </p:cNvPr>
          <p:cNvSpPr txBox="1"/>
          <p:nvPr/>
        </p:nvSpPr>
        <p:spPr>
          <a:xfrm>
            <a:off x="6913889" y="581346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621202-D02B-47BE-A9FE-AD6775BB6273}"/>
              </a:ext>
            </a:extLst>
          </p:cNvPr>
          <p:cNvSpPr txBox="1"/>
          <p:nvPr/>
        </p:nvSpPr>
        <p:spPr>
          <a:xfrm>
            <a:off x="6545811" y="538162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3FE6CB-8503-4085-92B8-06B57CE6F405}"/>
              </a:ext>
            </a:extLst>
          </p:cNvPr>
          <p:cNvSpPr txBox="1"/>
          <p:nvPr/>
        </p:nvSpPr>
        <p:spPr>
          <a:xfrm>
            <a:off x="6117229" y="558020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6E3EED-DEBC-4A76-A716-09303CF553B8}"/>
              </a:ext>
            </a:extLst>
          </p:cNvPr>
          <p:cNvSpPr txBox="1"/>
          <p:nvPr/>
        </p:nvSpPr>
        <p:spPr>
          <a:xfrm>
            <a:off x="5652807" y="552262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7CCBAB-5204-48B2-A8EE-A62626A9345C}"/>
                  </a:ext>
                </a:extLst>
              </p:cNvPr>
              <p:cNvSpPr txBox="1"/>
              <p:nvPr/>
            </p:nvSpPr>
            <p:spPr>
              <a:xfrm>
                <a:off x="835025" y="3012062"/>
                <a:ext cx="2663018" cy="833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ru-RU" sz="4400" dirty="0"/>
                  <a:t>=</a:t>
                </a:r>
                <a:r>
                  <a:rPr lang="en-US" sz="4400" dirty="0"/>
                  <a:t> mg</a:t>
                </a:r>
                <a:endParaRPr lang="ru-RU" sz="4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7CCBAB-5204-48B2-A8EE-A62626A93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5" y="3012062"/>
                <a:ext cx="2663018" cy="833562"/>
              </a:xfrm>
              <a:prstGeom prst="rect">
                <a:avLst/>
              </a:prstGeom>
              <a:blipFill>
                <a:blip r:embed="rId6"/>
                <a:stretch>
                  <a:fillRect t="-13869" b="-27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284E10-8E8F-4664-9633-11C1EF28374F}"/>
                  </a:ext>
                </a:extLst>
              </p:cNvPr>
              <p:cNvSpPr txBox="1"/>
              <p:nvPr/>
            </p:nvSpPr>
            <p:spPr>
              <a:xfrm>
                <a:off x="784476" y="2254503"/>
                <a:ext cx="266301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</m:oMath>
                </a14:m>
                <a:r>
                  <a:rPr lang="ru-RU" sz="4400" dirty="0"/>
                  <a:t>=</a:t>
                </a:r>
                <a:r>
                  <a:rPr lang="en-US" sz="4400" dirty="0"/>
                  <a:t> q E</a:t>
                </a:r>
                <a:endParaRPr lang="ru-RU" sz="4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284E10-8E8F-4664-9633-11C1EF283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76" y="2254503"/>
                <a:ext cx="2663018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1B938D0-FA9C-4DBD-A1C0-2699E2C5767B}"/>
              </a:ext>
            </a:extLst>
          </p:cNvPr>
          <p:cNvSpPr txBox="1"/>
          <p:nvPr/>
        </p:nvSpPr>
        <p:spPr>
          <a:xfrm>
            <a:off x="784476" y="3870761"/>
            <a:ext cx="2663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q E = mg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276EB86-AB47-467F-82A1-B883C1ACBBC3}"/>
                  </a:ext>
                </a:extLst>
              </p:cNvPr>
              <p:cNvSpPr txBox="1"/>
              <p:nvPr/>
            </p:nvSpPr>
            <p:spPr>
              <a:xfrm>
                <a:off x="762251" y="4915483"/>
                <a:ext cx="2522240" cy="1144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q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dirty="0"/>
                          <m:t>mg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276EB86-AB47-467F-82A1-B883C1ACB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1" y="4915483"/>
                <a:ext cx="2522240" cy="1144288"/>
              </a:xfrm>
              <a:prstGeom prst="rect">
                <a:avLst/>
              </a:prstGeom>
              <a:blipFill>
                <a:blip r:embed="rId8"/>
                <a:stretch>
                  <a:fillRect l="-10870" b="-14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B693214E-58BC-4C80-A618-6439524AD9BE}"/>
              </a:ext>
            </a:extLst>
          </p:cNvPr>
          <p:cNvCxnSpPr>
            <a:cxnSpLocks/>
          </p:cNvCxnSpPr>
          <p:nvPr/>
        </p:nvCxnSpPr>
        <p:spPr>
          <a:xfrm>
            <a:off x="3571061" y="852045"/>
            <a:ext cx="0" cy="48677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F060A2-5543-46D3-A082-44B49415A47D}"/>
                  </a:ext>
                </a:extLst>
              </p:cNvPr>
              <p:cNvSpPr txBox="1"/>
              <p:nvPr/>
            </p:nvSpPr>
            <p:spPr>
              <a:xfrm>
                <a:off x="3694629" y="3788998"/>
                <a:ext cx="8309997" cy="1528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q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4 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∙10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4800" b="0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10 </m:t>
                        </m:r>
                        <m:f>
                          <m:f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800" b="0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>
                        <a:latin typeface="Cambria Math" panose="02040503050406030204" pitchFamily="18" charset="0"/>
                      </a:rPr>
                      <m:t>4 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4800" dirty="0"/>
                  <a:t>C</a:t>
                </a:r>
                <a:endParaRPr lang="ru-RU" sz="4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F060A2-5543-46D3-A082-44B49415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629" y="3788998"/>
                <a:ext cx="8309997" cy="1528367"/>
              </a:xfrm>
              <a:prstGeom prst="rect">
                <a:avLst/>
              </a:prstGeom>
              <a:blipFill>
                <a:blip r:embed="rId9"/>
                <a:stretch>
                  <a:fillRect l="-3302" r="-1394" b="-5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6174286-6365-4361-88DD-E799B5BCFFE6}"/>
                  </a:ext>
                </a:extLst>
              </p:cNvPr>
              <p:cNvSpPr txBox="1"/>
              <p:nvPr/>
            </p:nvSpPr>
            <p:spPr>
              <a:xfrm>
                <a:off x="3601860" y="5732017"/>
                <a:ext cx="58232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>
                        <a:latin typeface="Cambria Math" panose="02040503050406030204" pitchFamily="18" charset="0"/>
                      </a:rPr>
                      <m:t>4 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4000" dirty="0"/>
                  <a:t>C</a:t>
                </a:r>
                <a:endParaRPr lang="ru-RU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6174286-6365-4361-88DD-E799B5BC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860" y="5732017"/>
                <a:ext cx="5823261" cy="707886"/>
              </a:xfrm>
              <a:prstGeom prst="rect">
                <a:avLst/>
              </a:prstGeom>
              <a:blipFill>
                <a:blip r:embed="rId10"/>
                <a:stretch>
                  <a:fillRect l="-3770" t="-17241" r="-2304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MASHQ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601662" y="1223962"/>
                <a:ext cx="1098232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qilmoqda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62" y="1223962"/>
                <a:ext cx="10982325" cy="3046988"/>
              </a:xfrm>
              <a:prstGeom prst="rect">
                <a:avLst/>
              </a:prstGeom>
              <a:blipFill>
                <a:blip r:embed="rId2"/>
                <a:stretch>
                  <a:fillRect l="-2554" t="-4800" r="-2499" b="-9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67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MASHQ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454025" y="1147762"/>
                <a:ext cx="10982325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Bir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zaryadlangan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nuqtaviy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ta’sirlashmoqda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5000 N/C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Nuqtaviy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zaryadlarning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1147762"/>
                <a:ext cx="10982325" cy="4832092"/>
              </a:xfrm>
              <a:prstGeom prst="rect">
                <a:avLst/>
              </a:prstGeom>
              <a:blipFill>
                <a:blip r:embed="rId2"/>
                <a:stretch>
                  <a:fillRect l="-2220" t="-2648" r="-2220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1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MASHQ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454025" y="1300162"/>
                <a:ext cx="10982325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1200 N/C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manfiy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zaryadlangan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160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qilmoqda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Sharchadagi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ortiqcha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elektronlar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1300162"/>
                <a:ext cx="10982325" cy="3477875"/>
              </a:xfrm>
              <a:prstGeom prst="rect">
                <a:avLst/>
              </a:prstGeom>
              <a:blipFill>
                <a:blip r:embed="rId2"/>
                <a:stretch>
                  <a:fillRect l="-2220" t="-3678" r="-2220" b="-7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365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9191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39725" y="966897"/>
            <a:ext cx="11506200" cy="21236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5-mashqning </a:t>
            </a:r>
            <a:r>
              <a:rPr lang="en-US" altLang="ru-RU" sz="4400" dirty="0">
                <a:cs typeface="Arial" panose="020B0604020202020204" pitchFamily="34" charset="0"/>
              </a:rPr>
              <a:t>4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-</a:t>
            </a:r>
            <a:r>
              <a:rPr lang="en-US" altLang="ru-RU" sz="4400" dirty="0">
                <a:cs typeface="Arial" panose="020B0604020202020204" pitchFamily="34" charset="0"/>
              </a:rPr>
              <a:t> 7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masalalarini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yeching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lang="en-US" altLang="ru-RU" sz="4400" dirty="0" err="1">
                <a:cs typeface="Arial" panose="020B0604020202020204" pitchFamily="34" charset="0"/>
              </a:rPr>
              <a:t>O‘rgangan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formulalaringizni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klasster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usulida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tasvirlab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yozing</a:t>
            </a:r>
            <a:r>
              <a:rPr lang="en-US" altLang="ru-RU" sz="4400" dirty="0">
                <a:cs typeface="Arial" panose="020B0604020202020204" pitchFamily="34" charset="0"/>
              </a:rPr>
              <a:t>.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54DDADB-02BF-40F0-B2E3-9895B70200DD}"/>
              </a:ext>
            </a:extLst>
          </p:cNvPr>
          <p:cNvSpPr/>
          <p:nvPr/>
        </p:nvSpPr>
        <p:spPr>
          <a:xfrm>
            <a:off x="2943754" y="4043361"/>
            <a:ext cx="2584763" cy="20096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AD16D44-1F65-41D0-A908-3BFB6FA8A643}"/>
              </a:ext>
            </a:extLst>
          </p:cNvPr>
          <p:cNvCxnSpPr>
            <a:cxnSpLocks/>
          </p:cNvCxnSpPr>
          <p:nvPr/>
        </p:nvCxnSpPr>
        <p:spPr>
          <a:xfrm flipV="1">
            <a:off x="5339985" y="4069374"/>
            <a:ext cx="981440" cy="5073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88A25E16-15CC-48C4-875D-03B7E3D4AA99}"/>
                  </a:ext>
                </a:extLst>
              </p:cNvPr>
              <p:cNvSpPr/>
              <p:nvPr/>
            </p:nvSpPr>
            <p:spPr>
              <a:xfrm rot="21103008">
                <a:off x="6268156" y="3131792"/>
                <a:ext cx="2584756" cy="1322659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88A25E16-15CC-48C4-875D-03B7E3D4A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03008">
                <a:off x="6268156" y="3131792"/>
                <a:ext cx="2584756" cy="13226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1EE643E7-EE92-479D-A32F-2FF21B324481}"/>
                  </a:ext>
                </a:extLst>
              </p:cNvPr>
              <p:cNvSpPr/>
              <p:nvPr/>
            </p:nvSpPr>
            <p:spPr>
              <a:xfrm>
                <a:off x="6186362" y="5123897"/>
                <a:ext cx="2748343" cy="1522683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3200" b="1" dirty="0">
                    <a:solidFill>
                      <a:schemeClr val="tx1"/>
                    </a:solidFill>
                  </a:rPr>
                  <a:t>=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ru-RU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1EE643E7-EE92-479D-A32F-2FF21B324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62" y="5123897"/>
                <a:ext cx="2748343" cy="152268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9469E24-627E-49C3-8B06-B63D37D53DA3}"/>
              </a:ext>
            </a:extLst>
          </p:cNvPr>
          <p:cNvCxnSpPr>
            <a:cxnSpLocks/>
          </p:cNvCxnSpPr>
          <p:nvPr/>
        </p:nvCxnSpPr>
        <p:spPr>
          <a:xfrm>
            <a:off x="4064443" y="6053028"/>
            <a:ext cx="0" cy="8725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E1D198C-6F34-4032-B8CF-3CDAEB8E83FD}"/>
              </a:ext>
            </a:extLst>
          </p:cNvPr>
          <p:cNvCxnSpPr>
            <a:cxnSpLocks/>
          </p:cNvCxnSpPr>
          <p:nvPr/>
        </p:nvCxnSpPr>
        <p:spPr>
          <a:xfrm flipV="1">
            <a:off x="4340225" y="3106936"/>
            <a:ext cx="0" cy="9364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FE18EC4-1DC2-4E63-84F2-5064C6E0BF46}"/>
              </a:ext>
            </a:extLst>
          </p:cNvPr>
          <p:cNvCxnSpPr>
            <a:cxnSpLocks/>
          </p:cNvCxnSpPr>
          <p:nvPr/>
        </p:nvCxnSpPr>
        <p:spPr>
          <a:xfrm flipH="1" flipV="1">
            <a:off x="2090704" y="5048194"/>
            <a:ext cx="829065" cy="729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2F4C7A8-176B-4D48-BFEC-7E5F82701530}"/>
              </a:ext>
            </a:extLst>
          </p:cNvPr>
          <p:cNvCxnSpPr>
            <a:cxnSpLocks/>
          </p:cNvCxnSpPr>
          <p:nvPr/>
        </p:nvCxnSpPr>
        <p:spPr>
          <a:xfrm flipH="1" flipV="1">
            <a:off x="2757315" y="3668198"/>
            <a:ext cx="589783" cy="6466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7A3DE23-5199-4F4A-8B22-E8E27C2AAB1B}"/>
              </a:ext>
            </a:extLst>
          </p:cNvPr>
          <p:cNvCxnSpPr>
            <a:cxnSpLocks/>
          </p:cNvCxnSpPr>
          <p:nvPr/>
        </p:nvCxnSpPr>
        <p:spPr>
          <a:xfrm flipH="1">
            <a:off x="2703492" y="5721083"/>
            <a:ext cx="589783" cy="6764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4388BE72-2D8A-4D2D-A726-47704F3A776E}"/>
              </a:ext>
            </a:extLst>
          </p:cNvPr>
          <p:cNvCxnSpPr>
            <a:cxnSpLocks/>
          </p:cNvCxnSpPr>
          <p:nvPr/>
        </p:nvCxnSpPr>
        <p:spPr>
          <a:xfrm>
            <a:off x="4797425" y="5946358"/>
            <a:ext cx="228600" cy="9791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A0068F86-C13D-4906-B958-8A47D1C5C2F0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5339985" y="5510097"/>
            <a:ext cx="846377" cy="3751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0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B87D428-2E09-48B6-ACE0-C8F95789F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" t="4979" r="15543" b="4979"/>
          <a:stretch/>
        </p:blipFill>
        <p:spPr>
          <a:xfrm>
            <a:off x="6457332" y="4540881"/>
            <a:ext cx="1487404" cy="15165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D0733E-5DC0-4E41-ABA9-4C6944E4D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" y="817532"/>
            <a:ext cx="4289838" cy="2149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12185650" cy="73361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BCF1FE-7435-4CEC-BE52-8B7D0865DB56}"/>
              </a:ext>
            </a:extLst>
          </p:cNvPr>
          <p:cNvSpPr txBox="1"/>
          <p:nvPr/>
        </p:nvSpPr>
        <p:spPr>
          <a:xfrm>
            <a:off x="1628460" y="3416377"/>
            <a:ext cx="1125052" cy="64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98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D638D5-C88C-42AB-9876-C2AF28A0A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" t="4979" r="15543" b="4979"/>
          <a:stretch/>
        </p:blipFill>
        <p:spPr>
          <a:xfrm>
            <a:off x="1342074" y="4377118"/>
            <a:ext cx="1487404" cy="15165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41D037-C7F4-4720-AB82-0CE17ECD9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" t="4979" r="15543" b="4979"/>
          <a:stretch/>
        </p:blipFill>
        <p:spPr>
          <a:xfrm>
            <a:off x="1825501" y="5503356"/>
            <a:ext cx="1487404" cy="15165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60E887-B602-48E8-843A-4459A4691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82"/>
          <a:stretch/>
        </p:blipFill>
        <p:spPr>
          <a:xfrm>
            <a:off x="2744701" y="4317208"/>
            <a:ext cx="1349664" cy="12053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42A702-6753-4D4B-A8A2-E08CC50CB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" t="4979" r="15543" b="4979"/>
          <a:stretch/>
        </p:blipFill>
        <p:spPr>
          <a:xfrm>
            <a:off x="3227027" y="5451770"/>
            <a:ext cx="1487404" cy="15165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27EEDD9-FF40-4D80-BBF8-25BDE8CCE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" t="4979" r="15543" b="4979"/>
          <a:stretch/>
        </p:blipFill>
        <p:spPr>
          <a:xfrm>
            <a:off x="3910729" y="4517976"/>
            <a:ext cx="1487404" cy="151656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E235E0-7CE6-4D0E-BF02-3BF2D7FFD2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82"/>
          <a:stretch/>
        </p:blipFill>
        <p:spPr>
          <a:xfrm>
            <a:off x="4756282" y="5794735"/>
            <a:ext cx="1349664" cy="120531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5C3880-F962-495F-8743-A74ADD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82"/>
          <a:stretch/>
        </p:blipFill>
        <p:spPr>
          <a:xfrm>
            <a:off x="6105946" y="5814615"/>
            <a:ext cx="1349664" cy="12053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FDE9B1D-A572-45E3-A81F-0263D3CC8C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82"/>
          <a:stretch/>
        </p:blipFill>
        <p:spPr>
          <a:xfrm>
            <a:off x="5202865" y="4650670"/>
            <a:ext cx="1349664" cy="12053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2B2FC81-3A30-499E-A57A-D5D890E87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" t="4979" r="15543" b="4979"/>
          <a:stretch/>
        </p:blipFill>
        <p:spPr>
          <a:xfrm>
            <a:off x="7357642" y="5451770"/>
            <a:ext cx="1487404" cy="15165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6F8277-0EB7-45AE-9EB4-028924BC5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274" y="817532"/>
            <a:ext cx="4321838" cy="216524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1FDFFB-763B-4DFA-A056-2B6C32174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05" y="2352726"/>
            <a:ext cx="4321839" cy="2165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A729A0-225F-409F-9875-61937B5E0DDD}"/>
              </a:ext>
            </a:extLst>
          </p:cNvPr>
          <p:cNvSpPr txBox="1"/>
          <p:nvPr/>
        </p:nvSpPr>
        <p:spPr>
          <a:xfrm>
            <a:off x="1574738" y="4667215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A84D5B-53C5-4114-B9EB-16C408DC6F85}"/>
              </a:ext>
            </a:extLst>
          </p:cNvPr>
          <p:cNvSpPr txBox="1"/>
          <p:nvPr/>
        </p:nvSpPr>
        <p:spPr>
          <a:xfrm>
            <a:off x="5281017" y="4830177"/>
            <a:ext cx="115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FD960F-1180-42DE-8167-C14CEBBF2FB0}"/>
              </a:ext>
            </a:extLst>
          </p:cNvPr>
          <p:cNvSpPr txBox="1"/>
          <p:nvPr/>
        </p:nvSpPr>
        <p:spPr>
          <a:xfrm>
            <a:off x="4845509" y="6215155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8429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51950"/>
              </p:ext>
            </p:extLst>
          </p:nvPr>
        </p:nvGraphicFramePr>
        <p:xfrm>
          <a:off x="241299" y="997504"/>
          <a:ext cx="11582400" cy="5638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7526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7254874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867358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Tushuncha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Mazmuni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Elektrofor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mashina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Jismlarning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elektrlanganlik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darajasini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ko‘rsatuvchi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asbob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O‘tkazgichlar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Jismlarning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elekrtlanganlik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darajasini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tavsiflovchi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fizik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kattalik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4572794" y="4273034"/>
            <a:ext cx="7154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o‘tkazadigan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o‘tkazgichlar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4645025" y="1909762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Uzluksiz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zaryadlarni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turadigan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qurilmaga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F82C9-3C16-4A50-8E2B-E1E7F63CE182}"/>
              </a:ext>
            </a:extLst>
          </p:cNvPr>
          <p:cNvSpPr txBox="1"/>
          <p:nvPr/>
        </p:nvSpPr>
        <p:spPr>
          <a:xfrm>
            <a:off x="241299" y="3170574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Elektrometr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4C8A1-AB65-499E-98D1-FFADEDCB4670}"/>
              </a:ext>
            </a:extLst>
          </p:cNvPr>
          <p:cNvSpPr txBox="1"/>
          <p:nvPr/>
        </p:nvSpPr>
        <p:spPr>
          <a:xfrm>
            <a:off x="241299" y="5699255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377825" y="1604962"/>
                <a:ext cx="11585575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N/C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nuqtaviy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qilsa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nuqtaviy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zaryaddagi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ortiqcha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elektronlar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1604962"/>
                <a:ext cx="11585575" cy="2800767"/>
              </a:xfrm>
              <a:prstGeom prst="rect">
                <a:avLst/>
              </a:prstGeom>
              <a:blipFill>
                <a:blip r:embed="rId2"/>
                <a:stretch>
                  <a:fillRect l="-2157" t="-4130" r="-2052" b="-9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B718-BB43-49FB-904F-2C2E59425A50}"/>
              </a:ext>
            </a:extLst>
          </p:cNvPr>
          <p:cNvSpPr txBox="1"/>
          <p:nvPr/>
        </p:nvSpPr>
        <p:spPr>
          <a:xfrm>
            <a:off x="1491295" y="890681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9FC2F-0B36-4C26-94AB-99AE2285E3C0}"/>
                  </a:ext>
                </a:extLst>
              </p:cNvPr>
              <p:cNvSpPr txBox="1"/>
              <p:nvPr/>
            </p:nvSpPr>
            <p:spPr>
              <a:xfrm>
                <a:off x="164805" y="1626818"/>
                <a:ext cx="3581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2,5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N/C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9FC2F-0B36-4C26-94AB-99AE2285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5" y="1626818"/>
                <a:ext cx="3581400" cy="646331"/>
              </a:xfrm>
              <a:prstGeom prst="rect">
                <a:avLst/>
              </a:prstGeom>
              <a:blipFill>
                <a:blip r:embed="rId2"/>
                <a:stretch>
                  <a:fillRect l="-5102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/>
              <p:nvPr/>
            </p:nvSpPr>
            <p:spPr>
              <a:xfrm>
                <a:off x="101379" y="2325364"/>
                <a:ext cx="46196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F = 8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8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9" y="2325364"/>
                <a:ext cx="4619658" cy="646331"/>
              </a:xfrm>
              <a:prstGeom prst="rect">
                <a:avLst/>
              </a:prstGeom>
              <a:blipFill>
                <a:blip r:embed="rId3"/>
                <a:stretch>
                  <a:fillRect l="-4095" t="-16038" r="-793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6A14204-A53C-42A2-843D-C9BC0E92DC4E}"/>
              </a:ext>
            </a:extLst>
          </p:cNvPr>
          <p:cNvCxnSpPr>
            <a:cxnSpLocks/>
          </p:cNvCxnSpPr>
          <p:nvPr/>
        </p:nvCxnSpPr>
        <p:spPr>
          <a:xfrm flipV="1">
            <a:off x="207197" y="3971925"/>
            <a:ext cx="4221928" cy="300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CFB46E-630E-45B5-8EF8-3FFC68C4C98F}"/>
              </a:ext>
            </a:extLst>
          </p:cNvPr>
          <p:cNvSpPr txBox="1"/>
          <p:nvPr/>
        </p:nvSpPr>
        <p:spPr>
          <a:xfrm>
            <a:off x="5655444" y="943022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B1BD06-2B19-444E-AAE8-AB1EE7454E1B}"/>
                  </a:ext>
                </a:extLst>
              </p:cNvPr>
              <p:cNvSpPr txBox="1"/>
              <p:nvPr/>
            </p:nvSpPr>
            <p:spPr>
              <a:xfrm>
                <a:off x="5435261" y="3313788"/>
                <a:ext cx="1812528" cy="1034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B1BD06-2B19-444E-AAE8-AB1EE7454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61" y="3313788"/>
                <a:ext cx="1812528" cy="1034129"/>
              </a:xfrm>
              <a:prstGeom prst="rect">
                <a:avLst/>
              </a:prstGeom>
              <a:blipFill>
                <a:blip r:embed="rId4"/>
                <a:stretch>
                  <a:fillRect l="-12121" b="-6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20DD4-4651-4393-BC7D-DD673886327A}"/>
              </a:ext>
            </a:extLst>
          </p:cNvPr>
          <p:cNvCxnSpPr>
            <a:cxnSpLocks/>
          </p:cNvCxnSpPr>
          <p:nvPr/>
        </p:nvCxnSpPr>
        <p:spPr>
          <a:xfrm>
            <a:off x="4624744" y="1073294"/>
            <a:ext cx="26945" cy="34392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6D8D574-CB4F-4169-B6A0-4237E4172E44}"/>
              </a:ext>
            </a:extLst>
          </p:cNvPr>
          <p:cNvSpPr txBox="1"/>
          <p:nvPr/>
        </p:nvSpPr>
        <p:spPr>
          <a:xfrm>
            <a:off x="407204" y="4173136"/>
            <a:ext cx="3402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N =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5788D1-E725-4501-A24B-B0767FC9D777}"/>
                  </a:ext>
                </a:extLst>
              </p:cNvPr>
              <p:cNvSpPr txBox="1"/>
              <p:nvPr/>
            </p:nvSpPr>
            <p:spPr>
              <a:xfrm>
                <a:off x="5210826" y="1621822"/>
                <a:ext cx="30065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 = N</a:t>
                </a:r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5788D1-E725-4501-A24B-B0767FC9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26" y="1621822"/>
                <a:ext cx="3006538" cy="707886"/>
              </a:xfrm>
              <a:prstGeom prst="rect">
                <a:avLst/>
              </a:prstGeom>
              <a:blipFill>
                <a:blip r:embed="rId5"/>
                <a:stretch>
                  <a:fillRect l="-7302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F83D60-8ECF-43D4-B5B3-571F6B60F7EF}"/>
                  </a:ext>
                </a:extLst>
              </p:cNvPr>
              <p:cNvSpPr txBox="1"/>
              <p:nvPr/>
            </p:nvSpPr>
            <p:spPr>
              <a:xfrm>
                <a:off x="5441156" y="2360568"/>
                <a:ext cx="1539376" cy="91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4000" b="0" dirty="0">
                    <a:ea typeface="Cambria Math" panose="02040503050406030204" pitchFamily="18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F83D60-8ECF-43D4-B5B3-571F6B60F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56" y="2360568"/>
                <a:ext cx="1539376" cy="916020"/>
              </a:xfrm>
              <a:prstGeom prst="rect">
                <a:avLst/>
              </a:prstGeom>
              <a:blipFill>
                <a:blip r:embed="rId6"/>
                <a:stretch>
                  <a:fillRect l="-14286"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41EA31D-C2FB-40E9-86BC-FB48D6CC8864}"/>
              </a:ext>
            </a:extLst>
          </p:cNvPr>
          <p:cNvSpPr txBox="1"/>
          <p:nvPr/>
        </p:nvSpPr>
        <p:spPr>
          <a:xfrm>
            <a:off x="10133767" y="2337359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4EF80-39E8-4968-8E7F-CFDC7CFB3A1C}"/>
              </a:ext>
            </a:extLst>
          </p:cNvPr>
          <p:cNvSpPr txBox="1"/>
          <p:nvPr/>
        </p:nvSpPr>
        <p:spPr>
          <a:xfrm>
            <a:off x="10218709" y="3574363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704B59-158E-419F-A15D-3C0799178D62}"/>
                  </a:ext>
                </a:extLst>
              </p:cNvPr>
              <p:cNvSpPr txBox="1"/>
              <p:nvPr/>
            </p:nvSpPr>
            <p:spPr>
              <a:xfrm>
                <a:off x="123366" y="3094238"/>
                <a:ext cx="402915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  = 1,6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704B59-158E-419F-A15D-3C0799178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6" y="3094238"/>
                <a:ext cx="4029154" cy="646331"/>
              </a:xfrm>
              <a:prstGeom prst="rect">
                <a:avLst/>
              </a:prstGeom>
              <a:blipFill>
                <a:blip r:embed="rId7"/>
                <a:stretch>
                  <a:fillRect l="-4539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CB4B08-A44E-4A92-98CF-0CED0619A080}"/>
                  </a:ext>
                </a:extLst>
              </p:cNvPr>
              <p:cNvSpPr txBox="1"/>
              <p:nvPr/>
            </p:nvSpPr>
            <p:spPr>
              <a:xfrm>
                <a:off x="7693025" y="3337540"/>
                <a:ext cx="1812528" cy="96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q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CB4B08-A44E-4A92-98CF-0CED0619A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025" y="3337540"/>
                <a:ext cx="1812528" cy="963149"/>
              </a:xfrm>
              <a:prstGeom prst="rect">
                <a:avLst/>
              </a:prstGeom>
              <a:blipFill>
                <a:blip r:embed="rId8"/>
                <a:stretch>
                  <a:fillRect l="-12121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27671E-EC0B-44AE-A186-F8B52EF55C35}"/>
                  </a:ext>
                </a:extLst>
              </p:cNvPr>
              <p:cNvSpPr txBox="1"/>
              <p:nvPr/>
            </p:nvSpPr>
            <p:spPr>
              <a:xfrm>
                <a:off x="6422120" y="4495910"/>
                <a:ext cx="2223686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(2)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(1)</a:t>
                </a:r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27671E-EC0B-44AE-A186-F8B52EF5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20" y="4495910"/>
                <a:ext cx="2223686" cy="678776"/>
              </a:xfrm>
              <a:prstGeom prst="rect">
                <a:avLst/>
              </a:prstGeom>
              <a:blipFill>
                <a:blip r:embed="rId9"/>
                <a:stretch>
                  <a:fillRect l="-4110" t="-14414" r="-7945" b="-36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254BB7-25A4-4832-A9E9-6BDD07040499}"/>
                  </a:ext>
                </a:extLst>
              </p:cNvPr>
              <p:cNvSpPr txBox="1"/>
              <p:nvPr/>
            </p:nvSpPr>
            <p:spPr>
              <a:xfrm>
                <a:off x="5435261" y="5522951"/>
                <a:ext cx="2497191" cy="1053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4400" b="0" dirty="0">
                    <a:ea typeface="Cambria Math" panose="02040503050406030204" pitchFamily="18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254BB7-25A4-4832-A9E9-6BDD0704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61" y="5522951"/>
                <a:ext cx="2497191" cy="1053815"/>
              </a:xfrm>
              <a:prstGeom prst="rect">
                <a:avLst/>
              </a:prstGeom>
              <a:blipFill>
                <a:blip r:embed="rId10"/>
                <a:stretch>
                  <a:fillRect l="-8802" b="-98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39CC712-EC53-46DF-9626-F9FB7A8B1F8D}"/>
              </a:ext>
            </a:extLst>
          </p:cNvPr>
          <p:cNvSpPr txBox="1"/>
          <p:nvPr/>
        </p:nvSpPr>
        <p:spPr>
          <a:xfrm>
            <a:off x="10079185" y="5595136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0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21" grpId="0"/>
      <p:bldP spid="24" grpId="0"/>
      <p:bldP spid="20" grpId="0"/>
      <p:bldP spid="30" grpId="0"/>
      <p:bldP spid="31" grpId="0"/>
      <p:bldP spid="14" grpId="0"/>
      <p:bldP spid="32" grpId="0"/>
      <p:bldP spid="22" grpId="0"/>
      <p:bldP spid="27" grpId="0"/>
      <p:bldP spid="28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18135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B718-BB43-49FB-904F-2C2E59425A50}"/>
              </a:ext>
            </a:extLst>
          </p:cNvPr>
          <p:cNvSpPr txBox="1"/>
          <p:nvPr/>
        </p:nvSpPr>
        <p:spPr>
          <a:xfrm>
            <a:off x="1491295" y="890681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9FC2F-0B36-4C26-94AB-99AE2285E3C0}"/>
                  </a:ext>
                </a:extLst>
              </p:cNvPr>
              <p:cNvSpPr txBox="1"/>
              <p:nvPr/>
            </p:nvSpPr>
            <p:spPr>
              <a:xfrm>
                <a:off x="317659" y="1640629"/>
                <a:ext cx="3581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2,5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N/C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9FC2F-0B36-4C26-94AB-99AE2285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59" y="1640629"/>
                <a:ext cx="3581400" cy="646331"/>
              </a:xfrm>
              <a:prstGeom prst="rect">
                <a:avLst/>
              </a:prstGeom>
              <a:blipFill>
                <a:blip r:embed="rId2"/>
                <a:stretch>
                  <a:fillRect l="-5102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/>
              <p:nvPr/>
            </p:nvSpPr>
            <p:spPr>
              <a:xfrm>
                <a:off x="217759" y="2306924"/>
                <a:ext cx="623710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F = 8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8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9" y="2306924"/>
                <a:ext cx="6237107" cy="646331"/>
              </a:xfrm>
              <a:prstGeom prst="rect">
                <a:avLst/>
              </a:prstGeom>
              <a:blipFill>
                <a:blip r:embed="rId3"/>
                <a:stretch>
                  <a:fillRect l="-3030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6A14204-A53C-42A2-843D-C9BC0E92DC4E}"/>
              </a:ext>
            </a:extLst>
          </p:cNvPr>
          <p:cNvCxnSpPr>
            <a:cxnSpLocks/>
          </p:cNvCxnSpPr>
          <p:nvPr/>
        </p:nvCxnSpPr>
        <p:spPr>
          <a:xfrm>
            <a:off x="207197" y="4001961"/>
            <a:ext cx="42092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CFB46E-630E-45B5-8EF8-3FFC68C4C98F}"/>
              </a:ext>
            </a:extLst>
          </p:cNvPr>
          <p:cNvSpPr txBox="1"/>
          <p:nvPr/>
        </p:nvSpPr>
        <p:spPr>
          <a:xfrm>
            <a:off x="5655444" y="943022"/>
            <a:ext cx="248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20DD4-4651-4393-BC7D-DD673886327A}"/>
              </a:ext>
            </a:extLst>
          </p:cNvPr>
          <p:cNvCxnSpPr>
            <a:cxnSpLocks/>
          </p:cNvCxnSpPr>
          <p:nvPr/>
        </p:nvCxnSpPr>
        <p:spPr>
          <a:xfrm>
            <a:off x="4624744" y="1073294"/>
            <a:ext cx="26945" cy="34392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6D8D574-CB4F-4169-B6A0-4237E4172E44}"/>
              </a:ext>
            </a:extLst>
          </p:cNvPr>
          <p:cNvSpPr txBox="1"/>
          <p:nvPr/>
        </p:nvSpPr>
        <p:spPr>
          <a:xfrm>
            <a:off x="407204" y="4173136"/>
            <a:ext cx="3402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N =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704B59-158E-419F-A15D-3C0799178D62}"/>
                  </a:ext>
                </a:extLst>
              </p:cNvPr>
              <p:cNvSpPr txBox="1"/>
              <p:nvPr/>
            </p:nvSpPr>
            <p:spPr>
              <a:xfrm>
                <a:off x="306440" y="3093032"/>
                <a:ext cx="402915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  = 1,6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704B59-158E-419F-A15D-3C0799178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0" y="3093032"/>
                <a:ext cx="4029154" cy="646331"/>
              </a:xfrm>
              <a:prstGeom prst="rect">
                <a:avLst/>
              </a:prstGeom>
              <a:blipFill>
                <a:blip r:embed="rId4"/>
                <a:stretch>
                  <a:fillRect l="-4539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254BB7-25A4-4832-A9E9-6BDD07040499}"/>
                  </a:ext>
                </a:extLst>
              </p:cNvPr>
              <p:cNvSpPr txBox="1"/>
              <p:nvPr/>
            </p:nvSpPr>
            <p:spPr>
              <a:xfrm>
                <a:off x="4784462" y="1690734"/>
                <a:ext cx="7148792" cy="3152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∙10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−9</m:t>
                            </m:r>
                          </m:sup>
                        </m:s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1,6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5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2,5</m:t>
                            </m:r>
                            <m: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∙10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5400" b="0" dirty="0">
                    <a:ea typeface="Cambria Math" panose="02040503050406030204" pitchFamily="18" charset="0"/>
                  </a:rPr>
                  <a:t> =</a:t>
                </a:r>
              </a:p>
              <a:p>
                <a:r>
                  <a:rPr lang="en-US" sz="5400" dirty="0">
                    <a:ea typeface="Cambria Math" panose="02040503050406030204" pitchFamily="18" charset="0"/>
                  </a:rPr>
                  <a:t>       </a:t>
                </a:r>
              </a:p>
              <a:p>
                <a:r>
                  <a:rPr lang="en-US" sz="5400" dirty="0">
                    <a:ea typeface="Cambria Math" panose="02040503050406030204" pitchFamily="18" charset="0"/>
                  </a:rPr>
                  <a:t>           = 2</a:t>
                </a:r>
                <a:r>
                  <a:rPr lang="en-US" sz="5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800" dirty="0"/>
                  <a:t>  ta</a:t>
                </a:r>
                <a:endParaRPr lang="ru-RU" sz="4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254BB7-25A4-4832-A9E9-6BDD0704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462" y="1690734"/>
                <a:ext cx="7148792" cy="3152530"/>
              </a:xfrm>
              <a:prstGeom prst="rect">
                <a:avLst/>
              </a:prstGeom>
              <a:blipFill>
                <a:blip r:embed="rId5"/>
                <a:stretch>
                  <a:fillRect l="-3922" r="-3922" b="-10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5D3C8E-E595-432E-AD17-D068ED336F5F}"/>
                  </a:ext>
                </a:extLst>
              </p:cNvPr>
              <p:cNvSpPr txBox="1"/>
              <p:nvPr/>
            </p:nvSpPr>
            <p:spPr>
              <a:xfrm>
                <a:off x="394504" y="5722951"/>
                <a:ext cx="974542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 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en-US" sz="40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elektron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sz="40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bor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ekan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  </a:t>
                </a:r>
                <a:endParaRPr lang="ru-RU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5D3C8E-E595-432E-AD17-D068ED33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4" y="5722951"/>
                <a:ext cx="9745425" cy="707886"/>
              </a:xfrm>
              <a:prstGeom prst="rect">
                <a:avLst/>
              </a:prstGeom>
              <a:blipFill>
                <a:blip r:embed="rId6"/>
                <a:stretch>
                  <a:fillRect l="-2253" t="-17241" r="-1314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4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434975" y="1681162"/>
                <a:ext cx="113157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Muhit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ichida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6,4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zaryadli jism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o‘zidan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6 cm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uzoqlikda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Dielektrikning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dielektrik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singdiruvchanligini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75" y="1681162"/>
                <a:ext cx="11315700" cy="2800767"/>
              </a:xfrm>
              <a:prstGeom prst="rect">
                <a:avLst/>
              </a:prstGeom>
              <a:blipFill>
                <a:blip r:embed="rId2"/>
                <a:stretch>
                  <a:fillRect l="-2154" t="-4793" r="-2154" b="-10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94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18135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B718-BB43-49FB-904F-2C2E59425A50}"/>
              </a:ext>
            </a:extLst>
          </p:cNvPr>
          <p:cNvSpPr txBox="1"/>
          <p:nvPr/>
        </p:nvSpPr>
        <p:spPr>
          <a:xfrm>
            <a:off x="1351410" y="747351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9FC2F-0B36-4C26-94AB-99AE2285E3C0}"/>
                  </a:ext>
                </a:extLst>
              </p:cNvPr>
              <p:cNvSpPr txBox="1"/>
              <p:nvPr/>
            </p:nvSpPr>
            <p:spPr>
              <a:xfrm>
                <a:off x="103196" y="1585406"/>
                <a:ext cx="532978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6,4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b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6,4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9FC2F-0B36-4C26-94AB-99AE2285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" y="1585406"/>
                <a:ext cx="5329784" cy="646331"/>
              </a:xfrm>
              <a:prstGeom prst="rect">
                <a:avLst/>
              </a:prstGeom>
              <a:blipFill>
                <a:blip r:embed="rId2"/>
                <a:stretch>
                  <a:fillRect l="-3547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/>
              <p:nvPr/>
            </p:nvSpPr>
            <p:spPr>
              <a:xfrm>
                <a:off x="110321" y="2242971"/>
                <a:ext cx="35560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 = 5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1" y="2242971"/>
                <a:ext cx="3556097" cy="646331"/>
              </a:xfrm>
              <a:prstGeom prst="rect">
                <a:avLst/>
              </a:prstGeom>
              <a:blipFill>
                <a:blip r:embed="rId3"/>
                <a:stretch>
                  <a:fillRect l="-5146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6A14204-A53C-42A2-843D-C9BC0E92DC4E}"/>
              </a:ext>
            </a:extLst>
          </p:cNvPr>
          <p:cNvCxnSpPr>
            <a:cxnSpLocks/>
          </p:cNvCxnSpPr>
          <p:nvPr/>
        </p:nvCxnSpPr>
        <p:spPr>
          <a:xfrm>
            <a:off x="138045" y="4508993"/>
            <a:ext cx="4735580" cy="224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CFB46E-630E-45B5-8EF8-3FFC68C4C98F}"/>
              </a:ext>
            </a:extLst>
          </p:cNvPr>
          <p:cNvSpPr txBox="1"/>
          <p:nvPr/>
        </p:nvSpPr>
        <p:spPr>
          <a:xfrm>
            <a:off x="5856449" y="780287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20DD4-4651-4393-BC7D-DD673886327A}"/>
              </a:ext>
            </a:extLst>
          </p:cNvPr>
          <p:cNvCxnSpPr>
            <a:cxnSpLocks/>
          </p:cNvCxnSpPr>
          <p:nvPr/>
        </p:nvCxnSpPr>
        <p:spPr>
          <a:xfrm>
            <a:off x="5175063" y="776901"/>
            <a:ext cx="0" cy="38497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/>
              <p:nvPr/>
            </p:nvSpPr>
            <p:spPr>
              <a:xfrm>
                <a:off x="467975" y="4650419"/>
                <a:ext cx="340230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75" y="4650419"/>
                <a:ext cx="3402309" cy="1200329"/>
              </a:xfrm>
              <a:prstGeom prst="rect">
                <a:avLst/>
              </a:prstGeom>
              <a:blipFill>
                <a:blip r:embed="rId4"/>
                <a:stretch>
                  <a:fillRect l="-5556" t="-8122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704B59-158E-419F-A15D-3C0799178D62}"/>
                  </a:ext>
                </a:extLst>
              </p:cNvPr>
              <p:cNvSpPr txBox="1"/>
              <p:nvPr/>
            </p:nvSpPr>
            <p:spPr>
              <a:xfrm>
                <a:off x="138045" y="2900765"/>
                <a:ext cx="43825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 = 6 cm = 6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704B59-158E-419F-A15D-3C0799178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5" y="2900765"/>
                <a:ext cx="4382577" cy="646331"/>
              </a:xfrm>
              <a:prstGeom prst="rect">
                <a:avLst/>
              </a:prstGeom>
              <a:blipFill>
                <a:blip r:embed="rId5"/>
                <a:stretch>
                  <a:fillRect l="-4312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5D3C8E-E595-432E-AD17-D068ED336F5F}"/>
                  </a:ext>
                </a:extLst>
              </p:cNvPr>
              <p:cNvSpPr txBox="1"/>
              <p:nvPr/>
            </p:nvSpPr>
            <p:spPr>
              <a:xfrm>
                <a:off x="936826" y="6078216"/>
                <a:ext cx="452745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3,2</a:t>
                </a:r>
                <a:endParaRPr lang="ru-RU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5D3C8E-E595-432E-AD17-D068ED33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26" y="6078216"/>
                <a:ext cx="4527458" cy="707886"/>
              </a:xfrm>
              <a:prstGeom prst="rect">
                <a:avLst/>
              </a:prstGeom>
              <a:blipFill>
                <a:blip r:embed="rId6"/>
                <a:stretch>
                  <a:fillRect l="-4852" t="-15517" r="-377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27370-2F55-482F-AA20-5FE407BAFE15}"/>
                  </a:ext>
                </a:extLst>
              </p:cNvPr>
              <p:cNvSpPr txBox="1"/>
              <p:nvPr/>
            </p:nvSpPr>
            <p:spPr>
              <a:xfrm>
                <a:off x="5432980" y="1585406"/>
                <a:ext cx="2663018" cy="1006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4000" b="1" dirty="0"/>
                  <a:t> </a:t>
                </a:r>
                <a:r>
                  <a:rPr lang="ru-RU" sz="4000" b="1" dirty="0"/>
                  <a:t>=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27370-2F55-482F-AA20-5FE407BA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980" y="1585406"/>
                <a:ext cx="2663018" cy="1006045"/>
              </a:xfrm>
              <a:prstGeom prst="rect">
                <a:avLst/>
              </a:prstGeom>
              <a:blipFill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EFA75-73F0-4591-93F6-AFC9D6C3BDE6}"/>
                  </a:ext>
                </a:extLst>
              </p:cNvPr>
              <p:cNvSpPr txBox="1"/>
              <p:nvPr/>
            </p:nvSpPr>
            <p:spPr>
              <a:xfrm>
                <a:off x="9264717" y="1518560"/>
                <a:ext cx="2663018" cy="1006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4000" b="1" dirty="0"/>
                  <a:t>=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acc>
                          <m:accPr>
                            <m:chr m:val="⃗"/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EFA75-73F0-4591-93F6-AFC9D6C3B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717" y="1518560"/>
                <a:ext cx="2663018" cy="1006045"/>
              </a:xfrm>
              <a:prstGeom prst="rect">
                <a:avLst/>
              </a:prstGeom>
              <a:blipFill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A5D0AE-AEF1-4B33-A315-E5B5F9ADB3F2}"/>
                  </a:ext>
                </a:extLst>
              </p:cNvPr>
              <p:cNvSpPr txBox="1"/>
              <p:nvPr/>
            </p:nvSpPr>
            <p:spPr>
              <a:xfrm>
                <a:off x="5464284" y="2818919"/>
                <a:ext cx="6126059" cy="1431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ru-RU" sz="4400" b="1" dirty="0"/>
                  <a:t>=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∙(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/>
                  <a:t> = 1</a:t>
                </a:r>
                <a:endParaRPr lang="ru-RU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A5D0AE-AEF1-4B33-A315-E5B5F9ADB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284" y="2818919"/>
                <a:ext cx="6126059" cy="14313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BBA202-4627-49DD-914B-C490C25CF4E8}"/>
                  </a:ext>
                </a:extLst>
              </p:cNvPr>
              <p:cNvSpPr txBox="1"/>
              <p:nvPr/>
            </p:nvSpPr>
            <p:spPr>
              <a:xfrm>
                <a:off x="4705063" y="4453536"/>
                <a:ext cx="6970684" cy="1169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4000" b="1" dirty="0"/>
                  <a:t>=</a:t>
                </a:r>
                <a:r>
                  <a:rPr lang="en-US" sz="4000" dirty="0"/>
                  <a:t> 9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6,4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∙10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∙(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= 3,2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BBA202-4627-49DD-914B-C490C25C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3" y="4453536"/>
                <a:ext cx="6970684" cy="1169744"/>
              </a:xfrm>
              <a:prstGeom prst="rect">
                <a:avLst/>
              </a:prstGeom>
              <a:blipFill>
                <a:blip r:embed="rId10"/>
                <a:stretch>
                  <a:fillRect b="-4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E2166-7D49-43B0-8EBF-0B0DD5B94E0A}"/>
                  </a:ext>
                </a:extLst>
              </p:cNvPr>
              <p:cNvSpPr txBox="1"/>
              <p:nvPr/>
            </p:nvSpPr>
            <p:spPr>
              <a:xfrm>
                <a:off x="222484" y="3436753"/>
                <a:ext cx="3331773" cy="97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=</a:t>
                </a:r>
                <a:r>
                  <a:rPr lang="en-US" sz="3600" dirty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E2166-7D49-43B0-8EBF-0B0DD5B94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84" y="3436753"/>
                <a:ext cx="3331773" cy="975395"/>
              </a:xfrm>
              <a:prstGeom prst="rect">
                <a:avLst/>
              </a:prstGeom>
              <a:blipFill>
                <a:blip r:embed="rId11"/>
                <a:stretch>
                  <a:fillRect l="-5484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21" grpId="0"/>
      <p:bldP spid="20" grpId="0"/>
      <p:bldP spid="22" grpId="0"/>
      <p:bldP spid="23" grpId="0"/>
      <p:bldP spid="14" grpId="0"/>
      <p:bldP spid="16" grpId="0"/>
      <p:bldP spid="18" grpId="0"/>
      <p:bldP spid="19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87D3-3FCB-4025-A72E-DEE5CFA901C4}"/>
              </a:ext>
            </a:extLst>
          </p:cNvPr>
          <p:cNvSpPr txBox="1"/>
          <p:nvPr/>
        </p:nvSpPr>
        <p:spPr>
          <a:xfrm>
            <a:off x="292100" y="1300162"/>
            <a:ext cx="116014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0,4 mg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tomchisi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maydonda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muallaq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kuchlanganligi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100 N/C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tomchisining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86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18135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B718-BB43-49FB-904F-2C2E59425A50}"/>
              </a:ext>
            </a:extLst>
          </p:cNvPr>
          <p:cNvSpPr txBox="1"/>
          <p:nvPr/>
        </p:nvSpPr>
        <p:spPr>
          <a:xfrm>
            <a:off x="1351410" y="747351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/>
              <p:nvPr/>
            </p:nvSpPr>
            <p:spPr>
              <a:xfrm>
                <a:off x="110321" y="2242971"/>
                <a:ext cx="35560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 = 100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1" y="2242971"/>
                <a:ext cx="3556097" cy="646331"/>
              </a:xfrm>
              <a:prstGeom prst="rect">
                <a:avLst/>
              </a:prstGeom>
              <a:blipFill>
                <a:blip r:embed="rId2"/>
                <a:stretch>
                  <a:fillRect l="-5146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6A14204-A53C-42A2-843D-C9BC0E92DC4E}"/>
              </a:ext>
            </a:extLst>
          </p:cNvPr>
          <p:cNvCxnSpPr>
            <a:cxnSpLocks/>
          </p:cNvCxnSpPr>
          <p:nvPr/>
        </p:nvCxnSpPr>
        <p:spPr>
          <a:xfrm flipV="1">
            <a:off x="0" y="3080305"/>
            <a:ext cx="5464284" cy="245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CFB46E-630E-45B5-8EF8-3FFC68C4C98F}"/>
              </a:ext>
            </a:extLst>
          </p:cNvPr>
          <p:cNvSpPr txBox="1"/>
          <p:nvPr/>
        </p:nvSpPr>
        <p:spPr>
          <a:xfrm>
            <a:off x="7080569" y="653766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20DD4-4651-4393-BC7D-DD673886327A}"/>
              </a:ext>
            </a:extLst>
          </p:cNvPr>
          <p:cNvCxnSpPr>
            <a:cxnSpLocks/>
          </p:cNvCxnSpPr>
          <p:nvPr/>
        </p:nvCxnSpPr>
        <p:spPr>
          <a:xfrm>
            <a:off x="5711825" y="824045"/>
            <a:ext cx="0" cy="38497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/>
              <p:nvPr/>
            </p:nvSpPr>
            <p:spPr>
              <a:xfrm>
                <a:off x="563844" y="3216027"/>
                <a:ext cx="340230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Topish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44" y="3216027"/>
                <a:ext cx="3402309" cy="1200329"/>
              </a:xfrm>
              <a:prstGeom prst="rect">
                <a:avLst/>
              </a:prstGeom>
              <a:blipFill>
                <a:blip r:embed="rId3"/>
                <a:stretch>
                  <a:fillRect l="-5367" t="-8163" b="-18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27370-2F55-482F-AA20-5FE407BAFE15}"/>
                  </a:ext>
                </a:extLst>
              </p:cNvPr>
              <p:cNvSpPr txBox="1"/>
              <p:nvPr/>
            </p:nvSpPr>
            <p:spPr>
              <a:xfrm>
                <a:off x="6111901" y="4057850"/>
                <a:ext cx="266301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𝒆𝒍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r>
                  <a:rPr lang="ru-RU" sz="4000" b="1" dirty="0"/>
                  <a:t>=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27370-2F55-482F-AA20-5FE407BA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901" y="4057850"/>
                <a:ext cx="2663018" cy="707886"/>
              </a:xfrm>
              <a:prstGeom prst="rect">
                <a:avLst/>
              </a:prstGeom>
              <a:blipFill>
                <a:blip r:embed="rId4"/>
                <a:stretch>
                  <a:fillRect t="-18966" b="-32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9640FE-E84D-4C6D-9CF4-1584CD22D760}"/>
                  </a:ext>
                </a:extLst>
              </p:cNvPr>
              <p:cNvSpPr txBox="1"/>
              <p:nvPr/>
            </p:nvSpPr>
            <p:spPr>
              <a:xfrm>
                <a:off x="93327" y="1430790"/>
                <a:ext cx="612605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= 0,4 mg = 4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kg </a:t>
                </a:r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9640FE-E84D-4C6D-9CF4-1584CD22D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7" y="1430790"/>
                <a:ext cx="6126059" cy="707886"/>
              </a:xfrm>
              <a:prstGeom prst="rect">
                <a:avLst/>
              </a:prstGeom>
              <a:blipFill>
                <a:blip r:embed="rId5"/>
                <a:stretch>
                  <a:fillRect l="-3483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E60458-3677-4AFB-9333-10C4D0614BC6}"/>
              </a:ext>
            </a:extLst>
          </p:cNvPr>
          <p:cNvSpPr/>
          <p:nvPr/>
        </p:nvSpPr>
        <p:spPr>
          <a:xfrm>
            <a:off x="6958254" y="1510109"/>
            <a:ext cx="3780783" cy="1939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92D0B8A-A4F4-4D2E-8F1B-B77F6048CD1C}"/>
              </a:ext>
            </a:extLst>
          </p:cNvPr>
          <p:cNvSpPr/>
          <p:nvPr/>
        </p:nvSpPr>
        <p:spPr>
          <a:xfrm>
            <a:off x="8525576" y="2371445"/>
            <a:ext cx="411316" cy="237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74D17A7-E01C-4D17-9D0A-561DFC83773E}"/>
              </a:ext>
            </a:extLst>
          </p:cNvPr>
          <p:cNvCxnSpPr>
            <a:cxnSpLocks/>
          </p:cNvCxnSpPr>
          <p:nvPr/>
        </p:nvCxnSpPr>
        <p:spPr>
          <a:xfrm>
            <a:off x="8748864" y="2608446"/>
            <a:ext cx="0" cy="6498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86DCDD0-1F73-4158-9877-1DAB0ACF0A36}"/>
              </a:ext>
            </a:extLst>
          </p:cNvPr>
          <p:cNvCxnSpPr>
            <a:cxnSpLocks/>
          </p:cNvCxnSpPr>
          <p:nvPr/>
        </p:nvCxnSpPr>
        <p:spPr>
          <a:xfrm flipH="1" flipV="1">
            <a:off x="8731234" y="1763864"/>
            <a:ext cx="9642" cy="5888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15F5D8-8C1F-40A5-80D7-08769B70AFA4}"/>
                  </a:ext>
                </a:extLst>
              </p:cNvPr>
              <p:cNvSpPr txBox="1"/>
              <p:nvPr/>
            </p:nvSpPr>
            <p:spPr>
              <a:xfrm>
                <a:off x="7895546" y="1474570"/>
                <a:ext cx="845330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𝒆𝒍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15F5D8-8C1F-40A5-80D7-08769B70A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546" y="1474570"/>
                <a:ext cx="845330" cy="71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E1A380-40AB-45AE-B2A9-A5696D421CB6}"/>
                  </a:ext>
                </a:extLst>
              </p:cNvPr>
              <p:cNvSpPr txBox="1"/>
              <p:nvPr/>
            </p:nvSpPr>
            <p:spPr>
              <a:xfrm>
                <a:off x="8902933" y="2630534"/>
                <a:ext cx="6696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E1A380-40AB-45AE-B2A9-A5696D421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933" y="2630534"/>
                <a:ext cx="669612" cy="646331"/>
              </a:xfrm>
              <a:prstGeom prst="rect">
                <a:avLst/>
              </a:prstGeom>
              <a:blipFill>
                <a:blip r:embed="rId7"/>
                <a:stretch>
                  <a:fillRect r="-2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F02C677-802F-4454-AE84-41DDF65D995E}"/>
                  </a:ext>
                </a:extLst>
              </p:cNvPr>
              <p:cNvSpPr txBox="1"/>
              <p:nvPr/>
            </p:nvSpPr>
            <p:spPr>
              <a:xfrm>
                <a:off x="6915652" y="1781848"/>
                <a:ext cx="557454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F02C677-802F-4454-AE84-41DDF65D9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652" y="1781848"/>
                <a:ext cx="557454" cy="71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DB368E9C-A0F4-4B2F-98C2-1275629B9E67}"/>
              </a:ext>
            </a:extLst>
          </p:cNvPr>
          <p:cNvSpPr txBox="1"/>
          <p:nvPr/>
        </p:nvSpPr>
        <p:spPr>
          <a:xfrm>
            <a:off x="6840843" y="321602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95193D-E3D2-41B5-9475-F5F20344EB03}"/>
              </a:ext>
            </a:extLst>
          </p:cNvPr>
          <p:cNvSpPr txBox="1"/>
          <p:nvPr/>
        </p:nvSpPr>
        <p:spPr>
          <a:xfrm>
            <a:off x="7265541" y="319763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1C73FF-4A16-4EA9-B17A-F47B03AEE784}"/>
              </a:ext>
            </a:extLst>
          </p:cNvPr>
          <p:cNvSpPr txBox="1"/>
          <p:nvPr/>
        </p:nvSpPr>
        <p:spPr>
          <a:xfrm>
            <a:off x="9449468" y="319763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B4CBDC-75A4-45F5-98B5-4022C0DBCF22}"/>
              </a:ext>
            </a:extLst>
          </p:cNvPr>
          <p:cNvSpPr txBox="1"/>
          <p:nvPr/>
        </p:nvSpPr>
        <p:spPr>
          <a:xfrm>
            <a:off x="8992599" y="322057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F2206C-E1BA-4D65-B774-47319373364D}"/>
              </a:ext>
            </a:extLst>
          </p:cNvPr>
          <p:cNvSpPr txBox="1"/>
          <p:nvPr/>
        </p:nvSpPr>
        <p:spPr>
          <a:xfrm>
            <a:off x="8560677" y="321602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CE7A81-678C-4D9F-B4AA-13220039DECE}"/>
              </a:ext>
            </a:extLst>
          </p:cNvPr>
          <p:cNvSpPr txBox="1"/>
          <p:nvPr/>
        </p:nvSpPr>
        <p:spPr>
          <a:xfrm>
            <a:off x="8177765" y="321156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E4E007-E7FA-4691-B4BB-EE297A020C50}"/>
              </a:ext>
            </a:extLst>
          </p:cNvPr>
          <p:cNvSpPr txBox="1"/>
          <p:nvPr/>
        </p:nvSpPr>
        <p:spPr>
          <a:xfrm>
            <a:off x="7745843" y="321602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5AFB95-BA71-449C-8D60-6EC83FCBF3FB}"/>
              </a:ext>
            </a:extLst>
          </p:cNvPr>
          <p:cNvSpPr txBox="1"/>
          <p:nvPr/>
        </p:nvSpPr>
        <p:spPr>
          <a:xfrm>
            <a:off x="10234075" y="319763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062ACA-D416-4388-B407-DCE12FFB5617}"/>
              </a:ext>
            </a:extLst>
          </p:cNvPr>
          <p:cNvSpPr txBox="1"/>
          <p:nvPr/>
        </p:nvSpPr>
        <p:spPr>
          <a:xfrm>
            <a:off x="9805433" y="319763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DAC2BF-2660-49C0-8E2B-5C2020CC51CC}"/>
              </a:ext>
            </a:extLst>
          </p:cNvPr>
          <p:cNvSpPr txBox="1"/>
          <p:nvPr/>
        </p:nvSpPr>
        <p:spPr>
          <a:xfrm>
            <a:off x="6761928" y="857336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B3D37B-ED53-41E2-AF1E-55EC9EF662F5}"/>
              </a:ext>
            </a:extLst>
          </p:cNvPr>
          <p:cNvSpPr txBox="1"/>
          <p:nvPr/>
        </p:nvSpPr>
        <p:spPr>
          <a:xfrm>
            <a:off x="10163184" y="839795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DF2ABD-BEA5-4384-90AA-E28CEF7F3672}"/>
              </a:ext>
            </a:extLst>
          </p:cNvPr>
          <p:cNvSpPr txBox="1"/>
          <p:nvPr/>
        </p:nvSpPr>
        <p:spPr>
          <a:xfrm>
            <a:off x="9754868" y="854166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662AA7-E466-4153-87B6-4BF201E334E9}"/>
              </a:ext>
            </a:extLst>
          </p:cNvPr>
          <p:cNvSpPr txBox="1"/>
          <p:nvPr/>
        </p:nvSpPr>
        <p:spPr>
          <a:xfrm>
            <a:off x="9337681" y="841686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374A49-12D9-454D-B61C-F186DF4ACAA2}"/>
              </a:ext>
            </a:extLst>
          </p:cNvPr>
          <p:cNvSpPr txBox="1"/>
          <p:nvPr/>
        </p:nvSpPr>
        <p:spPr>
          <a:xfrm>
            <a:off x="8929365" y="854166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37CD62-1C59-4C54-9215-6465EC948193}"/>
              </a:ext>
            </a:extLst>
          </p:cNvPr>
          <p:cNvSpPr txBox="1"/>
          <p:nvPr/>
        </p:nvSpPr>
        <p:spPr>
          <a:xfrm>
            <a:off x="8497392" y="876197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621202-D02B-47BE-A9FE-AD6775BB6273}"/>
              </a:ext>
            </a:extLst>
          </p:cNvPr>
          <p:cNvSpPr txBox="1"/>
          <p:nvPr/>
        </p:nvSpPr>
        <p:spPr>
          <a:xfrm>
            <a:off x="8089076" y="841686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3FE6CB-8503-4085-92B8-06B57CE6F405}"/>
              </a:ext>
            </a:extLst>
          </p:cNvPr>
          <p:cNvSpPr txBox="1"/>
          <p:nvPr/>
        </p:nvSpPr>
        <p:spPr>
          <a:xfrm>
            <a:off x="7700732" y="852871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6E3EED-DEBC-4A76-A716-09303CF553B8}"/>
              </a:ext>
            </a:extLst>
          </p:cNvPr>
          <p:cNvSpPr txBox="1"/>
          <p:nvPr/>
        </p:nvSpPr>
        <p:spPr>
          <a:xfrm>
            <a:off x="7236310" y="847113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7CCBAB-5204-48B2-A8EE-A62626A9345C}"/>
                  </a:ext>
                </a:extLst>
              </p:cNvPr>
              <p:cNvSpPr txBox="1"/>
              <p:nvPr/>
            </p:nvSpPr>
            <p:spPr>
              <a:xfrm>
                <a:off x="6097110" y="5912468"/>
                <a:ext cx="2663018" cy="766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ru-RU" sz="4000" b="1" dirty="0"/>
                  <a:t>=</a:t>
                </a:r>
                <a:r>
                  <a:rPr lang="en-US" sz="4000" b="1" dirty="0"/>
                  <a:t> mg</a:t>
                </a:r>
                <a:endParaRPr lang="ru-RU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7CCBAB-5204-48B2-A8EE-A62626A93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110" y="5912468"/>
                <a:ext cx="2663018" cy="766235"/>
              </a:xfrm>
              <a:prstGeom prst="rect">
                <a:avLst/>
              </a:prstGeom>
              <a:blipFill>
                <a:blip r:embed="rId9"/>
                <a:stretch>
                  <a:fillRect t="-13492" b="-26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284E10-8E8F-4664-9633-11C1EF28374F}"/>
                  </a:ext>
                </a:extLst>
              </p:cNvPr>
              <p:cNvSpPr txBox="1"/>
              <p:nvPr/>
            </p:nvSpPr>
            <p:spPr>
              <a:xfrm>
                <a:off x="6044059" y="5017361"/>
                <a:ext cx="266301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𝒆𝒍</m:t>
                        </m:r>
                      </m:sub>
                    </m:sSub>
                  </m:oMath>
                </a14:m>
                <a:r>
                  <a:rPr lang="ru-RU" sz="4000" b="1" dirty="0"/>
                  <a:t>=</a:t>
                </a:r>
                <a:r>
                  <a:rPr lang="en-US" sz="4000" b="1" dirty="0"/>
                  <a:t> q E</a:t>
                </a:r>
                <a:endParaRPr lang="ru-RU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284E10-8E8F-4664-9633-11C1EF283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59" y="5017361"/>
                <a:ext cx="2663018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1" grpId="0"/>
      <p:bldP spid="20" grpId="0"/>
      <p:bldP spid="14" grpId="0"/>
      <p:bldP spid="25" grpId="0"/>
      <p:bldP spid="30" grpId="0"/>
      <p:bldP spid="32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3535</TotalTime>
  <Words>656</Words>
  <Application>Microsoft Office PowerPoint</Application>
  <PresentationFormat>Произвольный</PresentationFormat>
  <Paragraphs>147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294</cp:revision>
  <dcterms:created xsi:type="dcterms:W3CDTF">2020-04-13T08:05:16Z</dcterms:created>
  <dcterms:modified xsi:type="dcterms:W3CDTF">2020-11-19T04:56:33Z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