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0" r:id="rId2"/>
    <p:sldId id="299" r:id="rId3"/>
    <p:sldId id="619" r:id="rId4"/>
    <p:sldId id="620" r:id="rId5"/>
    <p:sldId id="632" r:id="rId6"/>
    <p:sldId id="631" r:id="rId7"/>
    <p:sldId id="338" r:id="rId8"/>
    <p:sldId id="621" r:id="rId9"/>
    <p:sldId id="630" r:id="rId10"/>
    <p:sldId id="622" r:id="rId11"/>
    <p:sldId id="623" r:id="rId12"/>
    <p:sldId id="364" r:id="rId13"/>
    <p:sldId id="624" r:id="rId14"/>
    <p:sldId id="365" r:id="rId15"/>
    <p:sldId id="625" r:id="rId16"/>
    <p:sldId id="626" r:id="rId17"/>
    <p:sldId id="627" r:id="rId18"/>
    <p:sldId id="628" r:id="rId19"/>
    <p:sldId id="618" r:id="rId20"/>
    <p:sldId id="629" r:id="rId21"/>
    <p:sldId id="616" r:id="rId22"/>
  </p:sldIdLst>
  <p:sldSz cx="12185650" cy="7019925"/>
  <p:notesSz cx="5765800" cy="3244850"/>
  <p:defaultTextStyle>
    <a:defPPr>
      <a:defRPr lang="ru-RU"/>
    </a:defPPr>
    <a:lvl1pPr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66788" indent="-509588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935163" indent="-1020763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903538" indent="-1531938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871913" indent="-2043113" algn="l" defTabSz="1935163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>
      <p:cViewPr varScale="1">
        <p:scale>
          <a:sx n="67" d="100"/>
          <a:sy n="67" d="100"/>
        </p:scale>
        <p:origin x="7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28A267-D57F-4F95-A386-AE58393A7F7A}" type="datetimeFigureOut">
              <a:rPr lang="ru-RU"/>
              <a:pPr>
                <a:defRPr/>
              </a:pPr>
              <a:t>22.08.2020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59207AA-AE27-46BD-8C5E-31824F78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6788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5163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3538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1913" algn="l" defTabSz="1935163" rtl="0" fontAlgn="base">
      <a:spcBef>
        <a:spcPct val="30000"/>
      </a:spcBef>
      <a:spcAft>
        <a:spcPct val="0"/>
      </a:spcAft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3A5A0C-15AF-4C77-8039-2C8E8B83F5B9}" type="datetimeFigureOut">
              <a:rPr lang="en-US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C1E4A5-2E56-4F06-80B1-91DDA2CCCF2B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18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F8569C-3D84-44F0-BD71-0FEE930EF4CB}" type="datetimeFigureOut">
              <a:rPr lang="en-US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48468C-D791-40B8-876F-43C3809302E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60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951C9-0140-440C-96F2-9782FA034890}" type="datetimeFigureOut">
              <a:rPr lang="en-US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2ADE8A-0599-45B1-8412-18508AD18EF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22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/>
          <p:cNvSpPr/>
          <p:nvPr/>
        </p:nvSpPr>
        <p:spPr>
          <a:xfrm>
            <a:off x="141288" y="153988"/>
            <a:ext cx="11942762" cy="9286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6464B1-7381-41E3-BED6-83123355A944}" type="datetimeFigureOut">
              <a:rPr lang="en-US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04C4B3-CD5C-404C-A2B0-DAF4AA55499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91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5C5DFB-1E36-4BBC-A01C-0B7446291065}" type="datetimeFigureOut">
              <a:rPr lang="en-US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48D639-3E28-4713-8384-01AD54592DA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609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1067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60463"/>
            <a:ext cx="11942762" cy="5730875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3988"/>
            <a:ext cx="11942762" cy="9286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8055"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31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922338" y="2124075"/>
            <a:ext cx="10340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375" y="6527800"/>
            <a:ext cx="3898900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527800"/>
            <a:ext cx="2801938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70AA03-753B-4400-B2C1-5A134C4C46DC}" type="datetimeFigureOut">
              <a:rPr lang="en-US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4113" y="6527800"/>
            <a:ext cx="2801937" cy="587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1936059" eaLnBrk="1" fontAlgn="auto" hangingPunct="1">
              <a:spcBef>
                <a:spcPts val="0"/>
              </a:spcBef>
              <a:spcAft>
                <a:spcPts val="0"/>
              </a:spcAft>
              <a:defRPr sz="381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2575F2-FB34-46A4-BB9F-5609075CD3E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9652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9319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28987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3863975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4831360" eaLnBrk="1" hangingPunct="1">
        <a:defRPr>
          <a:latin typeface="+mn-lt"/>
          <a:ea typeface="+mn-ea"/>
          <a:cs typeface="+mn-cs"/>
        </a:defRPr>
      </a:lvl6pPr>
      <a:lvl7pPr marL="5797632" eaLnBrk="1" hangingPunct="1">
        <a:defRPr>
          <a:latin typeface="+mn-lt"/>
          <a:ea typeface="+mn-ea"/>
          <a:cs typeface="+mn-cs"/>
        </a:defRPr>
      </a:lvl7pPr>
      <a:lvl8pPr marL="6763904" eaLnBrk="1" hangingPunct="1">
        <a:defRPr>
          <a:latin typeface="+mn-lt"/>
          <a:ea typeface="+mn-ea"/>
          <a:cs typeface="+mn-cs"/>
        </a:defRPr>
      </a:lvl8pPr>
      <a:lvl9pPr marL="7730175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966272" eaLnBrk="1" hangingPunct="1">
        <a:defRPr>
          <a:latin typeface="+mn-lt"/>
          <a:ea typeface="+mn-ea"/>
          <a:cs typeface="+mn-cs"/>
        </a:defRPr>
      </a:lvl2pPr>
      <a:lvl3pPr marL="1932544" eaLnBrk="1" hangingPunct="1">
        <a:defRPr>
          <a:latin typeface="+mn-lt"/>
          <a:ea typeface="+mn-ea"/>
          <a:cs typeface="+mn-cs"/>
        </a:defRPr>
      </a:lvl3pPr>
      <a:lvl4pPr marL="2898815" eaLnBrk="1" hangingPunct="1">
        <a:defRPr>
          <a:latin typeface="+mn-lt"/>
          <a:ea typeface="+mn-ea"/>
          <a:cs typeface="+mn-cs"/>
        </a:defRPr>
      </a:lvl4pPr>
      <a:lvl5pPr marL="3865088" eaLnBrk="1" hangingPunct="1">
        <a:defRPr>
          <a:latin typeface="+mn-lt"/>
          <a:ea typeface="+mn-ea"/>
          <a:cs typeface="+mn-cs"/>
        </a:defRPr>
      </a:lvl5pPr>
      <a:lvl6pPr marL="4831360" eaLnBrk="1" hangingPunct="1">
        <a:defRPr>
          <a:latin typeface="+mn-lt"/>
          <a:ea typeface="+mn-ea"/>
          <a:cs typeface="+mn-cs"/>
        </a:defRPr>
      </a:lvl6pPr>
      <a:lvl7pPr marL="5797632" eaLnBrk="1" hangingPunct="1">
        <a:defRPr>
          <a:latin typeface="+mn-lt"/>
          <a:ea typeface="+mn-ea"/>
          <a:cs typeface="+mn-cs"/>
        </a:defRPr>
      </a:lvl7pPr>
      <a:lvl8pPr marL="6763904" eaLnBrk="1" hangingPunct="1">
        <a:defRPr>
          <a:latin typeface="+mn-lt"/>
          <a:ea typeface="+mn-ea"/>
          <a:cs typeface="+mn-cs"/>
        </a:defRPr>
      </a:lvl8pPr>
      <a:lvl9pPr marL="7730175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67928" y="50292"/>
            <a:ext cx="12207875" cy="1452563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latin typeface="+mn-lt"/>
            </a:endParaRPr>
          </a:p>
        </p:txBody>
      </p:sp>
      <p:sp>
        <p:nvSpPr>
          <p:cNvPr id="22" name="object 12"/>
          <p:cNvSpPr txBox="1"/>
          <p:nvPr/>
        </p:nvSpPr>
        <p:spPr>
          <a:xfrm>
            <a:off x="10406063" y="608013"/>
            <a:ext cx="366712" cy="768350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6413" y="23813"/>
            <a:ext cx="4616450" cy="1365250"/>
          </a:xfrm>
          <a:prstGeom prst="rect">
            <a:avLst/>
          </a:prstGeom>
        </p:spPr>
        <p:txBody>
          <a:bodyPr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en-US" sz="8454" kern="0" spc="10" dirty="0" err="1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Fizika</a:t>
            </a:r>
            <a:endParaRPr lang="en-US" sz="8454" kern="0" spc="10" dirty="0">
              <a:solidFill>
                <a:sysClr val="window" lastClr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8000" y="157163"/>
            <a:ext cx="1622425" cy="1200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solidFill>
                <a:srgbClr val="000000"/>
              </a:solidFill>
            </a:endParaRPr>
          </a:p>
        </p:txBody>
      </p:sp>
      <p:sp>
        <p:nvSpPr>
          <p:cNvPr id="9222" name="object 4"/>
          <p:cNvSpPr txBox="1">
            <a:spLocks noChangeArrowheads="1"/>
          </p:cNvSpPr>
          <p:nvPr/>
        </p:nvSpPr>
        <p:spPr bwMode="auto">
          <a:xfrm>
            <a:off x="1268412" y="2127202"/>
            <a:ext cx="9864526" cy="7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223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2235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AVZU</a:t>
            </a:r>
            <a:r>
              <a:rPr lang="ru-RU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ZARYADI</a:t>
            </a:r>
          </a:p>
        </p:txBody>
      </p:sp>
      <p:sp>
        <p:nvSpPr>
          <p:cNvPr id="19" name="object 9"/>
          <p:cNvSpPr>
            <a:spLocks/>
          </p:cNvSpPr>
          <p:nvPr/>
        </p:nvSpPr>
        <p:spPr bwMode="auto">
          <a:xfrm>
            <a:off x="9979025" y="180975"/>
            <a:ext cx="1598613" cy="1127125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55">
              <a:latin typeface="+mn-lt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9972675" y="277813"/>
            <a:ext cx="1598613" cy="1504950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algn="ctr"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r>
              <a:rPr lang="ru-RU" sz="4650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200" spc="-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 eaLnBrk="1" fontAlgn="auto" hangingPunct="1">
              <a:spcBef>
                <a:spcPts val="265"/>
              </a:spcBef>
              <a:spcAft>
                <a:spcPts val="0"/>
              </a:spcAft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652463" y="1903413"/>
            <a:ext cx="871537" cy="190023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6">
              <a:latin typeface="+mn-lt"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723900" y="4957763"/>
            <a:ext cx="800100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396">
              <a:latin typeface="+mn-lt"/>
            </a:endParaRP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1831069" y="5863589"/>
            <a:ext cx="10334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alt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alt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4CAC63-60E8-4BF5-9A86-B4C70BE5C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4" t="2814" r="2814" b="2814"/>
          <a:stretch/>
        </p:blipFill>
        <p:spPr>
          <a:xfrm>
            <a:off x="9292092" y="3564967"/>
            <a:ext cx="2227941" cy="2227941"/>
          </a:xfrm>
          <a:prstGeom prst="rect">
            <a:avLst/>
          </a:prstGeom>
        </p:spPr>
      </p:pic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70581CC9-C547-4A6D-AE82-BAC73FD1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90" y="2760923"/>
            <a:ext cx="3816424" cy="313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887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ELEKTROFOR MASHINA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FAE008-984A-4B44-B479-22B60A6C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5" y="1853778"/>
            <a:ext cx="4838576" cy="482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6742AF-D9F1-4307-864B-E7A72FFF44FA}"/>
              </a:ext>
            </a:extLst>
          </p:cNvPr>
          <p:cNvSpPr txBox="1"/>
          <p:nvPr/>
        </p:nvSpPr>
        <p:spPr>
          <a:xfrm>
            <a:off x="5475497" y="4936354"/>
            <a:ext cx="627928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to‘plovchi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“Leyden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bankasi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F6EC01-582F-4662-8267-EC07AD9858A4}"/>
              </a:ext>
            </a:extLst>
          </p:cNvPr>
          <p:cNvSpPr txBox="1"/>
          <p:nvPr/>
        </p:nvSpPr>
        <p:spPr>
          <a:xfrm>
            <a:off x="5364890" y="2483028"/>
            <a:ext cx="668484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Dastakni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aylantirganda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disklar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qarama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ABCC2F-92B8-4C03-8B2C-E09195FB90F7}"/>
              </a:ext>
            </a:extLst>
          </p:cNvPr>
          <p:cNvSpPr txBox="1"/>
          <p:nvPr/>
        </p:nvSpPr>
        <p:spPr>
          <a:xfrm>
            <a:off x="3284513" y="1269474"/>
            <a:ext cx="700865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Zaryadlangan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sharchalar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 ZARYAD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2AC52C-F071-4C4A-8EBD-D813D73A3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977" y="1065870"/>
            <a:ext cx="4212948" cy="313349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0B86A2B-DD0C-4B92-BF64-A3DDC4479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9"/>
          <a:stretch/>
        </p:blipFill>
        <p:spPr bwMode="auto">
          <a:xfrm>
            <a:off x="7604993" y="4030454"/>
            <a:ext cx="435696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F3433-C028-42C9-9776-6986BFD42964}"/>
              </a:ext>
            </a:extLst>
          </p:cNvPr>
          <p:cNvSpPr txBox="1"/>
          <p:nvPr/>
        </p:nvSpPr>
        <p:spPr>
          <a:xfrm>
            <a:off x="10817990" y="159955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shisha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13C83-4A6D-4F08-9DFE-2BF0E875B02E}"/>
              </a:ext>
            </a:extLst>
          </p:cNvPr>
          <p:cNvSpPr txBox="1"/>
          <p:nvPr/>
        </p:nvSpPr>
        <p:spPr>
          <a:xfrm>
            <a:off x="327306" y="1195673"/>
            <a:ext cx="72526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2AA4C8-5154-4754-AB00-1D9E808AE82E}"/>
              </a:ext>
            </a:extLst>
          </p:cNvPr>
          <p:cNvSpPr txBox="1"/>
          <p:nvPr/>
        </p:nvSpPr>
        <p:spPr>
          <a:xfrm>
            <a:off x="327306" y="4028584"/>
            <a:ext cx="73857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Mo‘ynaga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ebonit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mo‘yna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qoladi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2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0" y="222250"/>
            <a:ext cx="10915650" cy="6667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  <a:endParaRPr lang="ru-RU" dirty="0"/>
          </a:p>
        </p:txBody>
      </p:sp>
      <p:sp>
        <p:nvSpPr>
          <p:cNvPr id="16387" name="Объект 6"/>
          <p:cNvSpPr>
            <a:spLocks noGrp="1"/>
          </p:cNvSpPr>
          <p:nvPr>
            <p:ph sz="half" idx="2"/>
          </p:nvPr>
        </p:nvSpPr>
        <p:spPr>
          <a:xfrm>
            <a:off x="2433" y="191168"/>
            <a:ext cx="12217400" cy="677108"/>
          </a:xfrm>
          <a:solidFill>
            <a:srgbClr val="0070C0"/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alt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ZARYADI</a:t>
            </a:r>
            <a:endParaRPr lang="ru-RU" alt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76401" y="3725986"/>
            <a:ext cx="964723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u="sng" dirty="0" err="1"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 (C)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209" y="1205706"/>
            <a:ext cx="964723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elektrlanganlik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darajasini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tavsiflovchi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 ZARYAD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0F88A5-CAC2-48E7-9D86-33330B718D8F}"/>
              </a:ext>
            </a:extLst>
          </p:cNvPr>
          <p:cNvSpPr/>
          <p:nvPr/>
        </p:nvSpPr>
        <p:spPr>
          <a:xfrm>
            <a:off x="692225" y="1614488"/>
            <a:ext cx="1058517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Qiymat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C83950-BF7C-446E-BACE-031F6AAAD007}"/>
                  </a:ext>
                </a:extLst>
              </p:cNvPr>
              <p:cNvSpPr txBox="1"/>
              <p:nvPr/>
            </p:nvSpPr>
            <p:spPr>
              <a:xfrm>
                <a:off x="2708449" y="3305512"/>
                <a:ext cx="5681620" cy="8477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/>
                  <a:t>e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4800" b="1" dirty="0"/>
                  <a:t> = -1,6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en-US" sz="4800" b="1" dirty="0"/>
                  <a:t>C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C83950-BF7C-446E-BACE-031F6AAAD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449" y="3305512"/>
                <a:ext cx="5681620" cy="847733"/>
              </a:xfrm>
              <a:prstGeom prst="rect">
                <a:avLst/>
              </a:prstGeom>
              <a:blipFill>
                <a:blip r:embed="rId3"/>
                <a:stretch>
                  <a:fillRect l="-4828" t="-13669" r="-3970" b="-38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18D947-FABE-4CFD-8241-ABF3332C34E1}"/>
                  </a:ext>
                </a:extLst>
              </p:cNvPr>
              <p:cNvSpPr txBox="1"/>
              <p:nvPr/>
            </p:nvSpPr>
            <p:spPr>
              <a:xfrm>
                <a:off x="3314279" y="4806106"/>
                <a:ext cx="5075685" cy="8972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800" b="1" dirty="0"/>
                  <a:t> = +1,6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</m:sup>
                    </m:sSup>
                  </m:oMath>
                </a14:m>
                <a:r>
                  <a:rPr lang="en-US" sz="4800" b="1" dirty="0"/>
                  <a:t>C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18D947-FABE-4CFD-8241-ABF3332C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79" y="4806106"/>
                <a:ext cx="5075685" cy="897233"/>
              </a:xfrm>
              <a:prstGeom prst="rect">
                <a:avLst/>
              </a:prstGeom>
              <a:blipFill>
                <a:blip r:embed="rId4"/>
                <a:stretch>
                  <a:fillRect t="-13514" r="-4567" b="-29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19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 ZARYAD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40F88A5-CAC2-48E7-9D86-33330B718D8F}"/>
              </a:ext>
            </a:extLst>
          </p:cNvPr>
          <p:cNvSpPr/>
          <p:nvPr/>
        </p:nvSpPr>
        <p:spPr>
          <a:xfrm>
            <a:off x="711947" y="1352877"/>
            <a:ext cx="10585176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jismga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N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18D947-FABE-4CFD-8241-ABF3332C34E1}"/>
                  </a:ext>
                </a:extLst>
              </p:cNvPr>
              <p:cNvSpPr txBox="1"/>
              <p:nvPr/>
            </p:nvSpPr>
            <p:spPr>
              <a:xfrm>
                <a:off x="4292625" y="2861890"/>
                <a:ext cx="2509020" cy="9233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</a:rPr>
                  <a:t>q = N</a:t>
                </a:r>
                <a:r>
                  <a:rPr lang="en-US" sz="54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</a:rPr>
                  <a:t> e</a:t>
                </a:r>
                <a:endParaRPr lang="ru-RU" sz="5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18D947-FABE-4CFD-8241-ABF3332C3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25" y="2861890"/>
                <a:ext cx="2509020" cy="923330"/>
              </a:xfrm>
              <a:prstGeom prst="rect">
                <a:avLst/>
              </a:prstGeom>
              <a:blipFill>
                <a:blip r:embed="rId3"/>
                <a:stretch>
                  <a:fillRect l="-11962" t="-15190" r="-12201" b="-3607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487CF6-5DBD-4918-BF7D-E0C5CFFD7BE6}"/>
                  </a:ext>
                </a:extLst>
              </p:cNvPr>
              <p:cNvSpPr txBox="1"/>
              <p:nvPr/>
            </p:nvSpPr>
            <p:spPr>
              <a:xfrm>
                <a:off x="796549" y="3970794"/>
                <a:ext cx="11026416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Birinchi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 +( 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1,6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xuddi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shunday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faqat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-( N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1,6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qoladi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487CF6-5DBD-4918-BF7D-E0C5CFFD7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49" y="3970794"/>
                <a:ext cx="11026416" cy="2554545"/>
              </a:xfrm>
              <a:prstGeom prst="rect">
                <a:avLst/>
              </a:prstGeom>
              <a:blipFill>
                <a:blip r:embed="rId4"/>
                <a:stretch>
                  <a:fillRect l="-1991" t="-4296" r="-885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ELEMENTAR ZARYADNING MASSASI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40F88A5-CAC2-48E7-9D86-33330B718D8F}"/>
                  </a:ext>
                </a:extLst>
              </p:cNvPr>
              <p:cNvSpPr/>
              <p:nvPr/>
            </p:nvSpPr>
            <p:spPr>
              <a:xfrm>
                <a:off x="6380857" y="2081426"/>
                <a:ext cx="4804814" cy="721801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 defTabSz="193605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4000" b="1" dirty="0"/>
                  <a:t> = 9,1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𝟑𝟏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𝐤𝐠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440F88A5-CAC2-48E7-9D86-33330B718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857" y="2081426"/>
                <a:ext cx="4804814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47D65E4-961D-4814-852A-550B652D5FDD}"/>
                  </a:ext>
                </a:extLst>
              </p:cNvPr>
              <p:cNvSpPr/>
              <p:nvPr/>
            </p:nvSpPr>
            <p:spPr>
              <a:xfrm>
                <a:off x="6379195" y="4000554"/>
                <a:ext cx="4804814" cy="763158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 defTabSz="1936059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000" b="1" dirty="0"/>
                  <a:t> = 1,67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𝟐𝟕</m:t>
                        </m:r>
                      </m:sup>
                    </m:sSup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𝐤𝐠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847D65E4-961D-4814-852A-550B652D5F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195" y="4000554"/>
                <a:ext cx="4804814" cy="763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E960B1-147B-496E-B1C8-382BA0F97D72}"/>
              </a:ext>
            </a:extLst>
          </p:cNvPr>
          <p:cNvSpPr txBox="1"/>
          <p:nvPr/>
        </p:nvSpPr>
        <p:spPr>
          <a:xfrm>
            <a:off x="511058" y="2081426"/>
            <a:ext cx="5485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Elektronning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97D62-0E76-4ED3-AD9D-C410AD132B18}"/>
              </a:ext>
            </a:extLst>
          </p:cNvPr>
          <p:cNvSpPr txBox="1"/>
          <p:nvPr/>
        </p:nvSpPr>
        <p:spPr>
          <a:xfrm>
            <a:off x="670577" y="4055248"/>
            <a:ext cx="5085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Protonning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84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960B1-147B-496E-B1C8-382BA0F97D72}"/>
              </a:ext>
            </a:extLst>
          </p:cNvPr>
          <p:cNvSpPr txBox="1"/>
          <p:nvPr/>
        </p:nvSpPr>
        <p:spPr>
          <a:xfrm>
            <a:off x="504922" y="1043041"/>
            <a:ext cx="1000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Litiy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protonlar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97D62-0E76-4ED3-AD9D-C410AD132B18}"/>
              </a:ext>
            </a:extLst>
          </p:cNvPr>
          <p:cNvSpPr txBox="1"/>
          <p:nvPr/>
        </p:nvSpPr>
        <p:spPr>
          <a:xfrm>
            <a:off x="467600" y="2317539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91E4D-8A36-4C78-9015-2F470B5CAF43}"/>
                  </a:ext>
                </a:extLst>
              </p:cNvPr>
              <p:cNvSpPr txBox="1"/>
              <p:nvPr/>
            </p:nvSpPr>
            <p:spPr>
              <a:xfrm>
                <a:off x="267743" y="2985306"/>
                <a:ext cx="16809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91E4D-8A36-4C78-9015-2F470B5CA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3" y="2985306"/>
                <a:ext cx="16809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788EE5-99F8-4694-BDBF-EB58C68D725E}"/>
                  </a:ext>
                </a:extLst>
              </p:cNvPr>
              <p:cNvSpPr txBox="1"/>
              <p:nvPr/>
            </p:nvSpPr>
            <p:spPr>
              <a:xfrm>
                <a:off x="267743" y="3640978"/>
                <a:ext cx="1703672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788EE5-99F8-4694-BDBF-EB58C68D7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43" y="3640978"/>
                <a:ext cx="1703672" cy="689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57CA8E-3F98-4C19-BA9C-85AC5B6DC5AD}"/>
                  </a:ext>
                </a:extLst>
              </p:cNvPr>
              <p:cNvSpPr txBox="1"/>
              <p:nvPr/>
            </p:nvSpPr>
            <p:spPr>
              <a:xfrm>
                <a:off x="370608" y="4299923"/>
                <a:ext cx="33152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e = -1,6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3600" dirty="0"/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57CA8E-3F98-4C19-BA9C-85AC5B6DC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08" y="4299923"/>
                <a:ext cx="3315267" cy="646331"/>
              </a:xfrm>
              <a:prstGeom prst="rect">
                <a:avLst/>
              </a:prstGeom>
              <a:blipFill>
                <a:blip r:embed="rId5"/>
                <a:stretch>
                  <a:fillRect l="-5699" t="-13208" r="-4596" b="-358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ADC36-CDBC-4051-BEFD-E041D5FBFF28}"/>
                  </a:ext>
                </a:extLst>
              </p:cNvPr>
              <p:cNvSpPr txBox="1"/>
              <p:nvPr/>
            </p:nvSpPr>
            <p:spPr>
              <a:xfrm>
                <a:off x="483342" y="5975941"/>
                <a:ext cx="124581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/>
                  <a:t>-?  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ADC36-CDBC-4051-BEFD-E041D5FBF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42" y="5975941"/>
                <a:ext cx="1245815" cy="646331"/>
              </a:xfrm>
              <a:prstGeom prst="rect">
                <a:avLst/>
              </a:prstGeom>
              <a:blipFill>
                <a:blip r:embed="rId6"/>
                <a:stretch>
                  <a:fillRect t="-14151" r="-18049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316B5D-A61D-4120-B34A-403703C2AF83}"/>
                  </a:ext>
                </a:extLst>
              </p:cNvPr>
              <p:cNvSpPr txBox="1"/>
              <p:nvPr/>
            </p:nvSpPr>
            <p:spPr>
              <a:xfrm>
                <a:off x="2095144" y="5975941"/>
                <a:ext cx="1245815" cy="689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-?  </a:t>
                </a:r>
                <a:endParaRPr lang="ru-RU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F316B5D-A61D-4120-B34A-403703C2A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44" y="5975941"/>
                <a:ext cx="1245815" cy="689099"/>
              </a:xfrm>
              <a:prstGeom prst="rect">
                <a:avLst/>
              </a:prstGeom>
              <a:blipFill>
                <a:blip r:embed="rId7"/>
                <a:stretch>
                  <a:fillRect t="-12389" r="-19608" b="-27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50B4B5-5420-466C-B337-666322205484}"/>
                  </a:ext>
                </a:extLst>
              </p:cNvPr>
              <p:cNvSpPr txBox="1"/>
              <p:nvPr/>
            </p:nvSpPr>
            <p:spPr>
              <a:xfrm>
                <a:off x="260177" y="4936289"/>
                <a:ext cx="3725764" cy="689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3600" dirty="0"/>
                  <a:t> = +1,6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3600" dirty="0"/>
                  <a:t>C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50B4B5-5420-466C-B337-666322205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7" y="4936289"/>
                <a:ext cx="3725764" cy="689099"/>
              </a:xfrm>
              <a:prstGeom prst="rect">
                <a:avLst/>
              </a:prstGeom>
              <a:blipFill>
                <a:blip r:embed="rId8"/>
                <a:stretch>
                  <a:fillRect t="-12389" r="-4092" b="-28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61969FF-792E-4C1E-95AE-FE805FA6920C}"/>
              </a:ext>
            </a:extLst>
          </p:cNvPr>
          <p:cNvCxnSpPr/>
          <p:nvPr/>
        </p:nvCxnSpPr>
        <p:spPr>
          <a:xfrm>
            <a:off x="430791" y="5881604"/>
            <a:ext cx="3328706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70E14F-357E-47ED-8426-2C288442689F}"/>
              </a:ext>
            </a:extLst>
          </p:cNvPr>
          <p:cNvSpPr txBox="1"/>
          <p:nvPr/>
        </p:nvSpPr>
        <p:spPr>
          <a:xfrm>
            <a:off x="7381477" y="226454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4021ED-A4F2-486D-B960-B66E035254E0}"/>
                  </a:ext>
                </a:extLst>
              </p:cNvPr>
              <p:cNvSpPr txBox="1"/>
              <p:nvPr/>
            </p:nvSpPr>
            <p:spPr>
              <a:xfrm>
                <a:off x="7532985" y="3126316"/>
                <a:ext cx="2509020" cy="9233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</a:rPr>
                  <a:t>q = N</a:t>
                </a:r>
                <a:r>
                  <a:rPr lang="en-US" sz="5400" b="1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5400" b="1" dirty="0">
                    <a:solidFill>
                      <a:srgbClr val="002060"/>
                    </a:solidFill>
                  </a:rPr>
                  <a:t> e</a:t>
                </a:r>
                <a:endParaRPr lang="ru-RU" sz="5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4021ED-A4F2-486D-B960-B66E03525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2985" y="3126316"/>
                <a:ext cx="2509020" cy="923330"/>
              </a:xfrm>
              <a:prstGeom prst="rect">
                <a:avLst/>
              </a:prstGeom>
              <a:blipFill>
                <a:blip r:embed="rId9"/>
                <a:stretch>
                  <a:fillRect l="-12230" t="-15287" r="-12230" b="-3694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CF7144-2DF6-430F-8727-4DE1D7B6EEB6}"/>
                  </a:ext>
                </a:extLst>
              </p:cNvPr>
              <p:cNvSpPr txBox="1"/>
              <p:nvPr/>
            </p:nvSpPr>
            <p:spPr>
              <a:xfrm>
                <a:off x="6526132" y="4252784"/>
                <a:ext cx="5920196" cy="12128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dirty="0"/>
                      <m:t>−1,6 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m:rPr>
                        <m:nor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600" dirty="0"/>
                      <m:t>C</m:t>
                    </m:r>
                  </m:oMath>
                </a14:m>
                <a:r>
                  <a:rPr lang="en-US" sz="3600" dirty="0"/>
                  <a:t>=</a:t>
                </a:r>
              </a:p>
              <a:p>
                <a:r>
                  <a:rPr lang="en-US" sz="3600" dirty="0"/>
                  <a:t>                      = </a:t>
                </a:r>
                <a:r>
                  <a:rPr lang="en-US" sz="3600" b="1" dirty="0"/>
                  <a:t>- 4,8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</m:sup>
                    </m:sSup>
                    <m:r>
                      <m:rPr>
                        <m:nor/>
                      </m:rPr>
                      <a:rPr lang="en-US" sz="3600" dirty="0"/>
                      <m:t>C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ACF7144-2DF6-430F-8727-4DE1D7B6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6132" y="4252784"/>
                <a:ext cx="5920196" cy="1212896"/>
              </a:xfrm>
              <a:prstGeom prst="rect">
                <a:avLst/>
              </a:prstGeom>
              <a:blipFill>
                <a:blip r:embed="rId10"/>
                <a:stretch>
                  <a:fillRect t="-7538" b="-18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836EC4-8044-437F-833A-E4382107FBB5}"/>
                  </a:ext>
                </a:extLst>
              </p:cNvPr>
              <p:cNvSpPr txBox="1"/>
              <p:nvPr/>
            </p:nvSpPr>
            <p:spPr>
              <a:xfrm>
                <a:off x="6508360" y="5422296"/>
                <a:ext cx="5236951" cy="12668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3600" dirty="0"/>
                      <m:t>1,6 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  <m:r>
                      <m:rPr>
                        <m:nor/>
                      </m:rPr>
                      <a:rPr lang="en-US" sz="3600" dirty="0"/>
                      <m:t>C</m:t>
                    </m:r>
                  </m:oMath>
                </a14:m>
                <a:r>
                  <a:rPr lang="en-US" sz="3600" dirty="0"/>
                  <a:t>=</a:t>
                </a:r>
              </a:p>
              <a:p>
                <a:r>
                  <a:rPr lang="en-US" sz="3600" dirty="0"/>
                  <a:t>                      = </a:t>
                </a:r>
                <a:r>
                  <a:rPr lang="en-US" sz="3600" b="1" dirty="0"/>
                  <a:t>4,8</a:t>
                </a:r>
                <a:r>
                  <a:rPr lang="en-US" sz="36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𝟏𝟗</m:t>
                        </m:r>
                      </m:sup>
                    </m:sSup>
                    <m:r>
                      <m:rPr>
                        <m:nor/>
                      </m:rPr>
                      <a:rPr lang="en-US" sz="3600" b="1" dirty="0"/>
                      <m:t>C</m:t>
                    </m:r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A836EC4-8044-437F-833A-E4382107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360" y="5422296"/>
                <a:ext cx="5236951" cy="1266822"/>
              </a:xfrm>
              <a:prstGeom prst="rect">
                <a:avLst/>
              </a:prstGeom>
              <a:blipFill>
                <a:blip r:embed="rId11"/>
                <a:stretch>
                  <a:fillRect t="-5769" b="-17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C1CE268D-9A8D-421E-A01B-886560450501}"/>
              </a:ext>
            </a:extLst>
          </p:cNvPr>
          <p:cNvCxnSpPr>
            <a:cxnSpLocks/>
          </p:cNvCxnSpPr>
          <p:nvPr/>
        </p:nvCxnSpPr>
        <p:spPr>
          <a:xfrm flipH="1">
            <a:off x="5340437" y="2789882"/>
            <a:ext cx="680380" cy="4566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63BEDA2-23F4-453B-B523-E22F491CFCE0}"/>
              </a:ext>
            </a:extLst>
          </p:cNvPr>
          <p:cNvSpPr txBox="1"/>
          <p:nvPr/>
        </p:nvSpPr>
        <p:spPr>
          <a:xfrm>
            <a:off x="6062588" y="2428932"/>
            <a:ext cx="12458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Li 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9831AB2-7D2B-4FF3-8F4B-02DC581ADB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66308" t="13624" b="18500"/>
          <a:stretch/>
        </p:blipFill>
        <p:spPr>
          <a:xfrm>
            <a:off x="3910457" y="3308471"/>
            <a:ext cx="2711219" cy="23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20" grpId="0"/>
      <p:bldP spid="21" grpId="0" animBg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960B1-147B-496E-B1C8-382BA0F97D72}"/>
              </a:ext>
            </a:extLst>
          </p:cNvPr>
          <p:cNvSpPr txBox="1"/>
          <p:nvPr/>
        </p:nvSpPr>
        <p:spPr>
          <a:xfrm>
            <a:off x="764233" y="985297"/>
            <a:ext cx="10369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protonlarning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97D62-0E76-4ED3-AD9D-C410AD132B18}"/>
              </a:ext>
            </a:extLst>
          </p:cNvPr>
          <p:cNvSpPr txBox="1"/>
          <p:nvPr/>
        </p:nvSpPr>
        <p:spPr>
          <a:xfrm>
            <a:off x="467600" y="2050087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91E4D-8A36-4C78-9015-2F470B5CAF43}"/>
                  </a:ext>
                </a:extLst>
              </p:cNvPr>
              <p:cNvSpPr txBox="1"/>
              <p:nvPr/>
            </p:nvSpPr>
            <p:spPr>
              <a:xfrm>
                <a:off x="317601" y="2702067"/>
                <a:ext cx="23616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)=6</m:t>
                      </m:r>
                    </m:oMath>
                  </m:oMathPara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91E4D-8A36-4C78-9015-2F470B5CA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1" y="2702067"/>
                <a:ext cx="236160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ADC36-CDBC-4051-BEFD-E041D5FBFF28}"/>
                  </a:ext>
                </a:extLst>
              </p:cNvPr>
              <p:cNvSpPr txBox="1"/>
              <p:nvPr/>
            </p:nvSpPr>
            <p:spPr>
              <a:xfrm>
                <a:off x="317601" y="4502450"/>
                <a:ext cx="266489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/>
                  <a:t>-?  </a:t>
                </a:r>
                <a:endParaRPr lang="ru-RU" sz="3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ADC36-CDBC-4051-BEFD-E041D5FBF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01" y="4502450"/>
                <a:ext cx="2664891" cy="646331"/>
              </a:xfrm>
              <a:prstGeom prst="rect">
                <a:avLst/>
              </a:prstGeom>
              <a:blipFill>
                <a:blip r:embed="rId4"/>
                <a:stretch>
                  <a:fillRect t="-15094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61969FF-792E-4C1E-95AE-FE805FA6920C}"/>
              </a:ext>
            </a:extLst>
          </p:cNvPr>
          <p:cNvCxnSpPr/>
          <p:nvPr/>
        </p:nvCxnSpPr>
        <p:spPr>
          <a:xfrm>
            <a:off x="404514" y="4230042"/>
            <a:ext cx="332870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70E14F-357E-47ED-8426-2C288442689F}"/>
              </a:ext>
            </a:extLst>
          </p:cNvPr>
          <p:cNvSpPr txBox="1"/>
          <p:nvPr/>
        </p:nvSpPr>
        <p:spPr>
          <a:xfrm>
            <a:off x="5497068" y="2050572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4021ED-A4F2-486D-B960-B66E035254E0}"/>
                  </a:ext>
                </a:extLst>
              </p:cNvPr>
              <p:cNvSpPr txBox="1"/>
              <p:nvPr/>
            </p:nvSpPr>
            <p:spPr>
              <a:xfrm>
                <a:off x="4943522" y="2841066"/>
                <a:ext cx="5325767" cy="923330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2060"/>
                    </a:solidFill>
                  </a:rPr>
                  <a:t> </a:t>
                </a:r>
                <a:r>
                  <a:rPr lang="en-US" sz="4000" dirty="0">
                    <a:solidFill>
                      <a:schemeClr val="tx1"/>
                    </a:solidFill>
                  </a:rPr>
                  <a:t>N</a:t>
                </a:r>
                <a:r>
                  <a:rPr lang="en-US" sz="40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ru-RU" sz="5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4021ED-A4F2-486D-B960-B66E03525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522" y="2841066"/>
                <a:ext cx="5325767" cy="923330"/>
              </a:xfrm>
              <a:prstGeom prst="rect">
                <a:avLst/>
              </a:prstGeom>
              <a:blipFill>
                <a:blip r:embed="rId5"/>
                <a:stretch>
                  <a:fillRect b="-1898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80547E-E63B-455D-907A-434CD0026FA5}"/>
                  </a:ext>
                </a:extLst>
              </p:cNvPr>
              <p:cNvSpPr txBox="1"/>
              <p:nvPr/>
            </p:nvSpPr>
            <p:spPr>
              <a:xfrm>
                <a:off x="342877" y="3361682"/>
                <a:ext cx="4025122" cy="6588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/>
                  <a:t> = 9,1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80547E-E63B-455D-907A-434CD002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877" y="3361682"/>
                <a:ext cx="4025122" cy="658898"/>
              </a:xfrm>
              <a:prstGeom prst="rect">
                <a:avLst/>
              </a:prstGeom>
              <a:blipFill>
                <a:blip r:embed="rId6"/>
                <a:stretch>
                  <a:fillRect t="-12844" b="-32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BB13F29-4521-4FDA-9B28-7F18150F5DF6}"/>
              </a:ext>
            </a:extLst>
          </p:cNvPr>
          <p:cNvSpPr txBox="1"/>
          <p:nvPr/>
        </p:nvSpPr>
        <p:spPr>
          <a:xfrm>
            <a:off x="5538192" y="4336696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536127-21CC-4FCF-8025-7163BC875389}"/>
                  </a:ext>
                </a:extLst>
              </p:cNvPr>
              <p:cNvSpPr txBox="1"/>
              <p:nvPr/>
            </p:nvSpPr>
            <p:spPr>
              <a:xfrm>
                <a:off x="2297262" y="5227478"/>
                <a:ext cx="986509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solidFill>
                      <a:srgbClr val="002060"/>
                    </a:solidFill>
                  </a:rPr>
                  <a:t> </a:t>
                </a:r>
                <a:r>
                  <a:rPr lang="en-US" sz="3600" dirty="0">
                    <a:solidFill>
                      <a:schemeClr val="tx1"/>
                    </a:solidFill>
                  </a:rPr>
                  <a:t>6</a:t>
                </a:r>
                <a:r>
                  <a:rPr lang="en-US" sz="36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4000" dirty="0">
                        <a:solidFill>
                          <a:schemeClr val="tx1"/>
                        </a:solidFill>
                      </a:rPr>
                      <m:t>9,1 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  <m:r>
                      <a:rPr lang="en-US" sz="4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=54,6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m:rPr>
                        <m:sty m:val="p"/>
                      </m:rP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536127-21CC-4FCF-8025-7163BC875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62" y="5227478"/>
                <a:ext cx="9865096" cy="707886"/>
              </a:xfrm>
              <a:prstGeom prst="rect">
                <a:avLst/>
              </a:prstGeom>
              <a:blipFill>
                <a:blip r:embed="rId7"/>
                <a:stretch>
                  <a:fillRect t="-6897" b="-30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E1A36AB-C218-4B9B-8E30-631EE45DE091}"/>
              </a:ext>
            </a:extLst>
          </p:cNvPr>
          <p:cNvSpPr txBox="1"/>
          <p:nvPr/>
        </p:nvSpPr>
        <p:spPr>
          <a:xfrm>
            <a:off x="653462" y="5962771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770408-3D18-48E2-B1A1-922C8EDE6027}"/>
                  </a:ext>
                </a:extLst>
              </p:cNvPr>
              <p:cNvSpPr txBox="1"/>
              <p:nvPr/>
            </p:nvSpPr>
            <p:spPr>
              <a:xfrm>
                <a:off x="2679210" y="6118260"/>
                <a:ext cx="578035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d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54,6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4770408-3D18-48E2-B1A1-922C8EDE6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10" y="6118260"/>
                <a:ext cx="5780357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4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  <p:bldP spid="20" grpId="0"/>
      <p:bldP spid="21" grpId="0" animBg="1"/>
      <p:bldP spid="19" grpId="0"/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endParaRPr lang="en-US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960B1-147B-496E-B1C8-382BA0F97D72}"/>
              </a:ext>
            </a:extLst>
          </p:cNvPr>
          <p:cNvSpPr txBox="1"/>
          <p:nvPr/>
        </p:nvSpPr>
        <p:spPr>
          <a:xfrm>
            <a:off x="764233" y="985297"/>
            <a:ext cx="10369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atomidagi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F97D62-0E76-4ED3-AD9D-C410AD132B18}"/>
              </a:ext>
            </a:extLst>
          </p:cNvPr>
          <p:cNvSpPr txBox="1"/>
          <p:nvPr/>
        </p:nvSpPr>
        <p:spPr>
          <a:xfrm>
            <a:off x="267503" y="1973802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91E4D-8A36-4C78-9015-2F470B5CAF43}"/>
                  </a:ext>
                </a:extLst>
              </p:cNvPr>
              <p:cNvSpPr txBox="1"/>
              <p:nvPr/>
            </p:nvSpPr>
            <p:spPr>
              <a:xfrm>
                <a:off x="9131" y="2715840"/>
                <a:ext cx="21427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𝑂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)=8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A91E4D-8A36-4C78-9015-2F470B5CA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1" y="2715840"/>
                <a:ext cx="21427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ADC36-CDBC-4051-BEFD-E041D5FBFF28}"/>
                  </a:ext>
                </a:extLst>
              </p:cNvPr>
              <p:cNvSpPr txBox="1"/>
              <p:nvPr/>
            </p:nvSpPr>
            <p:spPr>
              <a:xfrm>
                <a:off x="272030" y="4639010"/>
                <a:ext cx="2664891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-?  </a:t>
                </a:r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0ADC36-CDBC-4051-BEFD-E041D5FBF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30" y="4639010"/>
                <a:ext cx="2664891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270E14F-357E-47ED-8426-2C288442689F}"/>
              </a:ext>
            </a:extLst>
          </p:cNvPr>
          <p:cNvSpPr txBox="1"/>
          <p:nvPr/>
        </p:nvSpPr>
        <p:spPr>
          <a:xfrm>
            <a:off x="3405295" y="2015435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80547E-E63B-455D-907A-434CD0026FA5}"/>
                  </a:ext>
                </a:extLst>
              </p:cNvPr>
              <p:cNvSpPr txBox="1"/>
              <p:nvPr/>
            </p:nvSpPr>
            <p:spPr>
              <a:xfrm>
                <a:off x="24980" y="3318508"/>
                <a:ext cx="402512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/>
                  <a:t> = 9,1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80547E-E63B-455D-907A-434CD002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0" y="3318508"/>
                <a:ext cx="4025122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BB13F29-4521-4FDA-9B28-7F18150F5DF6}"/>
              </a:ext>
            </a:extLst>
          </p:cNvPr>
          <p:cNvSpPr txBox="1"/>
          <p:nvPr/>
        </p:nvSpPr>
        <p:spPr>
          <a:xfrm>
            <a:off x="6725098" y="2081798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536127-21CC-4FCF-8025-7163BC875389}"/>
                  </a:ext>
                </a:extLst>
              </p:cNvPr>
              <p:cNvSpPr txBox="1"/>
              <p:nvPr/>
            </p:nvSpPr>
            <p:spPr>
              <a:xfrm>
                <a:off x="6477947" y="3997268"/>
                <a:ext cx="550365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/>
                  <a:t>8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</a:rPr>
                      <m:t>9,1 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−31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72,8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536127-21CC-4FCF-8025-7163BC875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47" y="3997268"/>
                <a:ext cx="5503652" cy="1200329"/>
              </a:xfrm>
              <a:prstGeom prst="rect">
                <a:avLst/>
              </a:prstGeom>
              <a:blipFill>
                <a:blip r:embed="rId6"/>
                <a:stretch>
                  <a:fillRect t="-10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E1A36AB-C218-4B9B-8E30-631EE45DE091}"/>
              </a:ext>
            </a:extLst>
          </p:cNvPr>
          <p:cNvSpPr txBox="1"/>
          <p:nvPr/>
        </p:nvSpPr>
        <p:spPr>
          <a:xfrm>
            <a:off x="2470350" y="5457553"/>
            <a:ext cx="1689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5DE0B4-BEBC-4B7A-9CAD-B5D77EB3B1BF}"/>
                  </a:ext>
                </a:extLst>
              </p:cNvPr>
              <p:cNvSpPr txBox="1"/>
              <p:nvPr/>
            </p:nvSpPr>
            <p:spPr>
              <a:xfrm>
                <a:off x="106726" y="3899296"/>
                <a:ext cx="297151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e = -1,6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3200" dirty="0"/>
                  <a:t>C</a:t>
                </a:r>
                <a:endParaRPr lang="ru-RU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35DE0B4-BEBC-4B7A-9CAD-B5D77EB3B1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6" y="3899296"/>
                <a:ext cx="2971519" cy="584775"/>
              </a:xfrm>
              <a:prstGeom prst="rect">
                <a:avLst/>
              </a:prstGeom>
              <a:blipFill>
                <a:blip r:embed="rId7"/>
                <a:stretch>
                  <a:fillRect l="-5339" t="-12500" r="-4312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1D65F7-A91C-4DA7-98BF-4F7117F5FC49}"/>
                  </a:ext>
                </a:extLst>
              </p:cNvPr>
              <p:cNvSpPr txBox="1"/>
              <p:nvPr/>
            </p:nvSpPr>
            <p:spPr>
              <a:xfrm>
                <a:off x="358660" y="5180434"/>
                <a:ext cx="12458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200" dirty="0"/>
                  <a:t>-?  </a:t>
                </a:r>
                <a:endParaRPr lang="ru-RU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91D65F7-A91C-4DA7-98BF-4F7117F5F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60" y="5180434"/>
                <a:ext cx="1245815" cy="584775"/>
              </a:xfrm>
              <a:prstGeom prst="rect">
                <a:avLst/>
              </a:prstGeom>
              <a:blipFill>
                <a:blip r:embed="rId8"/>
                <a:stretch>
                  <a:fillRect t="-12500" r="-6373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B81448-2BEC-44D7-9745-51A0A07EEB44}"/>
                  </a:ext>
                </a:extLst>
              </p:cNvPr>
              <p:cNvSpPr txBox="1"/>
              <p:nvPr/>
            </p:nvSpPr>
            <p:spPr>
              <a:xfrm>
                <a:off x="3768111" y="2681688"/>
                <a:ext cx="23042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/>
                  <a:t> N</a:t>
                </a:r>
                <a:r>
                  <a:rPr lang="en-US" sz="3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4B81448-2BEC-44D7-9745-51A0A07EE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8111" y="2681688"/>
                <a:ext cx="2304256" cy="707886"/>
              </a:xfrm>
              <a:prstGeom prst="rect">
                <a:avLst/>
              </a:prstGeom>
              <a:blipFill>
                <a:blip r:embed="rId9"/>
                <a:stretch>
                  <a:fillRect t="-6897" b="-301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665516-CC4F-439C-B17E-EFD7A93C5730}"/>
                  </a:ext>
                </a:extLst>
              </p:cNvPr>
              <p:cNvSpPr txBox="1"/>
              <p:nvPr/>
            </p:nvSpPr>
            <p:spPr>
              <a:xfrm>
                <a:off x="3405295" y="3541403"/>
                <a:ext cx="31209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N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A665516-CC4F-439C-B17E-EFD7A93C5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295" y="3541403"/>
                <a:ext cx="3120923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B4AE0F9-2F03-4CA4-9547-57EC45D82621}"/>
              </a:ext>
            </a:extLst>
          </p:cNvPr>
          <p:cNvCxnSpPr/>
          <p:nvPr/>
        </p:nvCxnSpPr>
        <p:spPr>
          <a:xfrm>
            <a:off x="3427213" y="2413867"/>
            <a:ext cx="0" cy="2364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A25DFEBA-A48D-49FB-8F8D-5C320E3AC967}"/>
              </a:ext>
            </a:extLst>
          </p:cNvPr>
          <p:cNvCxnSpPr/>
          <p:nvPr/>
        </p:nvCxnSpPr>
        <p:spPr>
          <a:xfrm>
            <a:off x="6514794" y="2381775"/>
            <a:ext cx="0" cy="23642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7E8F6CF-2985-415D-B70A-55BAA73322D8}"/>
              </a:ext>
            </a:extLst>
          </p:cNvPr>
          <p:cNvCxnSpPr>
            <a:cxnSpLocks/>
          </p:cNvCxnSpPr>
          <p:nvPr/>
        </p:nvCxnSpPr>
        <p:spPr>
          <a:xfrm>
            <a:off x="106726" y="4590082"/>
            <a:ext cx="31063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2A59B2-6436-4FC5-8751-8CC92A54DD22}"/>
                  </a:ext>
                </a:extLst>
              </p:cNvPr>
              <p:cNvSpPr txBox="1"/>
              <p:nvPr/>
            </p:nvSpPr>
            <p:spPr>
              <a:xfrm>
                <a:off x="6450794" y="2822022"/>
                <a:ext cx="550365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solidFill>
                      <a:srgbClr val="002060"/>
                    </a:solidFill>
                  </a:rPr>
                  <a:t> </a:t>
                </a:r>
                <a:r>
                  <a:rPr lang="en-US" sz="3200" dirty="0"/>
                  <a:t>8</a:t>
                </a:r>
                <a:r>
                  <a:rPr lang="en-US" sz="32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1,6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e>
                    </m:d>
                    <m:r>
                      <m:rPr>
                        <m:sty m:val="p"/>
                      </m:rP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−12,8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B2A59B2-6436-4FC5-8751-8CC92A54D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794" y="2822022"/>
                <a:ext cx="5503652" cy="1200329"/>
              </a:xfrm>
              <a:prstGeom prst="rect">
                <a:avLst/>
              </a:prstGeom>
              <a:blipFill>
                <a:blip r:embed="rId11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5FC3E6-E17B-4180-855B-06FA2FD3998E}"/>
                  </a:ext>
                </a:extLst>
              </p:cNvPr>
              <p:cNvSpPr txBox="1"/>
              <p:nvPr/>
            </p:nvSpPr>
            <p:spPr>
              <a:xfrm>
                <a:off x="4621205" y="5457553"/>
                <a:ext cx="47213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−12,8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45FC3E6-E17B-4180-855B-06FA2FD3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205" y="5457553"/>
                <a:ext cx="472138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252679-5ED7-4D32-B098-86DAA6EDF8DF}"/>
                  </a:ext>
                </a:extLst>
              </p:cNvPr>
              <p:cNvSpPr txBox="1"/>
              <p:nvPr/>
            </p:nvSpPr>
            <p:spPr>
              <a:xfrm>
                <a:off x="4734077" y="6051914"/>
                <a:ext cx="46085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20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320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72,8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kg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252679-5ED7-4D32-B098-86DAA6EDF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77" y="6051914"/>
                <a:ext cx="460851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55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  <p:bldP spid="20" grpId="0"/>
      <p:bldP spid="19" grpId="0"/>
      <p:bldP spid="27" grpId="0"/>
      <p:bldP spid="28" grpId="0"/>
      <p:bldP spid="29" grpId="0"/>
      <p:bldP spid="17" grpId="0"/>
      <p:bldP spid="18" grpId="0"/>
      <p:bldP spid="22" grpId="0"/>
      <p:bldP spid="23" grpId="0"/>
      <p:bldP spid="31" grpId="0"/>
      <p:bldP spid="32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E35922-DA28-45AD-886B-7414EDAD5071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68325" y="1493738"/>
            <a:ext cx="11049000" cy="42165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Mavzu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oxiridagi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savollarga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javob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yozing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742950" marR="0" lvl="0" indent="-742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5575" algn="l"/>
              </a:tabLst>
            </a:pP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Havo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to‘ldirilgan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shar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sochga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ishqalab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quruq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devorga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tekkizilganda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uning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devorda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yopishib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qolishining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sababini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ru-RU" sz="4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ayting</a:t>
            </a:r>
            <a:r>
              <a:rPr kumimoji="0" lang="en-US" altLang="ru-RU" sz="4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5575" algn="l"/>
              </a:tabLst>
            </a:pP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5165" y="3798526"/>
            <a:ext cx="6735787" cy="872482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Elektrofor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mashina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Oval 11"/>
          <p:cNvSpPr/>
          <p:nvPr/>
        </p:nvSpPr>
        <p:spPr>
          <a:xfrm>
            <a:off x="384425" y="1073244"/>
            <a:ext cx="1399725" cy="1157246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84412" y="2390543"/>
            <a:ext cx="1399738" cy="1157246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428168" y="3726111"/>
            <a:ext cx="1312226" cy="1254958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96" y="92859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Oval 15"/>
          <p:cNvSpPr/>
          <p:nvPr/>
        </p:nvSpPr>
        <p:spPr>
          <a:xfrm>
            <a:off x="456259" y="5226411"/>
            <a:ext cx="1327891" cy="1254959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850101" y="1088221"/>
            <a:ext cx="5214142" cy="872482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400" b="1" kern="0" dirty="0">
                <a:latin typeface="Arial" pitchFamily="34" charset="0"/>
                <a:cs typeface="Arial" pitchFamily="34" charset="0"/>
              </a:rPr>
              <a:t>Atom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tuzilishi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283D7-8214-42D8-A1BF-E695CB033061}"/>
              </a:ext>
            </a:extLst>
          </p:cNvPr>
          <p:cNvSpPr txBox="1"/>
          <p:nvPr/>
        </p:nvSpPr>
        <p:spPr>
          <a:xfrm>
            <a:off x="1801754" y="5214557"/>
            <a:ext cx="9085116" cy="1549590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Elektron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, proton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ularning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zaryadi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F5DA53-F21A-4B22-AE25-18ECB5205FA9}"/>
              </a:ext>
            </a:extLst>
          </p:cNvPr>
          <p:cNvPicPr/>
          <p:nvPr/>
        </p:nvPicPr>
        <p:blipFill rotWithShape="1">
          <a:blip r:embed="rId2"/>
          <a:srcRect l="12186" r="9728"/>
          <a:stretch/>
        </p:blipFill>
        <p:spPr bwMode="auto">
          <a:xfrm>
            <a:off x="9549209" y="3278365"/>
            <a:ext cx="2535463" cy="2150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1E0F61-C1FE-4FCB-A32B-CDC12429A258}"/>
              </a:ext>
            </a:extLst>
          </p:cNvPr>
          <p:cNvSpPr txBox="1"/>
          <p:nvPr/>
        </p:nvSpPr>
        <p:spPr>
          <a:xfrm>
            <a:off x="1849302" y="2348916"/>
            <a:ext cx="9085116" cy="872482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Elektr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zaryadi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haqida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tushuncha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37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37" grpId="0"/>
          <p:bldP spid="13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11634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0A9023AE-8490-44B2-B112-691215E8F2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539898"/>
              </p:ext>
            </p:extLst>
          </p:nvPr>
        </p:nvGraphicFramePr>
        <p:xfrm>
          <a:off x="1232285" y="3365946"/>
          <a:ext cx="9721080" cy="2310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0859">
                  <a:extLst>
                    <a:ext uri="{9D8B030D-6E8A-4147-A177-3AD203B41FA5}">
                      <a16:colId xmlns:a16="http://schemas.microsoft.com/office/drawing/2014/main" val="1343497135"/>
                    </a:ext>
                  </a:extLst>
                </a:gridCol>
                <a:gridCol w="4940221">
                  <a:extLst>
                    <a:ext uri="{9D8B030D-6E8A-4147-A177-3AD203B41FA5}">
                      <a16:colId xmlns:a16="http://schemas.microsoft.com/office/drawing/2014/main" val="2056102006"/>
                    </a:ext>
                  </a:extLst>
                </a:gridCol>
              </a:tblGrid>
              <a:tr h="1122103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Shoyi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matodagi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elektronlar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32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Shisha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tayoqchadagi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protonlar</a:t>
                      </a: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soni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028438"/>
                  </a:ext>
                </a:extLst>
              </a:tr>
              <a:tr h="390065">
                <a:tc>
                  <a:txBody>
                    <a:bodyPr/>
                    <a:lstStyle/>
                    <a:p>
                      <a:r>
                        <a:rPr lang="en-US" dirty="0"/>
                        <a:t>    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383183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81015A5-F12B-4281-BC29-7EDE7647F3B9}"/>
              </a:ext>
            </a:extLst>
          </p:cNvPr>
          <p:cNvSpPr txBox="1"/>
          <p:nvPr/>
        </p:nvSpPr>
        <p:spPr>
          <a:xfrm>
            <a:off x="332185" y="1198720"/>
            <a:ext cx="11521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Shoyi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matoga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shisha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ishqalanganda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ulardagi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zarralar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25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</a:t>
            </a:r>
          </a:p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2519363"/>
            <a:ext cx="78105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646" y="215690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0217" y="1611330"/>
            <a:ext cx="7500938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Qadimgi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yunon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mutafakkiri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Demokrit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kiritgan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bo‘linmas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B2A8A2-B2B8-4E79-A3A4-BA0B038B2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38" b="41794"/>
          <a:stretch/>
        </p:blipFill>
        <p:spPr>
          <a:xfrm>
            <a:off x="8541097" y="1340768"/>
            <a:ext cx="3377979" cy="4338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0E8D7D-8DA9-49CD-AEF0-EF9481F15C8C}"/>
              </a:ext>
            </a:extLst>
          </p:cNvPr>
          <p:cNvSpPr txBox="1"/>
          <p:nvPr/>
        </p:nvSpPr>
        <p:spPr>
          <a:xfrm>
            <a:off x="8430683" y="5679156"/>
            <a:ext cx="35988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(mil.avv.460-370)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6221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2585" y="177111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293" y="1215336"/>
            <a:ext cx="843102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1911-yilda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fizigi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Ernest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Rezerford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tajriba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atom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tuzilishining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modelini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etdi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2" descr="Эрнест Резерфорд - афоризмы, крылатые выражения, фразы ...">
            <a:extLst>
              <a:ext uri="{FF2B5EF4-FFF2-40B4-BE49-F238E27FC236}">
                <a16:creationId xmlns:a16="http://schemas.microsoft.com/office/drawing/2014/main" id="{04BD814C-AFDD-484A-B79C-DB2D242938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6464C1-D654-4139-96D8-D74FFE243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922" y="1258282"/>
            <a:ext cx="3253936" cy="42824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86F70C1-1997-4545-BFCA-CB36A0A398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70"/>
          <a:stretch/>
        </p:blipFill>
        <p:spPr>
          <a:xfrm>
            <a:off x="85415" y="3381857"/>
            <a:ext cx="4785872" cy="35196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FDD0D3-7E57-4B3D-B015-C357FE56D016}"/>
              </a:ext>
            </a:extLst>
          </p:cNvPr>
          <p:cNvSpPr txBox="1"/>
          <p:nvPr/>
        </p:nvSpPr>
        <p:spPr>
          <a:xfrm>
            <a:off x="5016872" y="399956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08D844-0F9F-4134-9A35-3CA230C6BB8E}"/>
              </a:ext>
            </a:extLst>
          </p:cNvPr>
          <p:cNvSpPr txBox="1"/>
          <p:nvPr/>
        </p:nvSpPr>
        <p:spPr>
          <a:xfrm>
            <a:off x="5081500" y="4719221"/>
            <a:ext cx="18357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0D7B6D-7FF6-4488-A16A-9B1AA941A00A}"/>
              </a:ext>
            </a:extLst>
          </p:cNvPr>
          <p:cNvSpPr txBox="1"/>
          <p:nvPr/>
        </p:nvSpPr>
        <p:spPr>
          <a:xfrm>
            <a:off x="5004890" y="5450646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Neytron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id="{925C164C-19FD-4B15-9D30-4E110B24F2C4}"/>
              </a:ext>
            </a:extLst>
          </p:cNvPr>
          <p:cNvSpPr/>
          <p:nvPr/>
        </p:nvSpPr>
        <p:spPr>
          <a:xfrm>
            <a:off x="7210102" y="2509943"/>
            <a:ext cx="2880320" cy="26509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6F8163A-8A22-43F2-A272-4E3BDB8C9EA1}"/>
              </a:ext>
            </a:extLst>
          </p:cNvPr>
          <p:cNvSpPr/>
          <p:nvPr/>
        </p:nvSpPr>
        <p:spPr>
          <a:xfrm>
            <a:off x="7535282" y="2843436"/>
            <a:ext cx="2267111" cy="197942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3100" y="1614488"/>
            <a:ext cx="93663" cy="215900"/>
          </a:xfrm>
        </p:spPr>
      </p:pic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6350" y="203049"/>
            <a:ext cx="12185650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935163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 MOLEKULASI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1A892C-A1D5-4542-8227-9B58EFF534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338" t="38995" r="8974" b="16357"/>
          <a:stretch/>
        </p:blipFill>
        <p:spPr>
          <a:xfrm>
            <a:off x="1234022" y="1601076"/>
            <a:ext cx="3456384" cy="3559022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179C8023-278B-4186-9420-B95B2074C794}"/>
              </a:ext>
            </a:extLst>
          </p:cNvPr>
          <p:cNvSpPr/>
          <p:nvPr/>
        </p:nvSpPr>
        <p:spPr>
          <a:xfrm>
            <a:off x="6389729" y="1495591"/>
            <a:ext cx="1584176" cy="151889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3191C7A-A53F-4DD0-B4A8-36183E81BBAD}"/>
              </a:ext>
            </a:extLst>
          </p:cNvPr>
          <p:cNvSpPr/>
          <p:nvPr/>
        </p:nvSpPr>
        <p:spPr>
          <a:xfrm>
            <a:off x="9405193" y="1562973"/>
            <a:ext cx="1584176" cy="15305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19AA8F1-7DE9-489F-951C-A986568C3E6D}"/>
              </a:ext>
            </a:extLst>
          </p:cNvPr>
          <p:cNvCxnSpPr>
            <a:stCxn id="6" idx="0"/>
            <a:endCxn id="6" idx="4"/>
          </p:cNvCxnSpPr>
          <p:nvPr/>
        </p:nvCxnSpPr>
        <p:spPr>
          <a:xfrm>
            <a:off x="7181817" y="1495591"/>
            <a:ext cx="0" cy="151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5E20ABA-3BD9-4163-B868-C92571172DEE}"/>
              </a:ext>
            </a:extLst>
          </p:cNvPr>
          <p:cNvCxnSpPr/>
          <p:nvPr/>
        </p:nvCxnSpPr>
        <p:spPr>
          <a:xfrm>
            <a:off x="10197281" y="1614488"/>
            <a:ext cx="0" cy="1518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E809D6-B2CA-4069-B759-43A70A91474D}"/>
              </a:ext>
            </a:extLst>
          </p:cNvPr>
          <p:cNvCxnSpPr>
            <a:cxnSpLocks/>
          </p:cNvCxnSpPr>
          <p:nvPr/>
        </p:nvCxnSpPr>
        <p:spPr>
          <a:xfrm>
            <a:off x="8613105" y="2443162"/>
            <a:ext cx="0" cy="2717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A1327580-4307-4BB0-BE43-DCE6630EF707}"/>
              </a:ext>
            </a:extLst>
          </p:cNvPr>
          <p:cNvSpPr/>
          <p:nvPr/>
        </p:nvSpPr>
        <p:spPr>
          <a:xfrm>
            <a:off x="6408371" y="1765641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C676BFA-AED7-4C90-87D7-8680DEB381FE}"/>
              </a:ext>
            </a:extLst>
          </p:cNvPr>
          <p:cNvSpPr/>
          <p:nvPr/>
        </p:nvSpPr>
        <p:spPr>
          <a:xfrm>
            <a:off x="7066089" y="2124891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+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B6DA532-A6AB-4B94-A372-3638A125F6C8}"/>
              </a:ext>
            </a:extLst>
          </p:cNvPr>
          <p:cNvSpPr/>
          <p:nvPr/>
        </p:nvSpPr>
        <p:spPr>
          <a:xfrm>
            <a:off x="10793316" y="1850169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0EB47D3C-A23F-4B9D-B020-51AB94B838D5}"/>
              </a:ext>
            </a:extLst>
          </p:cNvPr>
          <p:cNvSpPr/>
          <p:nvPr/>
        </p:nvSpPr>
        <p:spPr>
          <a:xfrm>
            <a:off x="10093201" y="2255036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A45A83D-A3FE-485A-8A0B-558A5A8DDDE2}"/>
              </a:ext>
            </a:extLst>
          </p:cNvPr>
          <p:cNvSpPr/>
          <p:nvPr/>
        </p:nvSpPr>
        <p:spPr>
          <a:xfrm>
            <a:off x="7554364" y="4728022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D6E5634D-0424-4E6C-A636-83AB40C965F2}"/>
              </a:ext>
            </a:extLst>
          </p:cNvPr>
          <p:cNvSpPr/>
          <p:nvPr/>
        </p:nvSpPr>
        <p:spPr>
          <a:xfrm>
            <a:off x="9333189" y="4822857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814B292-A3CF-4CB9-BC1A-02B382408FCE}"/>
              </a:ext>
            </a:extLst>
          </p:cNvPr>
          <p:cNvSpPr/>
          <p:nvPr/>
        </p:nvSpPr>
        <p:spPr>
          <a:xfrm>
            <a:off x="9949188" y="3871179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DC85646C-6A57-45E9-B711-33B7E5E65B8F}"/>
              </a:ext>
            </a:extLst>
          </p:cNvPr>
          <p:cNvSpPr/>
          <p:nvPr/>
        </p:nvSpPr>
        <p:spPr>
          <a:xfrm>
            <a:off x="7103243" y="3920953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_-</a:t>
            </a:r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56861FE-463A-4A19-AAF1-F74A46A892F2}"/>
              </a:ext>
            </a:extLst>
          </p:cNvPr>
          <p:cNvSpPr/>
          <p:nvPr/>
        </p:nvSpPr>
        <p:spPr>
          <a:xfrm>
            <a:off x="8885112" y="2458384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2A1E28E-6CAD-4AFA-BF73-CDC21D3858EA}"/>
              </a:ext>
            </a:extLst>
          </p:cNvPr>
          <p:cNvSpPr/>
          <p:nvPr/>
        </p:nvSpPr>
        <p:spPr>
          <a:xfrm>
            <a:off x="7894871" y="2930030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DAA6D3AB-9489-4577-B039-20F20B321DC6}"/>
              </a:ext>
            </a:extLst>
          </p:cNvPr>
          <p:cNvSpPr/>
          <p:nvPr/>
        </p:nvSpPr>
        <p:spPr>
          <a:xfrm>
            <a:off x="9477202" y="4250609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D02946D-5BC7-4EE5-AD71-4CCC7EC75B73}"/>
              </a:ext>
            </a:extLst>
          </p:cNvPr>
          <p:cNvSpPr/>
          <p:nvPr/>
        </p:nvSpPr>
        <p:spPr>
          <a:xfrm>
            <a:off x="8611630" y="390172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B448093A-5F66-4084-9B8D-2F519A6F7CA5}"/>
              </a:ext>
            </a:extLst>
          </p:cNvPr>
          <p:cNvSpPr/>
          <p:nvPr/>
        </p:nvSpPr>
        <p:spPr>
          <a:xfrm>
            <a:off x="8597086" y="350120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15B74D42-95C4-4D63-A2EC-41E7CC2C0165}"/>
              </a:ext>
            </a:extLst>
          </p:cNvPr>
          <p:cNvSpPr/>
          <p:nvPr/>
        </p:nvSpPr>
        <p:spPr>
          <a:xfrm>
            <a:off x="8330023" y="334972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6562E09-7039-49E6-8EF6-739FA32D90A3}"/>
              </a:ext>
            </a:extLst>
          </p:cNvPr>
          <p:cNvSpPr/>
          <p:nvPr/>
        </p:nvSpPr>
        <p:spPr>
          <a:xfrm>
            <a:off x="8271650" y="3571055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556368C-4BDA-49B5-B867-5D97B30D9E05}"/>
              </a:ext>
            </a:extLst>
          </p:cNvPr>
          <p:cNvSpPr/>
          <p:nvPr/>
        </p:nvSpPr>
        <p:spPr>
          <a:xfrm>
            <a:off x="8798311" y="3717605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0750541-964F-4447-8839-E558FD084ADA}"/>
              </a:ext>
            </a:extLst>
          </p:cNvPr>
          <p:cNvSpPr/>
          <p:nvPr/>
        </p:nvSpPr>
        <p:spPr>
          <a:xfrm>
            <a:off x="8308352" y="3894057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77EA28B-73D9-495A-B693-7C3FA6394F3C}"/>
              </a:ext>
            </a:extLst>
          </p:cNvPr>
          <p:cNvSpPr/>
          <p:nvPr/>
        </p:nvSpPr>
        <p:spPr>
          <a:xfrm>
            <a:off x="8543657" y="3707223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884B4D1-8547-4088-8FF7-EE258F6A591E}"/>
              </a:ext>
            </a:extLst>
          </p:cNvPr>
          <p:cNvSpPr/>
          <p:nvPr/>
        </p:nvSpPr>
        <p:spPr>
          <a:xfrm>
            <a:off x="8170043" y="4987753"/>
            <a:ext cx="288026" cy="2033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8105B41-32E9-4505-9048-83ACEB210796}"/>
              </a:ext>
            </a:extLst>
          </p:cNvPr>
          <p:cNvSpPr/>
          <p:nvPr/>
        </p:nvSpPr>
        <p:spPr>
          <a:xfrm>
            <a:off x="8180824" y="3739510"/>
            <a:ext cx="288026" cy="2033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endParaRPr lang="ru-RU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999E768F-55B5-4D8B-B3CF-1C70EC42A748}"/>
              </a:ext>
            </a:extLst>
          </p:cNvPr>
          <p:cNvSpPr/>
          <p:nvPr/>
        </p:nvSpPr>
        <p:spPr>
          <a:xfrm>
            <a:off x="8419205" y="3506398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1C209BA-969C-4972-B996-C8855D31DF48}"/>
              </a:ext>
            </a:extLst>
          </p:cNvPr>
          <p:cNvSpPr/>
          <p:nvPr/>
        </p:nvSpPr>
        <p:spPr>
          <a:xfrm>
            <a:off x="8555986" y="3325979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40947DF0-E8C5-43B4-81BF-4A45924DBEA5}"/>
              </a:ext>
            </a:extLst>
          </p:cNvPr>
          <p:cNvSpPr/>
          <p:nvPr/>
        </p:nvSpPr>
        <p:spPr>
          <a:xfrm>
            <a:off x="8818944" y="3535024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2404346A-469B-4BBC-B680-822442C7197D}"/>
              </a:ext>
            </a:extLst>
          </p:cNvPr>
          <p:cNvSpPr/>
          <p:nvPr/>
        </p:nvSpPr>
        <p:spPr>
          <a:xfrm>
            <a:off x="8356976" y="3745056"/>
            <a:ext cx="288026" cy="20334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48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5128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EE1F14-E706-493A-9761-2D396A2A2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" t="2815" r="3935" b="9995"/>
          <a:stretch/>
        </p:blipFill>
        <p:spPr>
          <a:xfrm>
            <a:off x="772989" y="1421730"/>
            <a:ext cx="4824536" cy="4905386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00220A87-35F8-4EF5-B337-AFFC212816E9}"/>
              </a:ext>
            </a:extLst>
          </p:cNvPr>
          <p:cNvCxnSpPr>
            <a:cxnSpLocks/>
          </p:cNvCxnSpPr>
          <p:nvPr/>
        </p:nvCxnSpPr>
        <p:spPr>
          <a:xfrm flipH="1">
            <a:off x="1844353" y="2135077"/>
            <a:ext cx="5256584" cy="787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287A3D3F-F83E-4EC0-8BE1-23F16A8FBB6C}"/>
              </a:ext>
            </a:extLst>
          </p:cNvPr>
          <p:cNvCxnSpPr>
            <a:cxnSpLocks/>
          </p:cNvCxnSpPr>
          <p:nvPr/>
        </p:nvCxnSpPr>
        <p:spPr>
          <a:xfrm flipH="1" flipV="1">
            <a:off x="2866091" y="4302050"/>
            <a:ext cx="3024729" cy="143541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731D378-ED1B-4FD6-B502-53CDB47352D8}"/>
              </a:ext>
            </a:extLst>
          </p:cNvPr>
          <p:cNvCxnSpPr>
            <a:cxnSpLocks/>
          </p:cNvCxnSpPr>
          <p:nvPr/>
        </p:nvCxnSpPr>
        <p:spPr>
          <a:xfrm flipH="1" flipV="1">
            <a:off x="4143684" y="3997534"/>
            <a:ext cx="3494272" cy="755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C2556C-7B82-46CF-BDE2-342D2D52C336}"/>
              </a:ext>
            </a:extLst>
          </p:cNvPr>
          <p:cNvSpPr txBox="1"/>
          <p:nvPr/>
        </p:nvSpPr>
        <p:spPr>
          <a:xfrm>
            <a:off x="7409606" y="1563209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ru-RU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46D5F9-ACFD-4BE9-B578-0E3E44D7C3E1}"/>
              </a:ext>
            </a:extLst>
          </p:cNvPr>
          <p:cNvSpPr txBox="1"/>
          <p:nvPr/>
        </p:nvSpPr>
        <p:spPr>
          <a:xfrm>
            <a:off x="7821017" y="3535869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9F5C5F-0035-40CB-BE1E-B7D641581224}"/>
              </a:ext>
            </a:extLst>
          </p:cNvPr>
          <p:cNvSpPr txBox="1"/>
          <p:nvPr/>
        </p:nvSpPr>
        <p:spPr>
          <a:xfrm>
            <a:off x="5988585" y="5403786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Neytron</a:t>
            </a:r>
            <a:endParaRPr lang="ru-RU" sz="5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04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5128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DC4EC6-295E-49FB-B105-3CE2DBBE0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99" b="25240"/>
          <a:stretch/>
        </p:blipFill>
        <p:spPr>
          <a:xfrm>
            <a:off x="260177" y="1637754"/>
            <a:ext cx="11665296" cy="42304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544" y="197594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ATOM TUZILISHI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B4D987-331F-40D2-8CEB-1896E8849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8" t="5892" r="5448" b="14098"/>
          <a:stretch/>
        </p:blipFill>
        <p:spPr>
          <a:xfrm>
            <a:off x="620217" y="1490870"/>
            <a:ext cx="5688632" cy="4508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146923-75BC-439A-A972-326A4973BAC1}"/>
              </a:ext>
            </a:extLst>
          </p:cNvPr>
          <p:cNvSpPr txBox="1"/>
          <p:nvPr/>
        </p:nvSpPr>
        <p:spPr>
          <a:xfrm>
            <a:off x="7066892" y="1957256"/>
            <a:ext cx="426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ta </a:t>
            </a:r>
            <a:r>
              <a:rPr lang="en-US" sz="5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endParaRPr lang="ru-RU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4B056-DFB2-4975-A393-A1E2DC809E87}"/>
              </a:ext>
            </a:extLst>
          </p:cNvPr>
          <p:cNvSpPr txBox="1"/>
          <p:nvPr/>
        </p:nvSpPr>
        <p:spPr>
          <a:xfrm>
            <a:off x="7316961" y="4568217"/>
            <a:ext cx="3762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ta proton</a:t>
            </a:r>
            <a:endParaRPr lang="ru-RU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146D9AF-2211-4EBE-A47C-A8B82789AFDD}"/>
              </a:ext>
            </a:extLst>
          </p:cNvPr>
          <p:cNvCxnSpPr/>
          <p:nvPr/>
        </p:nvCxnSpPr>
        <p:spPr>
          <a:xfrm flipH="1" flipV="1">
            <a:off x="2996481" y="1853778"/>
            <a:ext cx="4032448" cy="44387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8CF000B-4CE3-4286-996A-E0DAA3EA6BF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3581301" y="3590854"/>
            <a:ext cx="3735660" cy="143902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0887"/>
            <a:ext cx="12250738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ELEKTROFOR MASHINA</a:t>
            </a:r>
            <a:endParaRPr lang="ru-RU" sz="6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87625" y="2595563"/>
            <a:ext cx="6019800" cy="67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811" dirty="0">
              <a:latin typeface="+mn-lt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FAE008-984A-4B44-B479-22B60A6C4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60" y="3545754"/>
            <a:ext cx="3119536" cy="311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A58775-D1E8-4065-A154-5D7170F8314A}"/>
              </a:ext>
            </a:extLst>
          </p:cNvPr>
          <p:cNvSpPr/>
          <p:nvPr/>
        </p:nvSpPr>
        <p:spPr>
          <a:xfrm>
            <a:off x="571401" y="1318290"/>
            <a:ext cx="1104284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193605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Uzluksiz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zaryadlarni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qurilma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ingliz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olimi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Jeyms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Uimsxyorst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(1832-1903)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kashf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D552B7-C764-4B3D-91B4-84409C198954}"/>
              </a:ext>
            </a:extLst>
          </p:cNvPr>
          <p:cNvSpPr txBox="1"/>
          <p:nvPr/>
        </p:nvSpPr>
        <p:spPr>
          <a:xfrm>
            <a:off x="815899" y="3739553"/>
            <a:ext cx="72282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asbob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elektrofor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nomlanadi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326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- sinf 1- mavzu 20.08" id="{1251B395-0478-4EDA-85E6-6E68E0C38723}" vid="{FF811EFB-35C7-43D8-8406-0DB8E72A48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8- sinf 1- mavzu 20.08 физика</Template>
  <TotalTime>325</TotalTime>
  <Words>695</Words>
  <Application>Microsoft Office PowerPoint</Application>
  <PresentationFormat>Произвольный</PresentationFormat>
  <Paragraphs>145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Agency FB</vt:lpstr>
      <vt:lpstr>Arial</vt:lpstr>
      <vt:lpstr>Arial Black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Пользователь</cp:lastModifiedBy>
  <cp:revision>33</cp:revision>
  <dcterms:created xsi:type="dcterms:W3CDTF">2020-08-20T02:37:24Z</dcterms:created>
  <dcterms:modified xsi:type="dcterms:W3CDTF">2020-08-22T04:53:15Z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