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0" r:id="rId2"/>
    <p:sldId id="262" r:id="rId3"/>
    <p:sldId id="263" r:id="rId4"/>
    <p:sldId id="294" r:id="rId5"/>
    <p:sldId id="264" r:id="rId6"/>
    <p:sldId id="338" r:id="rId7"/>
    <p:sldId id="379" r:id="rId8"/>
    <p:sldId id="364" r:id="rId9"/>
    <p:sldId id="260" r:id="rId10"/>
    <p:sldId id="365" r:id="rId11"/>
    <p:sldId id="366" r:id="rId12"/>
    <p:sldId id="380" r:id="rId13"/>
    <p:sldId id="367" r:id="rId14"/>
    <p:sldId id="381" r:id="rId15"/>
    <p:sldId id="384" r:id="rId16"/>
    <p:sldId id="385" r:id="rId17"/>
    <p:sldId id="369" r:id="rId18"/>
    <p:sldId id="344" r:id="rId19"/>
    <p:sldId id="370" r:id="rId20"/>
    <p:sldId id="368" r:id="rId21"/>
    <p:sldId id="371" r:id="rId22"/>
    <p:sldId id="431" r:id="rId23"/>
    <p:sldId id="361" r:id="rId24"/>
    <p:sldId id="432" r:id="rId25"/>
    <p:sldId id="376" r:id="rId26"/>
    <p:sldId id="377" r:id="rId27"/>
    <p:sldId id="616" r:id="rId28"/>
    <p:sldId id="382" r:id="rId29"/>
  </p:sldIdLst>
  <p:sldSz cx="12185650" cy="7019925"/>
  <p:notesSz cx="5765800" cy="3244850"/>
  <p:defaultTextStyle>
    <a:defPPr>
      <a:defRPr lang="ru-RU"/>
    </a:defPPr>
    <a:lvl1pPr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966788" indent="-509588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935163" indent="-1020763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903538" indent="-1531938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871913" indent="-2043113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>
      <p:cViewPr varScale="1">
        <p:scale>
          <a:sx n="69" d="100"/>
          <a:sy n="69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592382-FE25-4FFA-9785-7930E0EDFCC2}">
      <dgm:prSet phldrT="[Текст]"/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shishalar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A9275-AA26-45EB-B959-D7B84F6F56A5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Plast-massalar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Rezina</a:t>
          </a:r>
          <a:r>
            <a:rPr lang="en-US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b="1" baseline="0" dirty="0" err="1">
              <a:latin typeface="Arial" panose="020B0604020202020204" pitchFamily="34" charset="0"/>
              <a:cs typeface="Arial" panose="020B0604020202020204" pitchFamily="34" charset="0"/>
            </a:rPr>
            <a:t>kauchuk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0645A-9518-4650-A66A-1B5B67174C6F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sopol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78838-D91D-4BFE-A646-843888D68A4B}" type="pres">
      <dgm:prSet presAssocID="{55592382-FE25-4FFA-9785-7930E0EDFCC2}" presName="Name5" presStyleLbl="vennNode1" presStyleIdx="0" presStyleCnt="4" custScaleX="104282" custScaleY="100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B65C16EC-B194-4280-B1FF-389A173B1CE6}" type="presOf" srcId="{2C4F7FEC-6A52-41BD-9F6F-3CDE185204FE}" destId="{BE6BF7CF-D078-4FF1-BF9F-50A4FE37FE96}" srcOrd="0" destOrd="0" presId="urn:microsoft.com/office/officeart/2005/8/layout/venn3"/>
    <dgm:cxn modelId="{0A5D06ED-1731-4809-B186-1EA110C50085}" type="presOf" srcId="{34D0645A-9518-4650-A66A-1B5B67174C6F}" destId="{A1D8AE0F-B0FA-4F1D-931F-406B48D3176A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7B1C5F17-66D4-478A-8D64-B3153F7B2E21}" type="presOf" srcId="{C8632482-9943-40B4-8AA1-57BE6470384F}" destId="{44D8455F-464F-4487-B7DD-B4E5CC4C9B22}" srcOrd="0" destOrd="0" presId="urn:microsoft.com/office/officeart/2005/8/layout/venn3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C05C22A3-5657-45B8-9ADA-23A88E11919D}" type="presOf" srcId="{CD8A9275-AA26-45EB-B959-D7B84F6F56A5}" destId="{3A88B582-549C-492B-A3C3-5F242E3027FC}" srcOrd="0" destOrd="0" presId="urn:microsoft.com/office/officeart/2005/8/layout/venn3"/>
    <dgm:cxn modelId="{E473DD7C-045B-4179-8F84-19022FB28762}" type="presOf" srcId="{55592382-FE25-4FFA-9785-7930E0EDFCC2}" destId="{D9A78838-D91D-4BFE-A646-843888D68A4B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707D069C-8375-4DFF-BDE1-D98A6180871B}" type="presParOf" srcId="{BE6BF7CF-D078-4FF1-BF9F-50A4FE37FE96}" destId="{D9A78838-D91D-4BFE-A646-843888D68A4B}" srcOrd="0" destOrd="0" presId="urn:microsoft.com/office/officeart/2005/8/layout/venn3"/>
    <dgm:cxn modelId="{81A6EC09-FF33-4A35-951E-7FE31509C353}" type="presParOf" srcId="{BE6BF7CF-D078-4FF1-BF9F-50A4FE37FE96}" destId="{0F26A1A9-7E5F-4765-96FD-919597647A10}" srcOrd="1" destOrd="0" presId="urn:microsoft.com/office/officeart/2005/8/layout/venn3"/>
    <dgm:cxn modelId="{CE2F5433-0235-4E0E-9C5A-729CC8A93810}" type="presParOf" srcId="{BE6BF7CF-D078-4FF1-BF9F-50A4FE37FE96}" destId="{3A88B582-549C-492B-A3C3-5F242E3027FC}" srcOrd="2" destOrd="0" presId="urn:microsoft.com/office/officeart/2005/8/layout/venn3"/>
    <dgm:cxn modelId="{9FDB0E11-C4C8-4700-9ED2-1FAF9448F942}" type="presParOf" srcId="{BE6BF7CF-D078-4FF1-BF9F-50A4FE37FE96}" destId="{B1D9FB44-EFBE-466B-953A-D98198F39E4A}" srcOrd="3" destOrd="0" presId="urn:microsoft.com/office/officeart/2005/8/layout/venn3"/>
    <dgm:cxn modelId="{BF2116D7-5669-4126-83B1-B4E138018A7A}" type="presParOf" srcId="{BE6BF7CF-D078-4FF1-BF9F-50A4FE37FE96}" destId="{44D8455F-464F-4487-B7DD-B4E5CC4C9B22}" srcOrd="4" destOrd="0" presId="urn:microsoft.com/office/officeart/2005/8/layout/venn3"/>
    <dgm:cxn modelId="{2EF4A374-AD22-4A4C-87DF-AE1689DC0CA2}" type="presParOf" srcId="{BE6BF7CF-D078-4FF1-BF9F-50A4FE37FE96}" destId="{1C7B994A-75DF-42DE-916C-53DD66AAD0E3}" srcOrd="5" destOrd="0" presId="urn:microsoft.com/office/officeart/2005/8/layout/venn3"/>
    <dgm:cxn modelId="{989F90E5-0265-4503-8316-E2956EAA12E9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8838-D91D-4BFE-A646-843888D68A4B}">
      <dsp:nvSpPr>
        <dsp:cNvPr id="0" name=""/>
        <dsp:cNvSpPr/>
      </dsp:nvSpPr>
      <dsp:spPr>
        <a:xfrm>
          <a:off x="601725" y="99"/>
          <a:ext cx="3084982" cy="29601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2806" tIns="40640" rIns="162806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shishalar</a:t>
          </a:r>
          <a:endParaRPr lang="ru-RU" sz="3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3510" y="433597"/>
        <a:ext cx="2181412" cy="2093116"/>
      </dsp:txXfrm>
    </dsp:sp>
    <dsp:sp modelId="{3A88B582-549C-492B-A3C3-5F242E3027FC}">
      <dsp:nvSpPr>
        <dsp:cNvPr id="0" name=""/>
        <dsp:cNvSpPr/>
      </dsp:nvSpPr>
      <dsp:spPr>
        <a:xfrm>
          <a:off x="3095046" y="1002"/>
          <a:ext cx="2958307" cy="2958307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2806" tIns="40640" rIns="162806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Plast-massalar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8280" y="434236"/>
        <a:ext cx="2091839" cy="2091839"/>
      </dsp:txXfrm>
    </dsp:sp>
    <dsp:sp modelId="{44D8455F-464F-4487-B7DD-B4E5CC4C9B22}">
      <dsp:nvSpPr>
        <dsp:cNvPr id="0" name=""/>
        <dsp:cNvSpPr/>
      </dsp:nvSpPr>
      <dsp:spPr>
        <a:xfrm>
          <a:off x="5461693" y="1002"/>
          <a:ext cx="2958307" cy="2958307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2806" tIns="40640" rIns="162806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Rezina</a:t>
          </a:r>
          <a:r>
            <a:rPr lang="en-US" sz="32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kauchuk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4927" y="434236"/>
        <a:ext cx="2091839" cy="2091839"/>
      </dsp:txXfrm>
    </dsp:sp>
    <dsp:sp modelId="{A1D8AE0F-B0FA-4F1D-931F-406B48D3176A}">
      <dsp:nvSpPr>
        <dsp:cNvPr id="0" name=""/>
        <dsp:cNvSpPr/>
      </dsp:nvSpPr>
      <dsp:spPr>
        <a:xfrm>
          <a:off x="7828339" y="1002"/>
          <a:ext cx="2958307" cy="295830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2806" tIns="40640" rIns="162806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sopol</a:t>
          </a: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1573" y="434236"/>
        <a:ext cx="2091839" cy="2091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9360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936059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28A267-D57F-4F95-A386-AE58393A7F7A}" type="datetimeFigureOut">
              <a:rPr lang="ru-RU"/>
              <a:pPr>
                <a:defRPr/>
              </a:pPr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9360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936059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9207AA-AE27-46BD-8C5E-31824F782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6788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5163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3538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1913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3A5A0C-15AF-4C77-8039-2C8E8B83F5B9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C1E4A5-2E56-4F06-80B1-91DDA2CCCF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18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F8569C-3D84-44F0-BD71-0FEE930EF4CB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48468C-D791-40B8-876F-43C3809302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6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8951C9-0140-440C-96F2-9782FA034890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2ADE8A-0599-45B1-8412-18508AD18E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22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/>
          <p:nvPr/>
        </p:nvSpPr>
        <p:spPr>
          <a:xfrm>
            <a:off x="141288" y="153988"/>
            <a:ext cx="11942762" cy="9286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8055"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6464B1-7381-41E3-BED6-83123355A944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04C4B3-CD5C-404C-A2B0-DAF4AA5549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1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5C5DFB-1E36-4BBC-A01C-0B7446291065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48D639-3E28-4713-8384-01AD54592DA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6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067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60463"/>
            <a:ext cx="11942762" cy="57308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8055"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3988"/>
            <a:ext cx="11942762" cy="9286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8055"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000" y="222250"/>
            <a:ext cx="10915650" cy="31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922338" y="2124075"/>
            <a:ext cx="10340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375" y="6527800"/>
            <a:ext cx="3898900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936059" eaLnBrk="1" fontAlgn="auto" hangingPunct="1">
              <a:spcBef>
                <a:spcPts val="0"/>
              </a:spcBef>
              <a:spcAft>
                <a:spcPts val="0"/>
              </a:spcAft>
              <a:defRPr sz="381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527800"/>
            <a:ext cx="2801938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936059" eaLnBrk="1" fontAlgn="auto" hangingPunct="1">
              <a:spcBef>
                <a:spcPts val="0"/>
              </a:spcBef>
              <a:spcAft>
                <a:spcPts val="0"/>
              </a:spcAft>
              <a:defRPr sz="381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0AA03-753B-4400-B2C1-5A134C4C46DC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4113" y="6527800"/>
            <a:ext cx="2801937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1936059" eaLnBrk="1" fontAlgn="auto" hangingPunct="1">
              <a:spcBef>
                <a:spcPts val="0"/>
              </a:spcBef>
              <a:spcAft>
                <a:spcPts val="0"/>
              </a:spcAft>
              <a:defRPr sz="381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2575F2-FB34-46A4-BB9F-5609075CD3E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65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9319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28987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38639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4831360" eaLnBrk="1" hangingPunct="1">
        <a:defRPr>
          <a:latin typeface="+mn-lt"/>
          <a:ea typeface="+mn-ea"/>
          <a:cs typeface="+mn-cs"/>
        </a:defRPr>
      </a:lvl6pPr>
      <a:lvl7pPr marL="5797632" eaLnBrk="1" hangingPunct="1">
        <a:defRPr>
          <a:latin typeface="+mn-lt"/>
          <a:ea typeface="+mn-ea"/>
          <a:cs typeface="+mn-cs"/>
        </a:defRPr>
      </a:lvl7pPr>
      <a:lvl8pPr marL="6763904" eaLnBrk="1" hangingPunct="1">
        <a:defRPr>
          <a:latin typeface="+mn-lt"/>
          <a:ea typeface="+mn-ea"/>
          <a:cs typeface="+mn-cs"/>
        </a:defRPr>
      </a:lvl8pPr>
      <a:lvl9pPr marL="773017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966272" eaLnBrk="1" hangingPunct="1">
        <a:defRPr>
          <a:latin typeface="+mn-lt"/>
          <a:ea typeface="+mn-ea"/>
          <a:cs typeface="+mn-cs"/>
        </a:defRPr>
      </a:lvl2pPr>
      <a:lvl3pPr marL="1932544" eaLnBrk="1" hangingPunct="1">
        <a:defRPr>
          <a:latin typeface="+mn-lt"/>
          <a:ea typeface="+mn-ea"/>
          <a:cs typeface="+mn-cs"/>
        </a:defRPr>
      </a:lvl3pPr>
      <a:lvl4pPr marL="2898815" eaLnBrk="1" hangingPunct="1">
        <a:defRPr>
          <a:latin typeface="+mn-lt"/>
          <a:ea typeface="+mn-ea"/>
          <a:cs typeface="+mn-cs"/>
        </a:defRPr>
      </a:lvl4pPr>
      <a:lvl5pPr marL="3865088" eaLnBrk="1" hangingPunct="1">
        <a:defRPr>
          <a:latin typeface="+mn-lt"/>
          <a:ea typeface="+mn-ea"/>
          <a:cs typeface="+mn-cs"/>
        </a:defRPr>
      </a:lvl5pPr>
      <a:lvl6pPr marL="4831360" eaLnBrk="1" hangingPunct="1">
        <a:defRPr>
          <a:latin typeface="+mn-lt"/>
          <a:ea typeface="+mn-ea"/>
          <a:cs typeface="+mn-cs"/>
        </a:defRPr>
      </a:lvl6pPr>
      <a:lvl7pPr marL="5797632" eaLnBrk="1" hangingPunct="1">
        <a:defRPr>
          <a:latin typeface="+mn-lt"/>
          <a:ea typeface="+mn-ea"/>
          <a:cs typeface="+mn-cs"/>
        </a:defRPr>
      </a:lvl7pPr>
      <a:lvl8pPr marL="6763904" eaLnBrk="1" hangingPunct="1">
        <a:defRPr>
          <a:latin typeface="+mn-lt"/>
          <a:ea typeface="+mn-ea"/>
          <a:cs typeface="+mn-cs"/>
        </a:defRPr>
      </a:lvl8pPr>
      <a:lvl9pPr marL="773017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9050"/>
            <a:ext cx="12207875" cy="145256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55">
              <a:latin typeface="+mn-lt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10406063" y="608013"/>
            <a:ext cx="366712" cy="768350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 eaLnBrk="1" fontAlgn="auto" hangingPunct="1">
              <a:spcBef>
                <a:spcPts val="265"/>
              </a:spcBef>
              <a:spcAft>
                <a:spcPts val="0"/>
              </a:spcAft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6413" y="23813"/>
            <a:ext cx="4616450" cy="1365250"/>
          </a:xfrm>
          <a:prstGeom prst="rect">
            <a:avLst/>
          </a:prstGeom>
        </p:spPr>
        <p:txBody>
          <a:bodyPr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8454" kern="0" spc="10" dirty="0" err="1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en-US" sz="8454" kern="0" spc="1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8000" y="157163"/>
            <a:ext cx="1622425" cy="1200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55">
              <a:solidFill>
                <a:srgbClr val="000000"/>
              </a:solidFill>
            </a:endParaRPr>
          </a:p>
        </p:txBody>
      </p:sp>
      <p:sp>
        <p:nvSpPr>
          <p:cNvPr id="9222" name="object 4"/>
          <p:cNvSpPr txBox="1">
            <a:spLocks noChangeArrowheads="1"/>
          </p:cNvSpPr>
          <p:nvPr/>
        </p:nvSpPr>
        <p:spPr bwMode="auto">
          <a:xfrm>
            <a:off x="1089025" y="1546225"/>
            <a:ext cx="110966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496" rIns="0" bIns="0">
            <a:spAutoFit/>
          </a:bodyPr>
          <a:lstStyle>
            <a:lvl1pPr marL="3175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lang="ru-RU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KIRISH. JISMLARNING ELEKTRLANISHI.</a:t>
            </a:r>
          </a:p>
          <a:p>
            <a:pPr algn="ctr" eaLnBrk="1" hangingPunct="1">
              <a:spcBef>
                <a:spcPts val="238"/>
              </a:spcBef>
            </a:pPr>
            <a:r>
              <a:rPr lang="en-US" altLang="ru-RU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 ELEKTR HODISALARI </a:t>
            </a:r>
          </a:p>
        </p:txBody>
      </p:sp>
      <p:sp>
        <p:nvSpPr>
          <p:cNvPr id="19" name="object 9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9979025" y="222597"/>
            <a:ext cx="1598613" cy="1127125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55">
              <a:latin typeface="+mn-lt"/>
            </a:endParaRPr>
          </a:p>
        </p:txBody>
      </p:sp>
      <p:sp>
        <p:nvSpPr>
          <p:cNvPr id="20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9972675" y="277813"/>
            <a:ext cx="1598613" cy="1504950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algn="ctr" defTabSz="1217750" eaLnBrk="1" fontAlgn="auto" hangingPunct="1">
              <a:spcBef>
                <a:spcPts val="265"/>
              </a:spcBef>
              <a:spcAft>
                <a:spcPts val="0"/>
              </a:spcAft>
              <a:defRPr/>
            </a:pPr>
            <a:r>
              <a:rPr lang="ru-RU" sz="4650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200" spc="-10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 eaLnBrk="1" fontAlgn="auto" hangingPunct="1">
              <a:spcBef>
                <a:spcPts val="265"/>
              </a:spcBef>
              <a:spcAft>
                <a:spcPts val="0"/>
              </a:spcAft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/>
            </a:extLst>
          </p:cNvPr>
          <p:cNvSpPr/>
          <p:nvPr/>
        </p:nvSpPr>
        <p:spPr>
          <a:xfrm>
            <a:off x="652463" y="1903413"/>
            <a:ext cx="871537" cy="190023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396">
              <a:latin typeface="+mn-lt"/>
            </a:endParaRPr>
          </a:p>
        </p:txBody>
      </p:sp>
      <p:sp>
        <p:nvSpPr>
          <p:cNvPr id="10" name="object 6">
            <a:extLst>
              <a:ext uri="{FF2B5EF4-FFF2-40B4-BE49-F238E27FC236}"/>
            </a:extLst>
          </p:cNvPr>
          <p:cNvSpPr/>
          <p:nvPr/>
        </p:nvSpPr>
        <p:spPr>
          <a:xfrm>
            <a:off x="723900" y="4957763"/>
            <a:ext cx="800100" cy="159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396">
              <a:latin typeface="+mn-lt"/>
            </a:endParaRP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1995488" y="5262563"/>
            <a:ext cx="7969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</a:p>
          <a:p>
            <a:pPr eaLnBrk="1" hangingPunct="1"/>
            <a:r>
              <a:rPr lang="en-US" altLang="ru-RU" sz="4000">
                <a:latin typeface="Arial" panose="020B0604020202020204" pitchFamily="34" charset="0"/>
                <a:cs typeface="Arial" panose="020B0604020202020204" pitchFamily="34" charset="0"/>
              </a:rPr>
              <a:t>Hamidova Zaynura Ramazanovna</a:t>
            </a:r>
            <a:endParaRPr lang="ru-RU" alt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5" r="17577"/>
          <a:stretch>
            <a:fillRect/>
          </a:stretch>
        </p:blipFill>
        <p:spPr bwMode="auto">
          <a:xfrm>
            <a:off x="7578725" y="2592388"/>
            <a:ext cx="4613275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pic>
        <p:nvPicPr>
          <p:cNvPr id="18436" name="Объект 5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43" r="18452" b="70110"/>
          <a:stretch>
            <a:fillRect/>
          </a:stretch>
        </p:blipFill>
        <p:spPr>
          <a:xfrm>
            <a:off x="-79375" y="2592388"/>
            <a:ext cx="4191000" cy="3705225"/>
          </a:xfrm>
        </p:spPr>
      </p:pic>
      <p:pic>
        <p:nvPicPr>
          <p:cNvPr id="18437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9" r="17577" b="30875"/>
          <a:stretch>
            <a:fillRect/>
          </a:stretch>
        </p:blipFill>
        <p:spPr bwMode="auto">
          <a:xfrm>
            <a:off x="3643313" y="1147763"/>
            <a:ext cx="4252912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BAJARAMIZ: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425" y="995363"/>
            <a:ext cx="11734800" cy="4524375"/>
          </a:xfrm>
        </p:spPr>
        <p:txBody>
          <a:bodyPr/>
          <a:lstStyle/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Ebonit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tayoqchani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mo‘yna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qo‘lqopga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, shisha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tayoqchani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esa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shoyi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matoga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ishqalab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zaryadlaymiz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Tayoqchalarni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ipga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osib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ularga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qo‘lqopni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yaqinlashtirsak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, shisha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tayoqcha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qochadi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ebonit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tayoqcha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esa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unga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000" dirty="0" err="1">
                <a:solidFill>
                  <a:srgbClr val="231F20"/>
                </a:solidFill>
                <a:latin typeface="Arial"/>
                <a:cs typeface="Arial"/>
              </a:rPr>
              <a:t>tortiladi</a:t>
            </a:r>
            <a:r>
              <a:rPr lang="en-US" sz="40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Ebonit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tayoqcha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 - 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oltingugurt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aralashtirilgan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kauchuk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 (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qattiq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rezina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dan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err="1">
                <a:solidFill>
                  <a:srgbClr val="231F20"/>
                </a:solidFill>
                <a:latin typeface="Arial"/>
                <a:cs typeface="Arial"/>
              </a:rPr>
              <a:t>tayyorlangan</a:t>
            </a:r>
            <a:r>
              <a:rPr lang="ru-RU" sz="40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9459" name="Объект 3"/>
          <p:cNvSpPr>
            <a:spLocks noGrp="1"/>
          </p:cNvSpPr>
          <p:nvPr>
            <p:ph sz="half" idx="3"/>
          </p:nvPr>
        </p:nvSpPr>
        <p:spPr>
          <a:xfrm>
            <a:off x="19961225" y="3509963"/>
            <a:ext cx="8294688" cy="46275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z="1400" i="1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ELEKTRLANISHNING NATIJASI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5"/>
          <a:stretch>
            <a:fillRect/>
          </a:stretch>
        </p:blipFill>
        <p:spPr bwMode="auto">
          <a:xfrm>
            <a:off x="2359025" y="1604963"/>
            <a:ext cx="70866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ELEKTRLANISHNING NATIJASI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sz="half" idx="2"/>
          </p:nvPr>
        </p:nvSpPr>
        <p:spPr>
          <a:xfrm>
            <a:off x="987425" y="1757363"/>
            <a:ext cx="10721975" cy="3692525"/>
          </a:xfrm>
        </p:spPr>
        <p:txBody>
          <a:bodyPr/>
          <a:lstStyle/>
          <a:p>
            <a:pPr indent="457200" algn="just" eaLnBrk="1" hangingPunct="1">
              <a:spcBef>
                <a:spcPct val="0"/>
              </a:spcBef>
            </a:pPr>
            <a:r>
              <a:rPr lang="en-US" altLang="ru-RU" sz="400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Tayoqchalarga shoyi matoni yaqinlashtirsak, aksincha, shisha tayoqcha unga tortiladi, ebonit tayoq­cha esa undan qochadi. Shisha tayoqchaning mo‘yna qo‘lqopdan qochishi va ayni paytda uning shoyi matoga tortilishi jismlaming turli xil elektrlanishining natijasidir. </a:t>
            </a:r>
            <a:endParaRPr lang="ru-RU" altLang="ru-RU" sz="400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ELEKTRLANISHNING NATIJASI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 b="18253"/>
          <a:stretch>
            <a:fillRect/>
          </a:stretch>
        </p:blipFill>
        <p:spPr bwMode="auto">
          <a:xfrm>
            <a:off x="2408238" y="2062163"/>
            <a:ext cx="73691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ELEKTRLANISHNING NATIJASI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425" y="1909763"/>
            <a:ext cx="7772400" cy="4308475"/>
          </a:xfrm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231F20"/>
                </a:solidFill>
                <a:latin typeface="Arial"/>
                <a:cs typeface="Arial"/>
              </a:rPr>
              <a:t>1730-yili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fransuz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ixtirochisi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Sharl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Dyufe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elektrlangan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jismlar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bir-biriga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tortilishi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yoki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itarilishiga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sabab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lang="en-US" sz="4400" dirty="0" err="1" smtClean="0">
                <a:solidFill>
                  <a:srgbClr val="231F20"/>
                </a:solidFill>
                <a:latin typeface="Arial"/>
                <a:cs typeface="Arial"/>
              </a:rPr>
              <a:t>kki</a:t>
            </a:r>
            <a:r>
              <a:rPr lang="en-US" sz="44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turdagi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elektr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zaryad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Arial"/>
                <a:cs typeface="Arial"/>
              </a:rPr>
              <a:t>mavjudligini</a:t>
            </a:r>
            <a:r>
              <a:rPr lang="en-US" sz="4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Arial"/>
                <a:cs typeface="Arial"/>
              </a:rPr>
              <a:t>aytgan</a:t>
            </a:r>
            <a:r>
              <a:rPr lang="en-US" sz="440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en-US" sz="44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i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25" y="1735138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SHARL  DYUFE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half" idx="2"/>
          </p:nvPr>
        </p:nvSpPr>
        <p:spPr>
          <a:xfrm>
            <a:off x="911225" y="2032000"/>
            <a:ext cx="5829300" cy="431006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altLang="ru-RU" sz="440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 turdagi zaryadni 1778-yili Benjamin Franklin aniqladi va ularni musbat hamda manfiy zaryadlar deb nomladi. </a:t>
            </a:r>
            <a:endParaRPr lang="ru-RU" altLang="ru-RU" sz="440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i="1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r="15213"/>
          <a:stretch>
            <a:fillRect/>
          </a:stretch>
        </p:blipFill>
        <p:spPr bwMode="auto">
          <a:xfrm>
            <a:off x="7007225" y="1528763"/>
            <a:ext cx="49403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>
                <a:solidFill>
                  <a:schemeClr val="bg1"/>
                </a:solidFill>
              </a:rPr>
              <a:t>BENJAMIN FRANKLIN</a:t>
            </a:r>
            <a:endParaRPr lang="en-US" altLang="ru-RU" sz="5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1901825" y="1452563"/>
            <a:ext cx="8763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en-US" altLang="ru-RU" sz="48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US" altLang="ru-RU" sz="4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Shoyiga ishqalangan shisha  ta­yoqcha musbat (+) ishorali, mo‘ynaga ishqalangan ebonit tayoqcha manfiy (-) ishorali elektrlanib qoladi.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Elektrlanishning ikki turi mavjud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26628" name="Picture 4" descr="http://dic.academic.ru/pictures/wiki/files/67/Cargas_electricas.pn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023938"/>
            <a:ext cx="933450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8"/>
          <p:cNvSpPr>
            <a:spLocks noChangeArrowheads="1"/>
          </p:cNvSpPr>
          <p:nvPr/>
        </p:nvSpPr>
        <p:spPr bwMode="auto">
          <a:xfrm>
            <a:off x="434975" y="4348163"/>
            <a:ext cx="113141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ru-RU" sz="4400">
                <a:latin typeface="Arial" panose="020B0604020202020204" pitchFamily="34" charset="0"/>
                <a:cs typeface="Arial" panose="020B0604020202020204" pitchFamily="34" charset="0"/>
              </a:rPr>
              <a:t>Bir xil ishorali elektrlangan jismlar bir-biridan itariladi, turli ishorali elektrlangan jismlar esa, bir-biriga tortiladi.</a:t>
            </a:r>
            <a:endParaRPr lang="ru-RU" altLang="ru-RU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3"/>
          <a:stretch>
            <a:fillRect/>
          </a:stretch>
        </p:blipFill>
        <p:spPr bwMode="auto">
          <a:xfrm>
            <a:off x="377825" y="1831975"/>
            <a:ext cx="36576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18"/>
          <p:cNvSpPr>
            <a:spLocks noChangeArrowheads="1"/>
          </p:cNvSpPr>
          <p:nvPr/>
        </p:nvSpPr>
        <p:spPr bwMode="auto">
          <a:xfrm>
            <a:off x="4492625" y="1812925"/>
            <a:ext cx="7467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ru-RU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Elektroskopning sharchasiga zaryadlangan jism tekkizilsa, uning yaproqlari ochiladi, chunki uning yaproq­chalari bir xil zaryadlanadi.</a:t>
            </a:r>
            <a:endParaRPr lang="ru-RU" altLang="ru-RU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575" y="157163"/>
            <a:ext cx="92646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elektrlanganligini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elektroskop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8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Pcy;&amp;ocy;&amp;khcy;&amp;ocy;&amp;zhcy;&amp;icy;&amp;iecy; &amp;tcy;&amp;ocy;&amp;vcy;&amp;acy;&amp;rcy;&amp;ycy; &amp;scy; &amp;Pcy;&amp;ycy;&amp;lcy;&amp;iecy;&amp;scy;&amp;ocy;&amp;scy; Supra VCS-1670 &quot; &amp;Tcy;&amp;ocy;&amp;rcy;&amp;gcy;&amp;ocy;&amp;vcy;&amp;ycy;&amp;jcy; &amp;tscy;&amp;iecy;&amp;ncy;&amp;tcy;&amp;rcy; &amp;Rcy;&amp;ocy;&amp;scy;&amp;tcy;&amp;ocy;&amp;vcy;-&amp;ncy;&amp;acy;-&amp;Dcy;&amp;ocy;&amp;M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0625"/>
            <a:ext cx="309562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&amp;Ncy;&amp;ocy;&amp;zhcy; &amp;scy;&amp;kcy;&amp;lcy;&amp;acy;&amp;dcy;&amp;ncy;&amp;ocy;&amp;jcy; Nieto &amp;Ncy;&amp;ocy;&amp;zhcy; &amp;scy;&amp;iecy;&amp;rcy;&amp;icy;&amp;icy; &quot;&amp;Gcy;&amp;acy;&amp;ucy;&amp;chcy;&amp;ocy;&quot; &amp;ocy;&amp;tcy;&amp;zcy;&amp;ycy;&amp;v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1914" y="1446133"/>
            <a:ext cx="2211246" cy="2264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&amp;Acy;&amp;rcy;&amp;khcy;&amp;icy;&amp;v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334" y="3804795"/>
            <a:ext cx="1990121" cy="2388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4" name="Picture 8" descr="&amp;Bcy;&amp;ycy;&amp;tcy;&amp;ocy;&amp;vcy;&amp;ycy;&amp;iecy; &amp;pcy;&amp;rcy;&amp;icy;&amp;bcy;&amp;ocy;&amp;rcy;&amp;ycy; &amp;vcy;&amp;chcy;&amp;iecy;&amp;rcy;&amp;acy;&amp;shcy;&amp;ncy;&amp;iecy;&amp;gcy;&amp;ocy; &amp;dcy;&amp;ncy;&amp;yacy; - Foso"/>
          <p:cNvPicPr>
            <a:picLocks noChangeAspect="1" noChangeArrowheads="1"/>
          </p:cNvPicPr>
          <p:nvPr/>
        </p:nvPicPr>
        <p:blipFill>
          <a:blip r:embed="rId5"/>
          <a:srcRect l="8197" r="9836"/>
          <a:stretch>
            <a:fillRect/>
          </a:stretch>
        </p:blipFill>
        <p:spPr bwMode="auto">
          <a:xfrm>
            <a:off x="8156575" y="1446213"/>
            <a:ext cx="2432050" cy="166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6" name="Picture 10" descr="TARMAN DIS TICARET A.S. / &amp;Fcy;&amp;rcy;&amp;icy;&amp;tcy;&amp;yucy;&amp;rcy;&amp;ncy;&amp;icy;&amp;tscy;&amp;acy; Carina BH570DF"/>
          <p:cNvPicPr>
            <a:picLocks noChangeAspect="1" noChangeArrowheads="1"/>
          </p:cNvPicPr>
          <p:nvPr/>
        </p:nvPicPr>
        <p:blipFill>
          <a:blip r:embed="rId6" cstate="print"/>
          <a:srcRect l="19656" r="18353"/>
          <a:stretch>
            <a:fillRect/>
          </a:stretch>
        </p:blipFill>
        <p:spPr bwMode="auto">
          <a:xfrm>
            <a:off x="1412875" y="1077592"/>
            <a:ext cx="1990121" cy="182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8" name="Picture 12" descr="Moulinex ME 645 &amp;Kcy;&amp;ucy;&amp;pcy;&amp;icy;&amp;tcy;&amp;softcy; &amp;chcy;&amp;iecy;&amp;rcy;&amp;iecy;&amp;zcy; &amp;kcy;&amp;acy;&amp;tcy;&amp;acy;&amp;lcy;&amp;ocy;&amp;gcy; asio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6868" y="1446133"/>
            <a:ext cx="2330225" cy="2437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90" name="Picture 14" descr="&amp;Pcy;&amp;rcy;&amp;ocy;&amp;dcy;&amp;acy;&amp;mcy; &amp;Kcy;&amp;ocy;&amp;mcy;&amp;pcy;&amp;softcy;&amp;yucy;&amp;tcy;&amp;iecy;&amp;rcy;&amp;ycy; &amp;bcy;&amp;ucy;, &amp;kcy;&amp;ucy;&amp;pcy;&amp;icy;&amp;tcy;&amp;softcy; &amp;Kcy;&amp;ocy;&amp;mcy;&amp;pcy;&amp;softcy;&amp;yucy;&amp;tcy;&amp;iecy;&amp;rcy;&amp;ycy; &amp;bcy;&amp;ucy;: &amp;bcy;&amp;acy;&amp;rcy;&amp;acy;&amp;khcy;&amp;ocy;&amp;lcy;&amp;kcy;&amp;acy;, &amp;ocy;&amp;bcy;&amp;hardcy;&amp;yacy;&amp;vcy;&amp;lcy;&amp;iecy;&amp;ncy;&amp;icy;&amp;yacy; &amp;IEcy;&amp;kcy;&amp;acy;&amp;tcy;&amp;iecy;&amp;rcy;&amp;icy;&amp;ncy;&amp;bcy;&amp;ucy;&amp;rcy;&amp;gcy; Digee.r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8448" y="4025920"/>
            <a:ext cx="3169452" cy="2334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9" name="Прямоугольник 1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MAISHIY ELEKTR JIHOZLAR</a:t>
            </a:r>
            <a:endParaRPr lang="ru-RU" altLang="ru-RU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290763"/>
            <a:ext cx="9906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2625" y="157163"/>
            <a:ext cx="10668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elektrlanganlik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elektrometr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8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41325" y="830263"/>
            <a:ext cx="11277600" cy="2955925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indent="457200" algn="just" eaLnBrk="1" hangingPunct="1"/>
            <a:r>
              <a:rPr lang="ru-RU" altLang="ru-RU" sz="4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О‘zidan elektrni o‘tkazmaydigan moddalar </a:t>
            </a:r>
            <a:r>
              <a:rPr lang="ru-RU" altLang="ru-RU" sz="4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dielektriklar</a:t>
            </a:r>
            <a:r>
              <a:rPr lang="ru-RU" altLang="ru-RU" sz="4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ataladi. Dielektriklardan tayyorlangan buyumlar esa </a:t>
            </a:r>
            <a:r>
              <a:rPr lang="ru-RU" altLang="ru-RU" sz="48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izolatorlar</a:t>
            </a:r>
            <a:r>
              <a:rPr lang="ru-RU" altLang="ru-RU" sz="4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deyiladi. 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6350" y="0"/>
            <a:ext cx="12185650" cy="830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DIELEKTRIKLAR</a:t>
            </a:r>
            <a:endParaRPr lang="en-US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/>
            </a:extLst>
          </p:cNvPr>
          <p:cNvGraphicFramePr/>
          <p:nvPr/>
        </p:nvGraphicFramePr>
        <p:xfrm>
          <a:off x="355952" y="3885129"/>
          <a:ext cx="11388373" cy="296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282825" y="1620838"/>
            <a:ext cx="3236913" cy="1046162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 defTabSz="1936059">
              <a:buFont typeface="Arial" charset="0"/>
              <a:buNone/>
              <a:defRPr/>
            </a:pPr>
            <a:r>
              <a:rPr lang="fr-FR" sz="3600" b="1" dirty="0">
                <a:solidFill>
                  <a:srgbClr val="0000FF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Barcha metallar</a:t>
            </a:r>
          </a:p>
        </p:txBody>
      </p:sp>
      <p:sp>
        <p:nvSpPr>
          <p:cNvPr id="2" name="Стрелка вправо 1">
            <a:extLst>
              <a:ext uri="{FF2B5EF4-FFF2-40B4-BE49-F238E27FC236}"/>
            </a:extLst>
          </p:cNvPr>
          <p:cNvSpPr/>
          <p:nvPr/>
        </p:nvSpPr>
        <p:spPr>
          <a:xfrm rot="19792818">
            <a:off x="2913063" y="2940050"/>
            <a:ext cx="1331912" cy="436563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09">
              <a:solidFill>
                <a:srgbClr val="FF505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7545388" y="3001963"/>
            <a:ext cx="2978150" cy="1044575"/>
          </a:xfrm>
          <a:prstGeom prst="round2DiagRect">
            <a:avLst>
              <a:gd name="adj1" fmla="val 16667"/>
              <a:gd name="adj2" fmla="val 1160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 defTabSz="1936059">
              <a:buFont typeface="Arial" charset="0"/>
              <a:buNone/>
              <a:defRPr/>
            </a:pPr>
            <a:r>
              <a:rPr lang="fr-FR" sz="3600" b="1" dirty="0">
                <a:solidFill>
                  <a:srgbClr val="0000FF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Yer</a:t>
            </a:r>
            <a:endParaRPr lang="fr-FR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dobe Heiti Std R" pitchFamily="34" charset="-128"/>
              <a:cs typeface="Arial" panose="020B0604020202020204" pitchFamily="34" charset="0"/>
            </a:endParaRPr>
          </a:p>
        </p:txBody>
      </p:sp>
      <p:sp>
        <p:nvSpPr>
          <p:cNvPr id="17" name="Стрелка вправо 1">
            <a:extLst>
              <a:ext uri="{FF2B5EF4-FFF2-40B4-BE49-F238E27FC236}"/>
            </a:extLst>
          </p:cNvPr>
          <p:cNvSpPr/>
          <p:nvPr/>
        </p:nvSpPr>
        <p:spPr>
          <a:xfrm rot="21239925">
            <a:off x="4576763" y="3743325"/>
            <a:ext cx="2986087" cy="4365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09">
              <a:solidFill>
                <a:srgbClr val="FF5050"/>
              </a:solidFill>
            </a:endParaRPr>
          </a:p>
        </p:txBody>
      </p:sp>
      <p:sp>
        <p:nvSpPr>
          <p:cNvPr id="18" name="Стрелка вправо 1">
            <a:extLst>
              <a:ext uri="{FF2B5EF4-FFF2-40B4-BE49-F238E27FC236}"/>
            </a:extLst>
          </p:cNvPr>
          <p:cNvSpPr/>
          <p:nvPr/>
        </p:nvSpPr>
        <p:spPr>
          <a:xfrm rot="20280503">
            <a:off x="4419600" y="3087688"/>
            <a:ext cx="2049463" cy="393700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09">
              <a:solidFill>
                <a:srgbClr val="FF5050"/>
              </a:solidFill>
            </a:endParaRPr>
          </a:p>
        </p:txBody>
      </p:sp>
      <p:sp>
        <p:nvSpPr>
          <p:cNvPr id="19" name="Стрелка вправо 1">
            <a:extLst>
              <a:ext uri="{FF2B5EF4-FFF2-40B4-BE49-F238E27FC236}"/>
            </a:extLst>
          </p:cNvPr>
          <p:cNvSpPr/>
          <p:nvPr/>
        </p:nvSpPr>
        <p:spPr>
          <a:xfrm rot="898819">
            <a:off x="4489450" y="4762500"/>
            <a:ext cx="1798638" cy="466725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09">
              <a:solidFill>
                <a:srgbClr val="FF5050"/>
              </a:solidFill>
            </a:endParaRPr>
          </a:p>
        </p:txBody>
      </p:sp>
      <p:sp>
        <p:nvSpPr>
          <p:cNvPr id="20" name="Стрелка вправо 1">
            <a:extLst>
              <a:ext uri="{FF2B5EF4-FFF2-40B4-BE49-F238E27FC236}"/>
            </a:extLst>
          </p:cNvPr>
          <p:cNvSpPr/>
          <p:nvPr/>
        </p:nvSpPr>
        <p:spPr>
          <a:xfrm rot="1532493">
            <a:off x="2773363" y="5148263"/>
            <a:ext cx="1228725" cy="436562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09">
              <a:solidFill>
                <a:srgbClr val="FF5050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7543800" y="4148138"/>
            <a:ext cx="2819400" cy="1146175"/>
          </a:xfrm>
          <a:prstGeom prst="round2DiagRect">
            <a:avLst>
              <a:gd name="adj1" fmla="val 16667"/>
              <a:gd name="adj2" fmla="val 1392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 defTabSz="1936059">
              <a:buFont typeface="Arial" charset="0"/>
              <a:buNone/>
              <a:defRPr/>
            </a:pPr>
            <a:r>
              <a:rPr lang="fr-FR" sz="4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Beton </a:t>
            </a:r>
            <a:endParaRPr lang="fr-FR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dobe Heiti Std R" pitchFamily="34" charset="-128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740400" y="5378450"/>
            <a:ext cx="2819400" cy="1216025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 defTabSz="1936059">
              <a:buFont typeface="Arial" charset="0"/>
              <a:buNone/>
              <a:defRPr/>
            </a:pPr>
            <a:r>
              <a:rPr lang="fr-FR" sz="4000" b="1">
                <a:solidFill>
                  <a:srgbClr val="0000FF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Ko‘mir</a:t>
            </a:r>
            <a:endParaRPr lang="fr-FR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dobe Heiti Std R" pitchFamily="34" charset="-128"/>
              <a:cs typeface="Arial" panose="020B060402020202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968625" y="5719763"/>
            <a:ext cx="2438400" cy="1216025"/>
          </a:xfrm>
          <a:prstGeom prst="round2DiagRect">
            <a:avLst>
              <a:gd name="adj1" fmla="val 16667"/>
              <a:gd name="adj2" fmla="val 2212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 defTabSz="1936059">
              <a:buFont typeface="Arial" charset="0"/>
              <a:buNone/>
              <a:defRPr/>
            </a:pPr>
            <a:endParaRPr lang="fr-FR" sz="4000" b="1" dirty="0">
              <a:solidFill>
                <a:srgbClr val="0000FF"/>
              </a:solidFill>
              <a:latin typeface="Arial" panose="020B0604020202020204" pitchFamily="34" charset="0"/>
              <a:ea typeface="Adobe Heiti Std R" pitchFamily="34" charset="-128"/>
              <a:cs typeface="Arial" panose="020B0604020202020204" pitchFamily="34" charset="0"/>
            </a:endParaRPr>
          </a:p>
          <a:p>
            <a:pPr marL="0" indent="0" defTabSz="1936059">
              <a:buFont typeface="Arial" charset="0"/>
              <a:buNone/>
              <a:defRPr/>
            </a:pP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Odam tanasi</a:t>
            </a:r>
          </a:p>
          <a:p>
            <a:pPr marL="0" indent="0" defTabSz="1936059">
              <a:buFont typeface="Arial" charset="0"/>
              <a:buNone/>
              <a:defRPr/>
            </a:pPr>
            <a:endParaRPr lang="fr-FR" sz="4000" b="1" dirty="0">
              <a:solidFill>
                <a:srgbClr val="0000FF"/>
              </a:solidFill>
              <a:latin typeface="Arial" panose="020B0604020202020204" pitchFamily="34" charset="0"/>
              <a:ea typeface="Adobe Heiti Std R" pitchFamily="34" charset="-128"/>
              <a:cs typeface="Arial" panose="020B0604020202020204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301625" y="3597275"/>
            <a:ext cx="4238625" cy="1212850"/>
          </a:xfrm>
          <a:prstGeom prst="round2DiagRect">
            <a:avLst>
              <a:gd name="adj1" fmla="val 16667"/>
              <a:gd name="adj2" fmla="val 1311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 defTabSz="1936059">
              <a:buFont typeface="Arial" charset="0"/>
              <a:buNone/>
              <a:defRPr/>
            </a:pP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Elektr o‘tkazgichlar</a:t>
            </a:r>
          </a:p>
        </p:txBody>
      </p:sp>
      <p:sp>
        <p:nvSpPr>
          <p:cNvPr id="1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70588" y="1743075"/>
            <a:ext cx="3671887" cy="1046163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5pPr>
            <a:lvl6pPr marL="4572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6pPr>
            <a:lvl7pPr marL="9144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7pPr>
            <a:lvl8pPr marL="13716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8pPr>
            <a:lvl9pPr marL="1828800" indent="-2286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4400" kern="1200">
                <a:solidFill>
                  <a:srgbClr val="D60093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indent="0" defTabSz="1936059">
              <a:buFont typeface="Arial" charset="0"/>
              <a:buNone/>
              <a:defRPr/>
            </a:pPr>
            <a:r>
              <a:rPr lang="fr-FR" sz="3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Tuz va kislotalar</a:t>
            </a:r>
            <a:endParaRPr lang="fr-FR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dobe Heiti Std R" pitchFamily="34" charset="-128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6350" y="0"/>
            <a:ext cx="12185650" cy="14462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Elektrni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o‘zidan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o‘tkazuvchi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o‘tkazgichlar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право 1">
            <a:extLst>
              <a:ext uri="{FF2B5EF4-FFF2-40B4-BE49-F238E27FC236}"/>
            </a:extLst>
          </p:cNvPr>
          <p:cNvSpPr/>
          <p:nvPr/>
        </p:nvSpPr>
        <p:spPr>
          <a:xfrm rot="297145">
            <a:off x="4552950" y="4287838"/>
            <a:ext cx="2986088" cy="4365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09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576638"/>
            <a:ext cx="2667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12185650" cy="8429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 UCHUN SAVOLLAR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 rot="10800000" flipV="1">
            <a:off x="377825" y="1022350"/>
            <a:ext cx="11049000" cy="25542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55575" algn="l"/>
              </a:tabLs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55575" algn="l"/>
              </a:tabLs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55575" algn="l"/>
              </a:tabLs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55575" algn="l"/>
              </a:tabLs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55575" algn="l"/>
              </a:tabLs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/>
            <a:r>
              <a:rPr lang="en-US" altLang="ru-RU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altLang="ru-RU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 o'tkazgichlar deb qanday moddalarga aytiladi? Unga misollar keltiring.</a:t>
            </a:r>
            <a:endParaRPr lang="ru-RU" altLang="ru-RU" sz="40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914400"/>
            <a:r>
              <a:rPr lang="en-US" altLang="ru-RU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altLang="ru-RU" sz="40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Jismlar bir-biriga ishqalanganda ular qanday zaryadlanadi?</a:t>
            </a:r>
            <a:endParaRPr lang="ru-RU" altLang="ru-RU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 rot="10800000" flipV="1">
            <a:off x="339725" y="1300163"/>
            <a:ext cx="11049000" cy="3540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algn="just" defTabSz="914400">
              <a:buFontTx/>
              <a:buAutoNum type="arabicPeriod"/>
              <a:defRPr/>
            </a:pP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yozish</a:t>
            </a:r>
            <a:r>
              <a:rPr lang="en-US" altLang="ru-RU" sz="44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indent="-742950" algn="just" defTabSz="914400">
              <a:buFontTx/>
              <a:buAutoNum type="arabicPeriod"/>
              <a:defRPr/>
            </a:pPr>
            <a:r>
              <a:rPr lang="ru-RU" sz="4400" dirty="0" err="1" smtClean="0"/>
              <a:t>Rasmda</a:t>
            </a:r>
            <a:r>
              <a:rPr lang="ru-RU" sz="4400" dirty="0" smtClean="0"/>
              <a:t> </a:t>
            </a:r>
            <a:r>
              <a:rPr lang="ru-RU" sz="4400" dirty="0" err="1"/>
              <a:t>keltirilgan</a:t>
            </a:r>
            <a:r>
              <a:rPr lang="ru-RU" sz="4400" dirty="0"/>
              <a:t> </a:t>
            </a:r>
            <a:r>
              <a:rPr lang="ru-RU" sz="4400" dirty="0" err="1"/>
              <a:t>asboblarning</a:t>
            </a:r>
            <a:r>
              <a:rPr lang="ru-RU" sz="4400" dirty="0"/>
              <a:t> </a:t>
            </a:r>
            <a:r>
              <a:rPr lang="ru-RU" sz="4400" dirty="0" err="1"/>
              <a:t>holati</a:t>
            </a:r>
            <a:r>
              <a:rPr lang="ru-RU" sz="4400" dirty="0"/>
              <a:t> </a:t>
            </a:r>
            <a:r>
              <a:rPr lang="ru-RU" sz="4400" dirty="0" err="1"/>
              <a:t>va</a:t>
            </a:r>
            <a:r>
              <a:rPr lang="ru-RU" sz="4400" dirty="0"/>
              <a:t> </a:t>
            </a:r>
            <a:r>
              <a:rPr lang="ru-RU" sz="4400" dirty="0" err="1"/>
              <a:t>farqli</a:t>
            </a:r>
            <a:r>
              <a:rPr lang="ru-RU" sz="4400" dirty="0"/>
              <a:t> </a:t>
            </a:r>
            <a:r>
              <a:rPr lang="ru-RU" sz="4400" dirty="0" err="1"/>
              <a:t>tomonlarini</a:t>
            </a:r>
            <a:r>
              <a:rPr lang="ru-RU" sz="4400" dirty="0"/>
              <a:t> </a:t>
            </a:r>
            <a:r>
              <a:rPr lang="ru-RU" sz="4400" dirty="0" err="1"/>
              <a:t>tushuntiring</a:t>
            </a:r>
            <a:r>
              <a:rPr lang="ru-RU" sz="4400" dirty="0"/>
              <a:t>. </a:t>
            </a:r>
            <a:endParaRPr lang="en-US" sz="4400" dirty="0" smtClean="0"/>
          </a:p>
          <a:p>
            <a:pPr marL="742950" indent="-742950" algn="just" defTabSz="914400">
              <a:buFontTx/>
              <a:buAutoNum type="arabicPeriod"/>
              <a:defRPr/>
            </a:pPr>
            <a:endParaRPr lang="en-US" altLang="ru-RU" sz="44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914400">
              <a:defRPr/>
            </a:pPr>
            <a:endParaRPr lang="ru-RU" altLang="ru-RU" sz="4800" dirty="0">
              <a:cs typeface="Arial" panose="020B0604020202020204" pitchFamily="34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509963"/>
            <a:ext cx="85344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1376363"/>
            <a:ext cx="4038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01625" y="1041400"/>
            <a:ext cx="7543800" cy="61563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4333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indent="457200"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Elektroskop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0" kern="0" dirty="0" err="1" smtClean="0">
                <a:solidFill>
                  <a:schemeClr val="tx1"/>
                </a:solidFill>
              </a:rPr>
              <a:t>Buning</a:t>
            </a:r>
            <a:r>
              <a:rPr lang="ru-RU" sz="4000" b="0" kern="0" dirty="0" smtClean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uchun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plastmassa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qopqoqli</a:t>
            </a:r>
            <a:r>
              <a:rPr lang="ru-RU" sz="4000" b="0" kern="0" dirty="0">
                <a:solidFill>
                  <a:schemeClr val="tx1"/>
                </a:solidFill>
              </a:rPr>
              <a:t> (</a:t>
            </a:r>
            <a:r>
              <a:rPr lang="ru-RU" sz="4000" b="0" kern="0" dirty="0" err="1">
                <a:solidFill>
                  <a:schemeClr val="tx1"/>
                </a:solidFill>
              </a:rPr>
              <a:t>shisha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banka</a:t>
            </a:r>
            <a:r>
              <a:rPr lang="ru-RU" sz="4000" b="0" kern="0" dirty="0">
                <a:solidFill>
                  <a:schemeClr val="tx1"/>
                </a:solidFill>
              </a:rPr>
              <a:t>) </a:t>
            </a:r>
            <a:r>
              <a:rPr lang="ru-RU" sz="4000" b="0" kern="0" dirty="0" err="1">
                <a:solidFill>
                  <a:schemeClr val="tx1"/>
                </a:solidFill>
              </a:rPr>
              <a:t>idish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oling</a:t>
            </a:r>
            <a:r>
              <a:rPr lang="ru-RU" sz="4000" b="0" kern="0" dirty="0">
                <a:solidFill>
                  <a:schemeClr val="tx1"/>
                </a:solidFill>
              </a:rPr>
              <a:t>. </a:t>
            </a:r>
            <a:r>
              <a:rPr lang="ru-RU" sz="4000" b="0" kern="0" dirty="0" err="1">
                <a:solidFill>
                  <a:schemeClr val="tx1"/>
                </a:solidFill>
              </a:rPr>
              <a:t>Uning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qopqog‘ini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o‘rtasidan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teshing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va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aluminiy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simni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o‘tkazing</a:t>
            </a:r>
            <a:r>
              <a:rPr lang="ru-RU" sz="4000" b="0" kern="0" dirty="0">
                <a:solidFill>
                  <a:schemeClr val="tx1"/>
                </a:solidFill>
              </a:rPr>
              <a:t>. </a:t>
            </a:r>
            <a:r>
              <a:rPr lang="ru-RU" sz="4000" b="0" kern="0" dirty="0" err="1">
                <a:solidFill>
                  <a:schemeClr val="tx1"/>
                </a:solidFill>
              </a:rPr>
              <a:t>Simning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banka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ichidagi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qismiga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yengil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folga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qog‘ozi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yaproqchalarini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ikkiga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buklagan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holda</a:t>
            </a:r>
            <a:r>
              <a:rPr lang="ru-RU" sz="4000" b="0" kern="0" dirty="0">
                <a:solidFill>
                  <a:schemeClr val="tx1"/>
                </a:solidFill>
              </a:rPr>
              <a:t>, </a:t>
            </a:r>
            <a:r>
              <a:rPr lang="ru-RU" sz="4000" b="0" kern="0" dirty="0" err="1">
                <a:solidFill>
                  <a:schemeClr val="tx1"/>
                </a:solidFill>
              </a:rPr>
              <a:t>erkin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harakatlanadigan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qilib</a:t>
            </a:r>
            <a:r>
              <a:rPr lang="ru-RU" sz="4000" b="0" kern="0" dirty="0">
                <a:solidFill>
                  <a:schemeClr val="tx1"/>
                </a:solidFill>
              </a:rPr>
              <a:t> </a:t>
            </a:r>
            <a:r>
              <a:rPr lang="ru-RU" sz="4000" b="0" kern="0" dirty="0" err="1">
                <a:solidFill>
                  <a:schemeClr val="tx1"/>
                </a:solidFill>
              </a:rPr>
              <a:t>joylashtiring</a:t>
            </a:r>
            <a:r>
              <a:rPr lang="ru-RU" sz="4000" b="0" kern="0" dirty="0">
                <a:solidFill>
                  <a:schemeClr val="tx1"/>
                </a:solidFill>
              </a:rPr>
              <a:t>. </a:t>
            </a:r>
            <a:endParaRPr lang="ru-RU" sz="3600" b="0" kern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147763"/>
            <a:ext cx="5562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Прямоугольник 6"/>
          <p:cNvSpPr>
            <a:spLocks noChangeArrowheads="1"/>
          </p:cNvSpPr>
          <p:nvPr/>
        </p:nvSpPr>
        <p:spPr bwMode="auto">
          <a:xfrm>
            <a:off x="6350" y="0"/>
            <a:ext cx="12185650" cy="830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Kuzatganlaringiz</a:t>
            </a:r>
            <a:r>
              <a:rPr lang="ru-RU" altLang="ru-RU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 izohlang</a:t>
            </a:r>
            <a:endParaRPr lang="ru-RU" altLang="ru-RU" sz="4800">
              <a:solidFill>
                <a:schemeClr val="bg1"/>
              </a:solidFill>
            </a:endParaRPr>
          </a:p>
        </p:txBody>
      </p:sp>
      <p:pic>
        <p:nvPicPr>
          <p:cNvPr id="3482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65" r="21875" b="4597"/>
          <a:stretch>
            <a:fillRect/>
          </a:stretch>
        </p:blipFill>
        <p:spPr bwMode="auto">
          <a:xfrm rot="-4219053">
            <a:off x="7185026" y="-384175"/>
            <a:ext cx="10160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2519363"/>
            <a:ext cx="78105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53975" y="139700"/>
            <a:ext cx="119062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Aylanayotgan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disklar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cho‘tkalarga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ishqalanishi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natijasida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ularda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qarama-qarshi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ishorali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zaryadlar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bo‘lib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zaryadlar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«Leyden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bankasi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(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zaryad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to‘plovchi</a:t>
            </a:r>
            <a:r>
              <a:rPr lang="en-US" altLang="ru-RU" sz="4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kondensator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altLang="ru-RU" sz="4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deb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ataluvchi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silindrda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to‘planadi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Jismlarni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elektrofor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mashinaning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metall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sharchalariga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(3)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tekkizib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ularni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zaryadlash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mumkin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bo‘ladi</a:t>
            </a:r>
            <a:r>
              <a:rPr lang="en-US" alt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alt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5" y="4887227"/>
            <a:ext cx="2136576" cy="213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&amp;Lcy;&amp;ocy;&amp;bcy;&amp;zcy;&amp;icy;&amp;kcy;&amp;icy; &amp;icy; &amp;lcy;&amp;iecy;&amp;ncy;&amp;tcy;&amp;ocy;&amp;chcy;&amp;ncy;&amp;ycy;&amp;iecy; &amp;pcy;&amp;icy;&amp;lcy;&amp;ycy;. &amp;Kcy;&amp;ucy;&amp;pcy;&amp;icy;&amp;tcy;&amp;softcy; &amp;lcy;&amp;ocy;&amp;bcy;&amp;zcy;&amp;icy;&amp;kcy; &amp;vcy; &amp;Kcy;&amp;icy;&amp;iecy;&amp;vcy;&amp;iecy; gtex.com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3323" y="3436254"/>
            <a:ext cx="3169452" cy="289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2" name="Picture 10" descr="&amp;Tcy;&amp;iecy;&amp;khcy;&amp;ncy;&amp;ocy;&amp;lcy;&amp;ocy;&amp;gcy;&amp;icy;&amp;icy; &quot; &amp;Scy;&amp;tcy;&amp;rcy;&amp;acy;&amp;ncy;&amp;icy;&amp;tscy;&amp;acy;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042" y="1225008"/>
            <a:ext cx="2358662" cy="207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4" name="Picture 12" descr="&amp;Bcy;&amp;iecy;&amp;ncy;&amp;zcy;&amp;icy;&amp;ncy;&amp;ocy;&amp;vcy;&amp;ycy;&amp;jcy; &amp;ecy;&amp;lcy;&amp;iecy;&amp;kcy;&amp;tcy;&amp;rcy;&amp;ocy;&amp;gcy;&amp;iecy;&amp;ncy;&amp;iecy;&amp;rcy;&amp;acy;&amp;tcy;&amp;ocy;&amp;rcy; ENDRESS ESE 900 - &amp;gcy;&amp;iecy;&amp;ncy;&amp;iecy;&amp;rcy;&amp;acy;&amp;tcy;&amp;ocy;&amp;rcy;&amp;y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6989" y="930176"/>
            <a:ext cx="3022036" cy="2294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6" name="Picture 14" descr="&amp;Pcy;&amp;rcy;&amp;ocy;&amp;icy;&amp;zcy;&amp;vcy;&amp;ocy;&amp;dcy;&amp;scy;&amp;tcy;&amp;vcy;&amp;ocy; - &amp;Ocy;&amp;bcy;&amp;ocy;&amp;rcy;&amp;ucy;&amp;dcy;&amp;ocy;&amp;vcy;&amp;acy;&amp;ncy;&amp;icy;&amp;iecy; - &amp;Ecy;&amp;lcy;&amp;iecy;&amp;kcy;&amp;tcy;&amp;rcy;&amp;ocy;-&amp;acy;&amp;gcy;&amp;rcy;&amp;iecy;&amp;gcy;&amp;acy;&amp;tcy;&amp;ycy; - &amp;Pcy;&amp;ocy;&amp;kcy;&amp;ucy;&amp;pcy;&amp;acy;&amp;yucy;&amp;t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4042" y="3657378"/>
            <a:ext cx="2302246" cy="2199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8" name="Picture 16" descr="&amp;Ecy;&amp;lcy;&amp;iecy;&amp;kcy;&amp;tcy;&amp;rcy;&amp;ocy;&amp;scy;&amp;tcy;&amp;acy;&amp;ncy;&amp;kcy;&amp;icy; &amp;tscy;&amp;iecy;&amp;ncy;&amp;acy;, &amp;ecy;&amp;lcy;&amp;iecy;&amp;kcy;&amp;tcy;&amp;rcy;&amp;ocy;&amp;scy;&amp;tcy;&amp;acy;&amp;ncy;&amp;kcy;&amp;icy; &amp;kcy;&amp;ucy;&amp;pcy;&amp;lcy;&amp;yucy; &amp;tscy;&amp;iecy;&amp;ncy;&amp;acy;, &amp;ecy;&amp;lcy;&amp;iecy;&amp;kcy;&amp;tcy;&amp;rcy;&amp;ocy;&amp;scy;&amp;tcy;&amp;acy;&amp;ncy;&amp;kcy;&amp;icy; &amp;kcy;&amp;ucy;&amp;pcy;&amp;icy;&amp;tcy;&amp;softcy; &amp;tscy;&amp;iecy;&amp;ncy;&amp;acy;, &amp;ecy;&amp;lcy;&amp;iecy;&amp;kcy;&amp;tcy;&amp;rcy;&amp;ocy;&amp;scy;&amp;tcy;&amp;acy;&amp;ncy;&amp;kcy;&amp;icy; &amp;fcy;&amp;ocy;&amp;tcy;&amp;ocy; &amp;tscy;&amp;iecy;&amp;ncy;&amp;acy;, &amp;ecy;&amp;lcy;&amp;iecy;&amp;kcy;&amp;tcy;&amp;rcy;&amp;ocy;&amp;scy;&amp;tcy;&amp;acy;&amp;ncy;&amp;kcy;&amp;icy; &amp;kcy;&amp;acy;&amp;tcy;&amp;acy;&amp;lcy;&amp;ocy;&amp;gcy; &amp;tscy;&amp;iecy;&amp;ncy;, &amp;ecy;&amp;l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1245" y="1077592"/>
            <a:ext cx="3022036" cy="302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70" name="Picture 18" descr="URAGAN MBMS-551-E: &amp;tscy;&amp;iecy;&amp;ncy;&amp;ycy;, &amp;ocy;&amp;pcy;&amp;icy;&amp;scy;&amp;acy;&amp;ncy;&amp;icy;&amp;iecy;, &amp;ocy;&amp;tcy;&amp;zcy;&amp;ycy;&amp;vcy;&amp;ycy; &amp;Kcy;&amp;ucy;&amp;pcy;&amp;icy;&amp;tcy;&amp;softcy; URAGAN MBMS-551-E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0120" y="4394460"/>
            <a:ext cx="3022036" cy="211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0" y="2540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MAISHIY ELEKTR JIHOZLAR</a:t>
            </a:r>
            <a:endParaRPr lang="ru-RU" altLang="ru-RU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quot;&amp;Ecy;&amp;lcy;&amp;iecy;&amp;kcy;&amp;tcy;&amp;rcy;&amp;ocy;&amp;tcy;&amp;yacy;&amp;zhcy;&amp;mcy;&amp;acy;&amp;shcy;&quot; &amp;Ecy;&amp;kcy;&amp;ocy;&amp;ncy;&amp;ocy;&amp;mcy;&amp;icy;&amp;chcy;&amp;iecy;&amp;scy;&amp;kcy;&amp;icy;&amp;iecy; &amp;Icy;&amp;zcy;&amp;vcy;&amp;iecy;&amp;scy;&amp;tcy;&amp;icy;&amp;yacy; - &amp;fcy;&amp;icy;&amp;ncy;&amp;acy;&amp;ncy;&amp;scy;&amp;ocy;&amp;vcy;&amp;ycy;&amp;iecy; &amp;ncy;&amp;ocy;&amp;vcy;&amp;ocy;&amp;scy;&amp;tcy;&amp;icy; &amp;Ucy;&amp;kcy;&amp;rcy;&amp;acy;&amp;icy;&amp;ncy;&amp;ycy;, &amp;pcy;&amp;ocy;&amp;scy;&amp;lcy;&amp;iecy;&amp;dcy;&amp;ncy;&amp;icy;&amp;iecy; &amp;ncy;&amp;ocy;&amp;vcy;&amp;ocy;&amp;scy;&amp;tcy;&amp;i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6535073" y="1225008"/>
            <a:ext cx="4815551" cy="2498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&amp;Ncy;&amp;ocy;&amp;vcy;&amp;ocy;&amp;s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363" y="4137727"/>
            <a:ext cx="4967949" cy="254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0" name="Picture 8" descr="&amp;Pcy;&amp;acy;&amp;rcy;&amp;icy;&amp;zhcy;&amp;scy;&amp;kcy;&amp;icy;&amp;jcy; &amp;mcy;&amp;iecy;&amp;tcy;&amp;rcy;&amp;ocy;&amp;pcy;&amp;ocy;&amp;lcy;&amp;icy;&amp;tcy;&amp;iecy;&amp;ncy; (&amp;Pcy;&amp;acy;&amp;rcy;&amp;icy;&amp;zhcy;, &amp;Fcy;&amp;rcy;&amp;acy;&amp;ncy;&amp;tscy;&amp;icy;&amp;yacy;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86" y="1233870"/>
            <a:ext cx="5440719" cy="2555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6" name="Picture 2" descr="Public transport - Page 35 - SkyscraperC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5075" y="4099628"/>
            <a:ext cx="4967950" cy="2498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4" name="Прямоугольник 3"/>
          <p:cNvSpPr>
            <a:spLocks noChangeArrowheads="1"/>
          </p:cNvSpPr>
          <p:nvPr/>
        </p:nvSpPr>
        <p:spPr bwMode="auto">
          <a:xfrm>
            <a:off x="-7938" y="0"/>
            <a:ext cx="12193588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TRANSPORTLAR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8"/>
          <p:cNvSpPr>
            <a:spLocks noChangeArrowheads="1"/>
          </p:cNvSpPr>
          <p:nvPr/>
        </p:nvSpPr>
        <p:spPr bwMode="auto">
          <a:xfrm>
            <a:off x="190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 ELEKTR HODISALARI</a:t>
            </a:r>
            <a:endParaRPr lang="ru-RU" altLang="ru-RU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&amp;pcy;&amp;rcy;&amp;icy;&amp;rcy;&amp;ocy;&amp;dcy;&amp;ncy;&amp;ocy;&amp;iecy; &amp;yacy;&amp;vcy;&amp;lcy;&amp;iecy;&amp;ncy;&amp;icy;&amp;iecy; - &amp;Gcy;&amp;acy;&amp;lcy;&amp;iecy;&amp;rcy;&amp;iecy;&amp;yacy; - &amp;kcy;&amp;acy;&amp;rcy;&amp;tcy;&amp;icy;&amp;ncy;&amp;kcy;&amp;icy; &amp;pcy;&amp;ocy;&amp;lcy;&amp;softcy;&amp;zcy;&amp;ocy;&amp;vcy;&amp;acy;&amp;tcy;&amp;iecy;&amp;lcy;&amp;iecy;&amp;jcy;, &amp;acy;&amp;rcy;&amp;tcy;, &amp;scy;&amp;kcy;&amp;rcy;&amp;icy;&amp;ncy;&amp;shcy;&amp;ocy;&amp;tcy;&amp;ycy;, &amp;khcy;&amp;ocy;&amp;scy;&amp;tcy;&amp;icy;&amp;ncy;&amp;gcy; &amp;kcy;&amp;acy;&amp;rcy;&amp;tcy;&amp;icy;&amp;ncy;&amp;o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556" y="4394460"/>
            <a:ext cx="3849667" cy="235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&amp;Fcy;&amp;ocy;&amp;tcy;&amp;ocy; &amp;Scy;&amp;iecy;&amp;vcy;&amp;iecy;&amp;rcy;&amp;ncy;&amp;ocy;&amp;iecy; &amp;scy;&amp;icy;&amp;yacy;&amp;ncy;&amp;icy;&amp;iecy; &amp;vcy; &amp;ncy;&amp;iecy;&amp;bcy;&amp;iecy; &amp;Ncy;&amp;ocy;&amp;rcy;&amp;vcy;&amp;iecy;&amp;gcy;&amp;icy;&amp;icy; / Nor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491038"/>
            <a:ext cx="37592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&amp;Pcy;&amp;Rcy;&amp;Icy;&amp;Rcy;&amp;Ocy;&amp;Dcy;&amp;Acy; &amp;Zcy;&amp;acy;&amp;pcy;&amp;icy;&amp;scy;&amp;icy; &amp;vcy; &amp;rcy;&amp;ucy;&amp;bcy;&amp;rcy;&amp;icy;&amp;kcy;&amp;iecy; &amp;Pcy;&amp;Rcy;&amp;Icy;&amp;Rcy;&amp;Ocy;&amp;Dcy;&amp;Acy; &amp;Dcy;&amp;ncy;&amp;iecy;&amp;vcy;&amp;ncy;&amp;icy;&amp;kcy; &amp;Mcy;&amp;Ocy;&amp;IEcy; &amp;Scy;&amp;CHcy;&amp;Acy;&amp;Scy;&amp;Tcy;&amp;SOFTcy;&amp;IE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3279" y="1298716"/>
            <a:ext cx="3704945" cy="2211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318" name="Группа 14"/>
          <p:cNvGrpSpPr>
            <a:grpSpLocks/>
          </p:cNvGrpSpPr>
          <p:nvPr/>
        </p:nvGrpSpPr>
        <p:grpSpPr bwMode="auto">
          <a:xfrm>
            <a:off x="5060950" y="1150938"/>
            <a:ext cx="2103438" cy="4568825"/>
            <a:chOff x="3779912" y="3048000"/>
            <a:chExt cx="1838325" cy="3810000"/>
          </a:xfrm>
        </p:grpSpPr>
        <p:pic>
          <p:nvPicPr>
            <p:cNvPr id="22538" name="Picture 10" descr="&amp;Ecy;&amp;lcy;&amp;iecy;&amp;kcy;&amp;tcy;&amp;rcy;&amp;icy;&amp;chcy;&amp;iecy;&amp;scy;&amp;kcy;&amp;icy;&amp;iecy; &amp;yacy;&amp;vcy;&amp;lcy;&amp;iecy;&amp;ncy;&amp;icy;&amp;yacy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79912" y="3048000"/>
              <a:ext cx="1838325" cy="381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644272" y="3048000"/>
              <a:ext cx="936505" cy="288596"/>
            </a:xfrm>
            <a:prstGeom prst="rect">
              <a:avLst/>
            </a:prstGeom>
            <a:solidFill>
              <a:schemeClr val="accent5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93605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901"/>
            </a:p>
          </p:txBody>
        </p:sp>
      </p:grpSp>
      <p:pic>
        <p:nvPicPr>
          <p:cNvPr id="22540" name="Picture 12" descr="&amp;Scy;&amp;vcy;&amp;iecy;&amp;chcy;&amp;iecy;&amp;ncy;&amp;icy;&amp;iecy; &amp;gcy;&amp;rcy;&amp;icy;&amp;bcy;&amp;ocy;&amp;vcy; &amp;Gcy;&amp;rcy;&amp;icy;&amp;bcy;&amp;ncy;&amp;Icy;&amp;kcy;&amp;acy;.&amp;rcy;&amp;U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419" y="1298717"/>
            <a:ext cx="3759701" cy="250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5088" y="0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ELEKTRLANISHI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530225" y="1376363"/>
            <a:ext cx="7500938" cy="47704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Fales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Miletskiy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(ml.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625-547)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mo’ynaga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ishqalangan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o’ziga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qoldirgan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</a:endParaRPr>
          </a:p>
        </p:txBody>
      </p:sp>
      <p:pic>
        <p:nvPicPr>
          <p:cNvPr id="1434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8"/>
          <a:stretch>
            <a:fillRect/>
          </a:stretch>
        </p:blipFill>
        <p:spPr bwMode="auto">
          <a:xfrm>
            <a:off x="8328025" y="1147763"/>
            <a:ext cx="35194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106488" y="1757363"/>
            <a:ext cx="9906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0725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ru-RU" sz="44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altLang="ru-RU" sz="4400">
                <a:latin typeface="Arial" panose="020B0604020202020204" pitchFamily="34" charset="0"/>
                <a:cs typeface="Arial" panose="020B0604020202020204" pitchFamily="34" charset="0"/>
              </a:rPr>
              <a:t>adim zamonlarda Yunonistonda o‘sgan ignabargli daraxtlar qoldig‘ining toshga aylangan smol</a:t>
            </a:r>
            <a:r>
              <a:rPr lang="en-US" altLang="ru-RU" sz="4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sz="4400">
                <a:latin typeface="Arial" panose="020B0604020202020204" pitchFamily="34" charset="0"/>
                <a:cs typeface="Arial" panose="020B0604020202020204" pitchFamily="34" charset="0"/>
              </a:rPr>
              <a:t>ni yunonlar </a:t>
            </a:r>
            <a:r>
              <a:rPr lang="en-US" altLang="ru-RU" sz="4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altLang="ru-RU" sz="4400" b="1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lang="en-US" altLang="ru-RU" sz="4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4400" b="1">
                <a:latin typeface="Arial" panose="020B0604020202020204" pitchFamily="34" charset="0"/>
                <a:cs typeface="Arial" panose="020B0604020202020204" pitchFamily="34" charset="0"/>
              </a:rPr>
              <a:t>tron</a:t>
            </a:r>
            <a:r>
              <a:rPr lang="en-US" altLang="ru-RU" sz="4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altLang="ru-RU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>
                <a:latin typeface="Arial" panose="020B0604020202020204" pitchFamily="34" charset="0"/>
                <a:cs typeface="Arial" panose="020B0604020202020204" pitchFamily="34" charset="0"/>
              </a:rPr>
              <a:t>(“quyosh toshi”) </a:t>
            </a:r>
            <a:r>
              <a:rPr lang="ru-RU" altLang="ru-RU" sz="4400">
                <a:latin typeface="Arial" panose="020B0604020202020204" pitchFamily="34" charset="0"/>
                <a:cs typeface="Arial" panose="020B0604020202020204" pitchFamily="34" charset="0"/>
              </a:rPr>
              <a:t>deb atashgan. </a:t>
            </a:r>
            <a:endParaRPr lang="en-US" altLang="ru-RU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4400" b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ru-RU" altLang="ru-RU" sz="4400">
                <a:latin typeface="Arial" panose="020B0604020202020204" pitchFamily="34" charset="0"/>
                <a:cs typeface="Arial" panose="020B0604020202020204" pitchFamily="34" charset="0"/>
              </a:rPr>
              <a:t> so‘zi ham shundan kelib chiqqan.</a:t>
            </a:r>
            <a:endParaRPr lang="ru-RU" altLang="ru-RU" sz="440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-65088" y="0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ELEKTRLANISHI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22250"/>
            <a:ext cx="10915650" cy="6667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6387" name="Объект 6"/>
          <p:cNvSpPr>
            <a:spLocks noGrp="1"/>
          </p:cNvSpPr>
          <p:nvPr>
            <p:ph sz="half" idx="2"/>
          </p:nvPr>
        </p:nvSpPr>
        <p:spPr>
          <a:xfrm>
            <a:off x="6350" y="0"/>
            <a:ext cx="12217400" cy="889000"/>
          </a:xfrm>
          <a:solidFill>
            <a:srgbClr val="0070C0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ru-RU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BILASIZMI?</a:t>
            </a:r>
            <a:endParaRPr lang="ru-RU" altLang="ru-RU" sz="44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359025" y="3890963"/>
            <a:ext cx="9647238" cy="2554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Shisha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shoyiga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shoyining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buyumlarni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225" y="1270000"/>
            <a:ext cx="8077200" cy="1939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jism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bir-biriga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ishqalanganda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ularning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ikkalasi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elektrlanadi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voprosy-kak-i-pochemu.ru/wp-content/uploads/2010/08/static-electri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013" y="3067050"/>
            <a:ext cx="2874962" cy="362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blogkaty.ru/wp-content/uploads/pochemu-jelektrizujutsja-volos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37927" y="1077592"/>
            <a:ext cx="3243160" cy="2432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&amp;Scy;&amp;mcy;&amp;ocy;&amp;tcy;&amp;rcy;&amp;iecy;&amp;tcy;&amp;softcy;: &amp;Scy;&amp;kcy;&amp;ocy;&amp;rcy;&amp;ocy;&amp;scy;&amp;tcy;&amp;ncy;&amp;acy;&amp;yacy; &amp;scy;&amp;tcy;&amp;rcy;&amp;ucy;&amp;yacy; &amp;vcy;&amp;ocy;&amp;dcy;&amp;ycy; &amp;ocy;&amp;tcy; &amp;ecy;&amp;lcy;&amp;iecy;&amp;kcy;&amp;tcy;&amp;rcy;&amp;ocy;&amp;gcy;&amp;icy;&amp;dcy;&amp;rcy;&amp;ocy;&amp;ucy;&amp;dcy;&amp;acy;&amp;rcy;&amp;acy; &amp;ecy;&amp;lcy;&amp;iecy;&amp;kcy;&amp;tcy;&amp;rcy;&amp;ocy;&amp;gcy;&amp;icy;&amp;dcy;&amp;rcy;&amp;ocy;&amp;ucy;&amp;dcy;&amp;acy;&amp;rcy; &amp;yucy;&amp;tcy;&amp;kcy;&amp;icy;&amp;ncy;&amp;acy; - &amp;Acy;&amp;lcy;&amp;softcy;&amp;tcy;&amp;iecy;&amp;rcy;&amp;ncy;&amp;acy;&amp;tcy;&amp;icy;&amp;vcy;&amp;ncy;&amp;acy;&amp;yacy; &amp;ecy;&amp;ncy;&amp;iecy;&amp;rcy;&amp;gcy;&amp;icy;&amp;yacy;"/>
          <p:cNvPicPr>
            <a:picLocks noChangeAspect="1" noChangeArrowheads="1"/>
          </p:cNvPicPr>
          <p:nvPr/>
        </p:nvPicPr>
        <p:blipFill>
          <a:blip r:embed="rId4" cstate="print"/>
          <a:srcRect l="2607" b="10949"/>
          <a:stretch>
            <a:fillRect/>
          </a:stretch>
        </p:blipFill>
        <p:spPr bwMode="auto">
          <a:xfrm>
            <a:off x="1154376" y="1123270"/>
            <a:ext cx="3721744" cy="234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https://encrypted-tbn1.gstatic.com/images?q=tbn:ANd9GcQTVPygoPmhoFWxV_V2_ay4oT9-kUwU6gy7cCAVPjVIdMjMFpqksA"/>
          <p:cNvPicPr>
            <a:picLocks noChangeAspect="1" noChangeArrowheads="1"/>
          </p:cNvPicPr>
          <p:nvPr/>
        </p:nvPicPr>
        <p:blipFill>
          <a:blip r:embed="rId5">
            <a:lum bright="20000" contrast="40000"/>
          </a:blip>
          <a:srcRect/>
          <a:stretch>
            <a:fillRect/>
          </a:stretch>
        </p:blipFill>
        <p:spPr bwMode="auto">
          <a:xfrm>
            <a:off x="7567613" y="4246563"/>
            <a:ext cx="3021012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http://www.klepa.ru/sites/default/files/pictures/cat.png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t="8238"/>
          <a:stretch>
            <a:fillRect/>
          </a:stretch>
        </p:blipFill>
        <p:spPr bwMode="auto">
          <a:xfrm>
            <a:off x="1560291" y="4050496"/>
            <a:ext cx="2837245" cy="246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6350" y="0"/>
            <a:ext cx="12185650" cy="923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ELEKTRLANISHGA MISOLLAR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- sinf 1- mavzu 20.08" id="{1251B395-0478-4EDA-85E6-6E68E0C38723}" vid="{FF811EFB-35C7-43D8-8406-0DB8E72A48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8- sinf 1- mavzu 20.08 физика</Template>
  <TotalTime>14</TotalTime>
  <Words>524</Words>
  <Application>Microsoft Office PowerPoint</Application>
  <PresentationFormat>Произвольный</PresentationFormat>
  <Paragraphs>70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Adobe Heiti Std R</vt:lpstr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О‘zidan elektrni o‘tkazmaydigan moddalar dielektriklar deb ataladi. Dielektriklardan tayyorlangan buyumlar esa izolatorlar deyiladi.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</cp:revision>
  <dcterms:created xsi:type="dcterms:W3CDTF">2020-08-20T02:37:24Z</dcterms:created>
  <dcterms:modified xsi:type="dcterms:W3CDTF">2020-08-21T07:54:48Z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