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5" r:id="rId2"/>
    <p:sldId id="277" r:id="rId3"/>
    <p:sldId id="267" r:id="rId4"/>
    <p:sldId id="266" r:id="rId5"/>
    <p:sldId id="268" r:id="rId6"/>
    <p:sldId id="270" r:id="rId7"/>
    <p:sldId id="271" r:id="rId8"/>
    <p:sldId id="276" r:id="rId9"/>
    <p:sldId id="283" r:id="rId10"/>
    <p:sldId id="280" r:id="rId11"/>
    <p:sldId id="281" r:id="rId12"/>
    <p:sldId id="284" r:id="rId13"/>
    <p:sldId id="285" r:id="rId14"/>
    <p:sldId id="286" r:id="rId15"/>
  </p:sldIdLst>
  <p:sldSz cx="11879263" cy="7199313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90" userDrawn="1">
          <p15:clr>
            <a:srgbClr val="A4A3A4"/>
          </p15:clr>
        </p15:guide>
        <p15:guide id="2" pos="44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78" y="84"/>
      </p:cViewPr>
      <p:guideLst>
        <p:guide orient="horz" pos="6390"/>
        <p:guide pos="44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92942-44E5-45BA-88CB-BA06D15C028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242888"/>
            <a:ext cx="20097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C75C6-8BF3-4ED2-9A08-6B380FE0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8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C75C6-8BF3-4ED2-9A08-6B380FE0607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0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0945" y="2231786"/>
            <a:ext cx="1009737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1890" y="4031615"/>
            <a:ext cx="83154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597" y="2403960"/>
            <a:ext cx="10168069" cy="380425"/>
          </a:xfrm>
        </p:spPr>
        <p:txBody>
          <a:bodyPr lIns="0" tIns="0" rIns="0" bIns="0"/>
          <a:lstStyle>
            <a:lvl1pPr>
              <a:defRPr sz="24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3964" y="1655842"/>
            <a:ext cx="51674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17822" y="1655842"/>
            <a:ext cx="51674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48" y="293895"/>
            <a:ext cx="1009737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0945" y="1466528"/>
            <a:ext cx="3243039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18112" y="1466528"/>
            <a:ext cx="3243039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45279" y="1466528"/>
            <a:ext cx="3243039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90945" y="5228445"/>
            <a:ext cx="3243039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18112" y="5228445"/>
            <a:ext cx="3243039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745279" y="5228445"/>
            <a:ext cx="3243039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90948" y="979910"/>
            <a:ext cx="10097375" cy="42662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7711" y="1189590"/>
            <a:ext cx="11642463" cy="587779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17" name="bg object 17"/>
          <p:cNvSpPr/>
          <p:nvPr/>
        </p:nvSpPr>
        <p:spPr>
          <a:xfrm>
            <a:off x="137728" y="157890"/>
            <a:ext cx="11642463" cy="9523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597" y="2403960"/>
            <a:ext cx="101680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38950" y="6695360"/>
            <a:ext cx="3801364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3963" y="6695360"/>
            <a:ext cx="2732230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3070" y="6695360"/>
            <a:ext cx="2732230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31600" y="0"/>
            <a:ext cx="11847663" cy="167146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5400" b="1" dirty="0">
              <a:solidFill>
                <a:schemeClr val="bg1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62777" y="2287349"/>
            <a:ext cx="6897134" cy="3261513"/>
          </a:xfrm>
          <a:prstGeom prst="rect">
            <a:avLst/>
          </a:prstGeom>
        </p:spPr>
        <p:txBody>
          <a:bodyPr vert="horz" wrap="square" lIns="0" tIns="29570" rIns="0" bIns="0" rtlCol="0">
            <a:spAutoFit/>
          </a:bodyPr>
          <a:lstStyle/>
          <a:p>
            <a:pPr marL="38979">
              <a:lnSpc>
                <a:spcPts val="4138"/>
              </a:lnSpc>
              <a:spcBef>
                <a:spcPts val="233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MAVZU: ODAM H</a:t>
            </a:r>
            <a:r>
              <a:rPr lang="en-US" sz="4000" b="1" dirty="0" smtClean="0">
                <a:solidFill>
                  <a:srgbClr val="0070C0"/>
                </a:solidFill>
                <a:latin typeface="Times New Roman"/>
                <a:ea typeface="Arial Unicode MS"/>
                <a:cs typeface="Times New Roman"/>
              </a:rPr>
              <a:t>UJAYRASINING  ASOSIY TARKIBIY QISMILAR</a:t>
            </a:r>
            <a:r>
              <a:rPr lang="en-US" sz="4000" dirty="0" smtClean="0">
                <a:solidFill>
                  <a:srgbClr val="3434F6"/>
                </a:solidFill>
                <a:latin typeface="Times New Roman"/>
                <a:ea typeface="Arial Unicode MS"/>
                <a:cs typeface="Times New Roman"/>
              </a:rPr>
              <a:t>I </a:t>
            </a:r>
          </a:p>
          <a:p>
            <a:pPr marL="38979">
              <a:lnSpc>
                <a:spcPts val="4138"/>
              </a:lnSpc>
              <a:spcBef>
                <a:spcPts val="233"/>
              </a:spcBef>
            </a:pPr>
            <a:endParaRPr lang="en-US" sz="4000" dirty="0">
              <a:solidFill>
                <a:srgbClr val="373435"/>
              </a:solidFill>
              <a:latin typeface="Times New Roman"/>
              <a:ea typeface="Arial Unicode MS"/>
              <a:cs typeface="Times New Roman"/>
            </a:endParaRPr>
          </a:p>
          <a:p>
            <a:pPr marL="38979">
              <a:lnSpc>
                <a:spcPts val="4138"/>
              </a:lnSpc>
              <a:spcBef>
                <a:spcPts val="233"/>
              </a:spcBef>
            </a:pPr>
            <a:endParaRPr lang="en-US" sz="2800" dirty="0" smtClean="0">
              <a:solidFill>
                <a:srgbClr val="3734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79">
              <a:lnSpc>
                <a:spcPts val="4138"/>
              </a:lnSpc>
              <a:spcBef>
                <a:spcPts val="233"/>
              </a:spcBef>
            </a:pPr>
            <a:r>
              <a:rPr sz="2800" dirty="0" err="1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sz="2800" dirty="0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" dirty="0" err="1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Ikromov</a:t>
            </a:r>
            <a:r>
              <a:rPr lang="en-US" sz="2800" spc="11" dirty="0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" dirty="0" err="1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Olimjon</a:t>
            </a:r>
            <a:r>
              <a:rPr lang="en-US" sz="2800" spc="11" dirty="0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" dirty="0" err="1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Tolibjonovich</a:t>
            </a:r>
            <a:endParaRPr lang="en-US" sz="2800" spc="11" dirty="0">
              <a:solidFill>
                <a:srgbClr val="3734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90950" y="2287349"/>
            <a:ext cx="708833" cy="151030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42814" y="4247728"/>
            <a:ext cx="708833" cy="151030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652211" y="506094"/>
            <a:ext cx="2048059" cy="99822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686137" y="506094"/>
            <a:ext cx="2014134" cy="99822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828063" y="552501"/>
            <a:ext cx="1872207" cy="772597"/>
          </a:xfrm>
          <a:prstGeom prst="rect">
            <a:avLst/>
          </a:prstGeom>
        </p:spPr>
        <p:txBody>
          <a:bodyPr vert="horz" wrap="square" lIns="0" tIns="33605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8-sinf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1750882" y="636317"/>
            <a:ext cx="7482493" cy="1016146"/>
          </a:xfrm>
          <a:prstGeom prst="rect">
            <a:avLst/>
          </a:prstGeom>
        </p:spPr>
        <p:txBody>
          <a:bodyPr vert="horz" wrap="square" lIns="0" tIns="3095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923" defTabSz="1938437">
              <a:spcBef>
                <a:spcPts val="242"/>
              </a:spcBef>
              <a:defRPr/>
            </a:pPr>
            <a:r>
              <a:rPr lang="en-US" sz="6400" kern="0" spc="-64" dirty="0" smtClean="0">
                <a:solidFill>
                  <a:sysClr val="window" lastClr="FFFFFF"/>
                </a:solidFill>
              </a:rPr>
              <a:t> </a:t>
            </a:r>
            <a:endParaRPr lang="en-US" sz="64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=""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680278" y="690203"/>
            <a:ext cx="839536" cy="814111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="" xmlns:a16="http://schemas.microsoft.com/office/drawing/2014/main" id="{83775CBE-21CF-425D-ABFB-41180DA5A377}"/>
              </a:ext>
            </a:extLst>
          </p:cNvPr>
          <p:cNvSpPr/>
          <p:nvPr/>
        </p:nvSpPr>
        <p:spPr>
          <a:xfrm>
            <a:off x="1351647" y="1157297"/>
            <a:ext cx="28814" cy="150970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="" xmlns:a16="http://schemas.microsoft.com/office/drawing/2014/main" id="{B178D85C-EB66-41A7-A3BD-6CA192A25BC2}"/>
              </a:ext>
            </a:extLst>
          </p:cNvPr>
          <p:cNvSpPr/>
          <p:nvPr/>
        </p:nvSpPr>
        <p:spPr>
          <a:xfrm>
            <a:off x="1351647" y="1338108"/>
            <a:ext cx="28814" cy="105820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="" xmlns:a16="http://schemas.microsoft.com/office/drawing/2014/main" id="{B1AC9C4C-06A4-42C7-B853-E49E57991666}"/>
              </a:ext>
            </a:extLst>
          </p:cNvPr>
          <p:cNvSpPr/>
          <p:nvPr/>
        </p:nvSpPr>
        <p:spPr>
          <a:xfrm>
            <a:off x="820148" y="1157297"/>
            <a:ext cx="28814" cy="150970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="" xmlns:a16="http://schemas.microsoft.com/office/drawing/2014/main" id="{AA74AE73-2CC7-4164-A38A-9C32CF275CE9}"/>
              </a:ext>
            </a:extLst>
          </p:cNvPr>
          <p:cNvSpPr/>
          <p:nvPr/>
        </p:nvSpPr>
        <p:spPr>
          <a:xfrm>
            <a:off x="820148" y="1338108"/>
            <a:ext cx="28814" cy="105820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29" y="2452579"/>
            <a:ext cx="3103468" cy="293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691D16DB-CD23-42A8-9834-6C7C5E7B8D28}"/>
              </a:ext>
            </a:extLst>
          </p:cNvPr>
          <p:cNvSpPr txBox="1">
            <a:spLocks/>
          </p:cNvSpPr>
          <p:nvPr/>
        </p:nvSpPr>
        <p:spPr>
          <a:xfrm>
            <a:off x="1267798" y="248375"/>
            <a:ext cx="9191285" cy="954669"/>
          </a:xfrm>
          <a:prstGeom prst="rect">
            <a:avLst/>
          </a:prstGeom>
        </p:spPr>
        <p:txBody>
          <a:bodyPr vert="horz" wrap="square" lIns="0" tIns="3103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BIOLOGIYA</a:t>
            </a:r>
            <a:endParaRPr lang="en-US" sz="6000" kern="0" spc="1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023" y="215280"/>
            <a:ext cx="11090926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5785"/>
            <a:ext cx="11879263" cy="11298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-50" dirty="0" smtClean="0">
                <a:solidFill>
                  <a:schemeClr val="bg1"/>
                </a:solidFill>
                <a:latin typeface="Times New Roman"/>
                <a:ea typeface="Arial Unicode MS"/>
                <a:cs typeface="Times New Roman"/>
              </a:rPr>
              <a:t>XROMOSOMA 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4" y="1583432"/>
            <a:ext cx="2448272" cy="254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2"/>
          <a:stretch/>
        </p:blipFill>
        <p:spPr bwMode="auto">
          <a:xfrm>
            <a:off x="4211439" y="1295399"/>
            <a:ext cx="2264517" cy="239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96" name="Прямая со стрелкой 4095"/>
          <p:cNvCxnSpPr/>
          <p:nvPr/>
        </p:nvCxnSpPr>
        <p:spPr>
          <a:xfrm>
            <a:off x="1979191" y="242526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7" name="Прямая со стрелкой 4106"/>
          <p:cNvCxnSpPr/>
          <p:nvPr/>
        </p:nvCxnSpPr>
        <p:spPr>
          <a:xfrm>
            <a:off x="5399571" y="3023592"/>
            <a:ext cx="154817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0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r="4357"/>
          <a:stretch/>
        </p:blipFill>
        <p:spPr bwMode="auto">
          <a:xfrm>
            <a:off x="7039627" y="4092830"/>
            <a:ext cx="19791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093" y="1583432"/>
            <a:ext cx="2143125" cy="314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15" name="Прямая со стрелкой 4114"/>
          <p:cNvCxnSpPr/>
          <p:nvPr/>
        </p:nvCxnSpPr>
        <p:spPr>
          <a:xfrm flipV="1">
            <a:off x="8675935" y="4128803"/>
            <a:ext cx="1224136" cy="1415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4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1879263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HUJAYRANING TARKIBI</a:t>
            </a:r>
            <a:endParaRPr lang="ru-RU" sz="6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207" y="1375709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Hujayraning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kimyoviy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tarkibi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339231" y="2145150"/>
            <a:ext cx="576064" cy="1166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235775" y="2145150"/>
            <a:ext cx="792088" cy="1166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751253" y="3455640"/>
            <a:ext cx="4752528" cy="32403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pc="-50" dirty="0" err="1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Anorganik</a:t>
            </a:r>
            <a:r>
              <a:rPr lang="en-US" sz="4000" spc="-5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000" spc="-5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moddalar</a:t>
            </a:r>
            <a:endParaRPr lang="en-US" sz="4000" spc="-50" dirty="0" smtClean="0">
              <a:solidFill>
                <a:srgbClr val="000000"/>
              </a:solidFill>
              <a:latin typeface="Times New Roman" pitchFamily="18" charset="0"/>
              <a:ea typeface="Arial Unicode MS"/>
              <a:cs typeface="Times New Roman" pitchFamily="18" charset="0"/>
            </a:endParaRPr>
          </a:p>
          <a:p>
            <a:pPr algn="ctr"/>
            <a:r>
              <a:rPr lang="en-US" sz="4000" spc="-5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Suv</a:t>
            </a:r>
            <a:r>
              <a:rPr lang="en-US" sz="4000" spc="-5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000" spc="-5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va</a:t>
            </a:r>
            <a:r>
              <a:rPr lang="en-US" sz="4000" spc="-5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kaliy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natriy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kalsiy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magniy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tuzlari</a:t>
            </a:r>
            <a:endParaRPr lang="en-US" sz="4000" spc="-50" dirty="0" smtClean="0">
              <a:solidFill>
                <a:srgbClr val="000000"/>
              </a:solidFill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99671" y="3455640"/>
            <a:ext cx="5040560" cy="32403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O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rganik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moddalardan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000" spc="-50" dirty="0" err="1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oqsillar</a:t>
            </a:r>
            <a:r>
              <a:rPr lang="en-US" sz="4000" spc="-5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, </a:t>
            </a:r>
            <a:r>
              <a:rPr lang="en-US" sz="4000" spc="-50" dirty="0" err="1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yog‘lar</a:t>
            </a:r>
            <a:r>
              <a:rPr lang="en-US" sz="4000" spc="-5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, </a:t>
            </a:r>
            <a:r>
              <a:rPr lang="en-US" sz="4000" spc="-5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karbonsuvlar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va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000" spc="-5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nuklein</a:t>
            </a:r>
            <a:r>
              <a:rPr lang="en-US" sz="4000" spc="-5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000" spc="-50" dirty="0" err="1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kislotalar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67416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" y="0"/>
            <a:ext cx="11879263" cy="8772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800" b="1" spc="-5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‘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ZINGIZNI  SINAB KO‘RING!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032" y="1439416"/>
            <a:ext cx="7992887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1.Hujayra </a:t>
            </a:r>
            <a:r>
              <a:rPr lang="en-US" sz="4400" dirty="0" err="1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qanday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qismlardan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tashkil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topgan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?</a:t>
            </a:r>
          </a:p>
          <a:p>
            <a:r>
              <a:rPr lang="en-US" sz="440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2.Hujayra </a:t>
            </a:r>
            <a:r>
              <a:rPr lang="en-US" sz="4400" dirty="0" err="1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nimaga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barcha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tirik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organizmlarning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funksional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birligi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hisoblanadi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?</a:t>
            </a:r>
          </a:p>
          <a:p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3.Hujayrada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irsiy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axborotlar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qayerda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saqlanadi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1.   Jamoliddinxon-TEGMANG\0.   SLAYDLAR - 5-9 ADABIYOT\rasm\1.  gif\savol\0_884f7_2f279b3a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952" y="1456761"/>
            <a:ext cx="2626080" cy="481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014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" y="0"/>
            <a:ext cx="11879263" cy="13674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ODAMNING ORGANLARINI BILISH NATIJASI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015" y="1583432"/>
            <a:ext cx="11017224" cy="678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0" y="1608287"/>
            <a:ext cx="4336975" cy="239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46" y="1625779"/>
            <a:ext cx="419445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6" y="4501049"/>
            <a:ext cx="4320480" cy="234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19" y="4459647"/>
            <a:ext cx="4180185" cy="240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7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2431"/>
            <a:ext cx="11879263" cy="17994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MUSTAQIL BAJARISH UCHUN TOPSHIRIQ: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015" y="2651720"/>
            <a:ext cx="74168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Darslikning</a:t>
            </a:r>
            <a:r>
              <a:rPr lang="en-US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10-11-betlar</a:t>
            </a:r>
            <a:r>
              <a:rPr lang="uz-Latn-UZ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</a:t>
            </a:r>
            <a:r>
              <a:rPr lang="en-US" sz="4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dagi</a:t>
            </a:r>
            <a:r>
              <a:rPr lang="en-US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rasmlarni</a:t>
            </a:r>
            <a:r>
              <a:rPr lang="en-US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chizish</a:t>
            </a:r>
            <a:r>
              <a:rPr lang="en-US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4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</a:t>
            </a:r>
            <a:r>
              <a:rPr lang="uz-Latn-UZ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avol</a:t>
            </a:r>
            <a:r>
              <a:rPr lang="en-US" sz="4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lar</a:t>
            </a:r>
            <a:r>
              <a:rPr lang="en-US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uz-Latn-UZ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va topshiriqlarga javob yoz</a:t>
            </a:r>
            <a:r>
              <a:rPr lang="en-US" sz="4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ish</a:t>
            </a:r>
            <a:r>
              <a:rPr lang="en-US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en-US" sz="4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10-11-bet</a:t>
            </a:r>
            <a:r>
              <a:rPr lang="en-US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8"/>
          <a:stretch/>
        </p:blipFill>
        <p:spPr bwMode="auto">
          <a:xfrm>
            <a:off x="7811839" y="2735560"/>
            <a:ext cx="379272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7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1879263" cy="13470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5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z-Latn-UZ" sz="4800" b="1" dirty="0" smtClean="0">
                <a:latin typeface="Times New Roman" pitchFamily="18" charset="0"/>
                <a:cs typeface="Times New Roman" pitchFamily="18" charset="0"/>
              </a:rPr>
              <a:t>O‘TILGAN MAVZUNI TAKRORLA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SH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9640" y="1574325"/>
            <a:ext cx="10639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9639" y="1943472"/>
            <a:ext cx="69761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1.“Rus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fiziologiyasining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otasi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Qaysi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olim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shartli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reflekslarning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tormozlanishi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to‘g‘risidagi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ta’limotni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yaratgan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3.Qaysi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olim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yorib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ko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rish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orqali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odam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tanasini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o‘rgangan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37" y="1740288"/>
            <a:ext cx="2204860" cy="26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830" y="1574325"/>
            <a:ext cx="2317433" cy="256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19" y="4387341"/>
            <a:ext cx="2376264" cy="242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982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39" y="279429"/>
            <a:ext cx="10639983" cy="738664"/>
          </a:xfrm>
        </p:spPr>
        <p:txBody>
          <a:bodyPr/>
          <a:lstStyle/>
          <a:p>
            <a:pPr algn="ctr"/>
            <a:r>
              <a:rPr lang="en-US" sz="4800" dirty="0" smtClean="0">
                <a:latin typeface="Times New Roman"/>
                <a:ea typeface="Arial Unicode MS"/>
                <a:cs typeface="Times New Roman"/>
              </a:rPr>
              <a:t>HUJAYRANING ICHKI TUZILISHI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007" y="1482188"/>
            <a:ext cx="4050432" cy="608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48"/>
              </a:spcAft>
            </a:pPr>
            <a:r>
              <a:rPr lang="en-US" sz="2800" b="1" kern="0" dirty="0" err="1" smtClean="0">
                <a:latin typeface="Times New Roman"/>
                <a:ea typeface="Arial Unicode MS"/>
                <a:cs typeface="Times New Roman"/>
              </a:rPr>
              <a:t>Hujayraning</a:t>
            </a:r>
            <a:r>
              <a:rPr lang="en-US" sz="2800" b="1" kern="0" dirty="0" smtClean="0"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2800" b="1" kern="0" dirty="0" err="1" smtClean="0">
                <a:latin typeface="Times New Roman"/>
                <a:ea typeface="Arial Unicode MS"/>
                <a:cs typeface="Times New Roman"/>
              </a:rPr>
              <a:t>asosiy</a:t>
            </a:r>
            <a:r>
              <a:rPr lang="en-US" sz="2800" b="1" kern="0" dirty="0" smtClean="0"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2800" b="1" kern="0" dirty="0" err="1" smtClean="0">
                <a:latin typeface="Times New Roman"/>
                <a:ea typeface="Arial Unicode MS"/>
                <a:cs typeface="Times New Roman"/>
              </a:rPr>
              <a:t>qismlari</a:t>
            </a:r>
            <a:r>
              <a:rPr lang="en-US" sz="2800" b="1" kern="0" dirty="0" smtClean="0">
                <a:latin typeface="Times New Roman"/>
                <a:ea typeface="Arial Unicode MS"/>
                <a:cs typeface="Times New Roman"/>
              </a:rPr>
              <a:t>:</a:t>
            </a:r>
            <a:endParaRPr lang="en-US" sz="2800" b="1" kern="0" dirty="0" smtClean="0">
              <a:latin typeface="Times New Roman"/>
              <a:ea typeface="Arial Unicode MS"/>
              <a:cs typeface="Times New Roman"/>
            </a:endParaRPr>
          </a:p>
          <a:p>
            <a:pPr>
              <a:spcAft>
                <a:spcPts val="1648"/>
              </a:spcAft>
            </a:pPr>
            <a:r>
              <a:rPr lang="en-US" sz="2000" kern="0" dirty="0" smtClean="0">
                <a:latin typeface="Times New Roman"/>
                <a:ea typeface="Arial Unicode MS"/>
                <a:cs typeface="Times New Roman"/>
              </a:rPr>
              <a:t>1. </a:t>
            </a:r>
            <a:r>
              <a:rPr lang="en-US" sz="2400" kern="0" dirty="0" err="1" smtClean="0">
                <a:latin typeface="Times New Roman"/>
                <a:ea typeface="Arial Unicode MS"/>
                <a:cs typeface="Times New Roman"/>
              </a:rPr>
              <a:t>Yadro</a:t>
            </a:r>
            <a:r>
              <a:rPr lang="en-US" sz="2400" kern="0" dirty="0" smtClean="0">
                <a:latin typeface="Times New Roman"/>
                <a:ea typeface="Arial Unicode MS"/>
                <a:cs typeface="Times New Roman"/>
              </a:rPr>
              <a:t>  </a:t>
            </a:r>
            <a:endParaRPr lang="en-US" sz="2400" kern="0" dirty="0" smtClean="0">
              <a:latin typeface="Times New Roman"/>
              <a:ea typeface="Arial Unicode MS"/>
              <a:cs typeface="Times New Roman"/>
            </a:endParaRPr>
          </a:p>
          <a:p>
            <a:pPr>
              <a:spcAft>
                <a:spcPts val="1648"/>
              </a:spcAft>
            </a:pPr>
            <a:r>
              <a:rPr lang="en-US" sz="2400" kern="0" dirty="0" smtClean="0">
                <a:latin typeface="Times New Roman"/>
                <a:ea typeface="Arial Unicode MS"/>
                <a:cs typeface="Times New Roman"/>
              </a:rPr>
              <a:t>2</a:t>
            </a:r>
            <a:r>
              <a:rPr lang="en-US" sz="2400" kern="0" dirty="0" smtClean="0">
                <a:latin typeface="Times New Roman"/>
                <a:ea typeface="Arial Unicode MS"/>
                <a:cs typeface="Times New Roman"/>
              </a:rPr>
              <a:t>. </a:t>
            </a:r>
            <a:r>
              <a:rPr lang="en-US" sz="2400" kern="0" spc="-50" dirty="0" err="1" smtClean="0">
                <a:latin typeface="Times New Roman" pitchFamily="18" charset="0"/>
                <a:ea typeface="Arial Unicode MS"/>
                <a:cs typeface="Times New Roman" pitchFamily="18" charset="0"/>
              </a:rPr>
              <a:t>Endoplazmatik</a:t>
            </a:r>
            <a:r>
              <a:rPr lang="en-US" sz="2400" kern="0" spc="-5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2400" kern="0" spc="-50" dirty="0" err="1" smtClean="0">
                <a:latin typeface="Times New Roman" pitchFamily="18" charset="0"/>
                <a:ea typeface="Arial Unicode MS"/>
                <a:cs typeface="Times New Roman" pitchFamily="18" charset="0"/>
              </a:rPr>
              <a:t>to‘r</a:t>
            </a:r>
            <a:r>
              <a:rPr lang="en-US" sz="2400" kern="0" spc="-5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</a:p>
          <a:p>
            <a:pPr>
              <a:spcAft>
                <a:spcPts val="1648"/>
              </a:spcAft>
            </a:pPr>
            <a:r>
              <a:rPr lang="en-US" sz="2400" kern="0" spc="-5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3</a:t>
            </a:r>
            <a:r>
              <a:rPr lang="en-US" sz="2400" kern="0" spc="-5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. </a:t>
            </a:r>
            <a:r>
              <a:rPr lang="en-US" sz="2400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Golji</a:t>
            </a:r>
            <a:r>
              <a:rPr lang="en-US" sz="2400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  <a:ea typeface="+mj-ea"/>
                <a:cs typeface="Times New Roman" pitchFamily="18" charset="0"/>
              </a:rPr>
              <a:t>majmuasi</a:t>
            </a:r>
            <a:r>
              <a:rPr lang="en-US" sz="24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</a:p>
          <a:p>
            <a:pPr>
              <a:spcAft>
                <a:spcPts val="1648"/>
              </a:spcAft>
            </a:pPr>
            <a:r>
              <a:rPr lang="en-US" sz="2400" kern="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4</a:t>
            </a:r>
            <a:r>
              <a:rPr lang="en-US" sz="2400" kern="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. </a:t>
            </a:r>
            <a:r>
              <a:rPr lang="en-US" sz="2400" kern="0" spc="-50" dirty="0" err="1" smtClean="0">
                <a:latin typeface="Times New Roman" pitchFamily="18" charset="0"/>
                <a:ea typeface="Arial Unicode MS"/>
                <a:cs typeface="Times New Roman" pitchFamily="18" charset="0"/>
              </a:rPr>
              <a:t>Ribosomalar</a:t>
            </a:r>
            <a:endParaRPr lang="en-US" sz="2400" kern="0" spc="-50" dirty="0" smtClean="0">
              <a:latin typeface="Times New Roman" pitchFamily="18" charset="0"/>
              <a:ea typeface="Arial Unicode MS"/>
              <a:cs typeface="Times New Roman" pitchFamily="18" charset="0"/>
            </a:endParaRPr>
          </a:p>
          <a:p>
            <a:pPr>
              <a:spcAft>
                <a:spcPts val="1648"/>
              </a:spcAft>
            </a:pPr>
            <a:r>
              <a:rPr lang="en-US" sz="2400" kern="0" spc="-5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5</a:t>
            </a:r>
            <a:r>
              <a:rPr lang="en-US" sz="2400" kern="0" spc="-5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. </a:t>
            </a:r>
            <a:r>
              <a:rPr lang="en-US" sz="2400" kern="0" spc="-50" dirty="0" err="1" smtClean="0">
                <a:latin typeface="Times New Roman" pitchFamily="18" charset="0"/>
                <a:ea typeface="Arial Unicode MS"/>
                <a:cs typeface="Times New Roman" pitchFamily="18" charset="0"/>
              </a:rPr>
              <a:t>Lizosomalar</a:t>
            </a:r>
            <a:r>
              <a:rPr lang="en-US" sz="2400" kern="0" spc="-5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endParaRPr lang="en-US" sz="2400" kern="0" spc="-50" dirty="0" smtClean="0">
              <a:latin typeface="Times New Roman" pitchFamily="18" charset="0"/>
              <a:ea typeface="Arial Unicode MS"/>
              <a:cs typeface="Times New Roman" pitchFamily="18" charset="0"/>
            </a:endParaRPr>
          </a:p>
          <a:p>
            <a:pPr>
              <a:spcAft>
                <a:spcPts val="1648"/>
              </a:spcAft>
            </a:pPr>
            <a:r>
              <a:rPr lang="en-US" sz="2400" kern="0" spc="-5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6</a:t>
            </a:r>
            <a:r>
              <a:rPr lang="en-US" sz="2400" kern="0" spc="-5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Mitoxondriya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648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400" spc="-50" dirty="0" smtClean="0">
                <a:latin typeface="Times New Roman"/>
                <a:ea typeface="Arial Unicode MS"/>
                <a:cs typeface="Times New Roman"/>
              </a:rPr>
              <a:t>Vakuola </a:t>
            </a:r>
          </a:p>
          <a:p>
            <a:pPr>
              <a:spcAft>
                <a:spcPts val="1648"/>
              </a:spcAft>
            </a:pPr>
            <a:r>
              <a:rPr lang="en-US" sz="2400" spc="-50" dirty="0" smtClean="0">
                <a:latin typeface="Times New Roman"/>
                <a:ea typeface="Arial Unicode MS"/>
                <a:cs typeface="Times New Roman"/>
              </a:rPr>
              <a:t>8</a:t>
            </a:r>
            <a:r>
              <a:rPr lang="en-US" sz="2400" spc="-50" dirty="0" smtClean="0">
                <a:latin typeface="Times New Roman"/>
                <a:ea typeface="Arial Unicode MS"/>
                <a:cs typeface="Times New Roman"/>
              </a:rPr>
              <a:t>. </a:t>
            </a:r>
            <a:r>
              <a:rPr lang="en-US" sz="2400" spc="-50" dirty="0" err="1" smtClean="0">
                <a:latin typeface="Times New Roman"/>
                <a:ea typeface="Arial Unicode MS"/>
                <a:cs typeface="Times New Roman"/>
              </a:rPr>
              <a:t>Xromosoma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6000"/>
              </a:lnSpc>
              <a:spcAft>
                <a:spcPts val="1648"/>
              </a:spcAft>
            </a:pP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39" y="1669285"/>
            <a:ext cx="7272808" cy="524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5252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9639" y="306293"/>
            <a:ext cx="10639983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YADRO VA UNING TUZILISHI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983" y="2451300"/>
            <a:ext cx="7128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Yadro</a:t>
            </a:r>
            <a:r>
              <a:rPr lang="en-US" sz="4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ning</a:t>
            </a:r>
            <a:r>
              <a:rPr lang="uz-Latn-UZ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asos</a:t>
            </a:r>
            <a:r>
              <a:rPr lang="en-US" sz="4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iy</a:t>
            </a:r>
            <a:r>
              <a:rPr lang="uz-Latn-UZ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vazifa</a:t>
            </a:r>
            <a:r>
              <a:rPr lang="en-US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</a:t>
            </a:r>
            <a:r>
              <a:rPr lang="uz-Latn-UZ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 </a:t>
            </a:r>
            <a:endParaRPr lang="en-US" sz="4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4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</a:t>
            </a:r>
            <a:r>
              <a:rPr lang="uz-Latn-UZ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rsiy </a:t>
            </a:r>
            <a:r>
              <a:rPr lang="uz-Latn-UZ" sz="4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axborotni saqlash, </a:t>
            </a:r>
            <a:endParaRPr lang="en-US" sz="4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uz-Latn-UZ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ko‘paytirish va</a:t>
            </a:r>
            <a:r>
              <a:rPr lang="en-US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uz-Latn-UZ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nasldan-</a:t>
            </a:r>
            <a:endParaRPr lang="en-US" sz="4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uz-Latn-UZ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naslga o‘tkazi</a:t>
            </a:r>
            <a:r>
              <a:rPr lang="en-US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 </a:t>
            </a:r>
            <a:r>
              <a:rPr lang="en-US" sz="4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berish</a:t>
            </a:r>
            <a:r>
              <a:rPr lang="en-US" sz="4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uz-Latn-UZ" sz="4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63" y="1583432"/>
            <a:ext cx="554461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482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0" y="233263"/>
            <a:ext cx="10639983" cy="923330"/>
          </a:xfrm>
        </p:spPr>
        <p:txBody>
          <a:bodyPr/>
          <a:lstStyle/>
          <a:p>
            <a:pPr algn="ctr"/>
            <a:r>
              <a:rPr lang="en-US" sz="6000" spc="-5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ENDOPLAZMATIK TO‘R</a:t>
            </a:r>
            <a:r>
              <a:rPr lang="en-US" sz="600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015" y="2256762"/>
            <a:ext cx="66247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Sitoplazmadan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o‘tadigan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</a:p>
          <a:p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naychalar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va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kanalchalardan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endParaRPr lang="en-US" sz="4400" dirty="0" smtClean="0">
              <a:solidFill>
                <a:srgbClr val="000000"/>
              </a:solidFill>
              <a:latin typeface="Times New Roman" pitchFamily="18" charset="0"/>
              <a:ea typeface="Arial Unicode MS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iborat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bo‘lib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hujayra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endParaRPr lang="en-US" sz="4400" dirty="0" smtClean="0">
              <a:solidFill>
                <a:srgbClr val="000000"/>
              </a:solidFill>
              <a:latin typeface="Times New Roman" pitchFamily="18" charset="0"/>
              <a:ea typeface="Arial Unicode MS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qismlarini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o‘zaro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bog‘lab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turadi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27" y="1871464"/>
            <a:ext cx="475252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2214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38" y="301213"/>
            <a:ext cx="10639983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GOLJI MAJMUASI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862" y="2046667"/>
            <a:ext cx="6904168" cy="437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Birinchi marta nerv hujayralari tarkibidan </a:t>
            </a:r>
            <a:r>
              <a:rPr lang="it-IT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K.Golji </a:t>
            </a:r>
            <a:r>
              <a:rPr lang="it-IT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tomonidan</a:t>
            </a:r>
          </a:p>
          <a:p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topilgan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kern="0" dirty="0" err="1">
                <a:latin typeface="Times New Roman" pitchFamily="18" charset="0"/>
                <a:ea typeface="+mj-ea"/>
                <a:cs typeface="Times New Roman" pitchFamily="18" charset="0"/>
              </a:rPr>
              <a:t>Golji</a:t>
            </a:r>
            <a:r>
              <a:rPr lang="en-US" sz="40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kern="0" dirty="0" err="1">
                <a:latin typeface="Times New Roman" pitchFamily="18" charset="0"/>
                <a:ea typeface="+mj-ea"/>
                <a:cs typeface="Times New Roman" pitchFamily="18" charset="0"/>
              </a:rPr>
              <a:t>majmuasi</a:t>
            </a:r>
            <a:r>
              <a:rPr lang="en-US" sz="4000" kern="0" dirty="0"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4000" kern="0" dirty="0" err="1"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ujayralari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yadrosi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atrofida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murakkab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to‘r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shaklidagi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organoid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50" y="1583432"/>
            <a:ext cx="2592288" cy="265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863" y="4607768"/>
            <a:ext cx="3231758" cy="2591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600078" y="4176145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K.GOLJI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757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55" y="294208"/>
            <a:ext cx="11700351" cy="738664"/>
          </a:xfrm>
        </p:spPr>
        <p:txBody>
          <a:bodyPr/>
          <a:lstStyle/>
          <a:p>
            <a:pPr algn="ctr"/>
            <a:r>
              <a:rPr lang="en-US" sz="4800" spc="-5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RIBOSOMALAR VA</a:t>
            </a:r>
            <a:r>
              <a:rPr lang="en-US" sz="480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en-US" sz="4800" spc="-5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LIZOSOMALAR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7" y="4623970"/>
            <a:ext cx="2016224" cy="179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D:\BIO FOTA\MURAKKAB SLAYDLAR REPITITOR\Hujayra organoidlari\ep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97"/>
          <a:stretch/>
        </p:blipFill>
        <p:spPr bwMode="auto">
          <a:xfrm>
            <a:off x="8216771" y="2010720"/>
            <a:ext cx="1979415" cy="23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3" y="2173776"/>
            <a:ext cx="2808312" cy="26374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 вниз 7"/>
          <p:cNvSpPr/>
          <p:nvPr/>
        </p:nvSpPr>
        <p:spPr>
          <a:xfrm>
            <a:off x="9106540" y="4391745"/>
            <a:ext cx="145459" cy="46445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547143" y="4503194"/>
            <a:ext cx="83929" cy="38448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574" y="4862181"/>
            <a:ext cx="1440160" cy="157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" r="3127" b="3061"/>
          <a:stretch/>
        </p:blipFill>
        <p:spPr bwMode="auto">
          <a:xfrm>
            <a:off x="3635375" y="1916482"/>
            <a:ext cx="3766862" cy="373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 стрелкой 13"/>
          <p:cNvCxnSpPr>
            <a:endCxn id="5125" idx="1"/>
          </p:cNvCxnSpPr>
          <p:nvPr/>
        </p:nvCxnSpPr>
        <p:spPr>
          <a:xfrm>
            <a:off x="6587703" y="3201232"/>
            <a:ext cx="1629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987303" y="3671664"/>
            <a:ext cx="2088232" cy="720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55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1879263" cy="124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MITOXONDRIYA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007" y="2015480"/>
            <a:ext cx="6480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Mitoxondriyalar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hujayrada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energiya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stansiyalari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hujayra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faoliyatida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sarflanadigan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energiyani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to‘playdi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27" y="2303510"/>
            <a:ext cx="4896544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" y="0"/>
            <a:ext cx="11879263" cy="13674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-50" dirty="0" smtClean="0">
                <a:solidFill>
                  <a:schemeClr val="bg1"/>
                </a:solidFill>
                <a:latin typeface="Times New Roman"/>
                <a:ea typeface="Arial Unicode MS"/>
                <a:cs typeface="Times New Roman"/>
              </a:rPr>
              <a:t>VAKUOLA</a:t>
            </a:r>
            <a:r>
              <a:rPr lang="en-US" sz="6000" spc="-50" dirty="0" smtClean="0">
                <a:solidFill>
                  <a:schemeClr val="bg1"/>
                </a:solidFill>
                <a:latin typeface="Times New Roman"/>
                <a:ea typeface="Arial Unicode MS"/>
                <a:cs typeface="Times New Roman"/>
              </a:rPr>
              <a:t> 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015" y="1512910"/>
            <a:ext cx="11305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Moddalarni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qamrab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olib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hujayra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ichiga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o‘tkazadigan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yoki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hujayradan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tashqariga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chiqaradigan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mayda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pufakchalar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vakuola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91" y="3594308"/>
            <a:ext cx="5184576" cy="327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7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259</Words>
  <Application>Microsoft Office PowerPoint</Application>
  <PresentationFormat>Произвольный</PresentationFormat>
  <Paragraphs>59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 Unicode MS</vt:lpstr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HUJAYRANING ICHKI TUZILISHI</vt:lpstr>
      <vt:lpstr>YADRO VA UNING TUZILISHI</vt:lpstr>
      <vt:lpstr>ENDOPLAZMATIK TO‘R </vt:lpstr>
      <vt:lpstr>GOLJI MAJMUASI </vt:lpstr>
      <vt:lpstr>RIBOSOMALAR VA LIZOSOMALAR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Karol_1996</dc:creator>
  <cp:lastModifiedBy>Учетная запись Майкрософт</cp:lastModifiedBy>
  <cp:revision>174</cp:revision>
  <dcterms:created xsi:type="dcterms:W3CDTF">2020-04-13T08:06:06Z</dcterms:created>
  <dcterms:modified xsi:type="dcterms:W3CDTF">2020-08-27T14:05:45Z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