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0"/>
  </p:notesMasterIdLst>
  <p:sldIdLst>
    <p:sldId id="1394" r:id="rId2"/>
    <p:sldId id="1392" r:id="rId3"/>
    <p:sldId id="1396" r:id="rId4"/>
    <p:sldId id="1406" r:id="rId5"/>
    <p:sldId id="1399" r:id="rId6"/>
    <p:sldId id="1407" r:id="rId7"/>
    <p:sldId id="1404" r:id="rId8"/>
    <p:sldId id="1412" r:id="rId9"/>
    <p:sldId id="1413" r:id="rId10"/>
    <p:sldId id="1414" r:id="rId11"/>
    <p:sldId id="1415" r:id="rId12"/>
    <p:sldId id="1419" r:id="rId13"/>
    <p:sldId id="1417" r:id="rId14"/>
    <p:sldId id="1420" r:id="rId15"/>
    <p:sldId id="1418" r:id="rId16"/>
    <p:sldId id="1421" r:id="rId17"/>
    <p:sldId id="1422" r:id="rId18"/>
    <p:sldId id="1423" r:id="rId19"/>
    <p:sldId id="1424" r:id="rId20"/>
    <p:sldId id="1425" r:id="rId21"/>
    <p:sldId id="1401" r:id="rId22"/>
    <p:sldId id="1402" r:id="rId23"/>
    <p:sldId id="1408" r:id="rId24"/>
    <p:sldId id="1426" r:id="rId25"/>
    <p:sldId id="1427" r:id="rId26"/>
    <p:sldId id="1428" r:id="rId27"/>
    <p:sldId id="1429" r:id="rId28"/>
    <p:sldId id="1410" r:id="rId29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94"/>
            <p14:sldId id="1392"/>
            <p14:sldId id="1396"/>
            <p14:sldId id="1406"/>
            <p14:sldId id="1399"/>
            <p14:sldId id="1407"/>
          </p14:sldIdLst>
        </p14:section>
        <p14:section name="Раздел без заголовка" id="{34DAF8AF-4884-4568-8EAA-7FD13005BDF6}">
          <p14:sldIdLst>
            <p14:sldId id="1404"/>
            <p14:sldId id="1412"/>
            <p14:sldId id="1413"/>
            <p14:sldId id="1414"/>
            <p14:sldId id="1415"/>
            <p14:sldId id="1419"/>
            <p14:sldId id="1417"/>
            <p14:sldId id="1420"/>
            <p14:sldId id="1418"/>
            <p14:sldId id="1421"/>
            <p14:sldId id="1422"/>
            <p14:sldId id="1423"/>
            <p14:sldId id="1424"/>
            <p14:sldId id="1425"/>
            <p14:sldId id="1401"/>
            <p14:sldId id="1402"/>
            <p14:sldId id="1408"/>
            <p14:sldId id="1426"/>
            <p14:sldId id="1427"/>
            <p14:sldId id="1428"/>
            <p14:sldId id="1429"/>
            <p14:sldId id="141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=""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07AF6"/>
    <a:srgbClr val="DDDDDD"/>
    <a:srgbClr val="B2B2B2"/>
    <a:srgbClr val="FFFFFF"/>
    <a:srgbClr val="808080"/>
    <a:srgbClr val="5F5F5F"/>
    <a:srgbClr val="C0C0C0"/>
    <a:srgbClr val="7F7F7F"/>
    <a:srgbClr val="328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4" autoAdjust="0"/>
    <p:restoredTop sz="95491" autoAdjust="0"/>
  </p:normalViewPr>
  <p:slideViewPr>
    <p:cSldViewPr snapToObjects="1">
      <p:cViewPr>
        <p:scale>
          <a:sx n="89" d="100"/>
          <a:sy n="89" d="100"/>
        </p:scale>
        <p:origin x="-1740" y="-468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3C01D8-C7F8-4B9E-8FCF-D1FA871B12BD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5C6A993D-B600-4BD4-B8A6-7F96FDE67C2A}">
      <dgm:prSet phldrT="[Текст]" custT="1"/>
      <dgm:spPr/>
      <dgm:t>
        <a:bodyPr/>
        <a:lstStyle/>
        <a:p>
          <a:r>
            <a:rPr lang="en-US" sz="1400" dirty="0" err="1" smtClean="0">
              <a:solidFill>
                <a:srgbClr val="000000"/>
              </a:solidFill>
              <a:latin typeface="Arial Black" pitchFamily="34" charset="0"/>
            </a:rPr>
            <a:t>Anatomiya</a:t>
          </a:r>
          <a:endParaRPr lang="ru-RU" sz="1400" dirty="0">
            <a:solidFill>
              <a:srgbClr val="000000"/>
            </a:solidFill>
            <a:latin typeface="Arial Black" pitchFamily="34" charset="0"/>
          </a:endParaRPr>
        </a:p>
      </dgm:t>
    </dgm:pt>
    <dgm:pt modelId="{D5E4B4D8-481E-4D55-B04D-E93FE62B2465}" type="parTrans" cxnId="{4FA44E44-D446-4DB8-9AC2-FB776B9AA8A2}">
      <dgm:prSet/>
      <dgm:spPr/>
      <dgm:t>
        <a:bodyPr/>
        <a:lstStyle/>
        <a:p>
          <a:endParaRPr lang="ru-RU"/>
        </a:p>
      </dgm:t>
    </dgm:pt>
    <dgm:pt modelId="{FB181BF0-6562-4330-A7B6-6DACA5116E32}" type="sibTrans" cxnId="{4FA44E44-D446-4DB8-9AC2-FB776B9AA8A2}">
      <dgm:prSet/>
      <dgm:spPr/>
      <dgm:t>
        <a:bodyPr/>
        <a:lstStyle/>
        <a:p>
          <a:endParaRPr lang="ru-RU"/>
        </a:p>
      </dgm:t>
    </dgm:pt>
    <dgm:pt modelId="{30218B46-D7DA-4F68-A4F6-08E13FB3AEB2}">
      <dgm:prSet phldrT="[Текст]" custT="1"/>
      <dgm:spPr/>
      <dgm:t>
        <a:bodyPr/>
        <a:lstStyle/>
        <a:p>
          <a:r>
            <a:rPr lang="en-US" sz="1400" dirty="0" err="1" smtClean="0">
              <a:solidFill>
                <a:srgbClr val="000000"/>
              </a:solidFill>
              <a:latin typeface="Arial Black" pitchFamily="34" charset="0"/>
            </a:rPr>
            <a:t>Fiziologiya</a:t>
          </a:r>
          <a:endParaRPr lang="ru-RU" sz="1400" dirty="0">
            <a:solidFill>
              <a:srgbClr val="000000"/>
            </a:solidFill>
            <a:latin typeface="Arial Black" pitchFamily="34" charset="0"/>
          </a:endParaRPr>
        </a:p>
      </dgm:t>
    </dgm:pt>
    <dgm:pt modelId="{B9CA97EA-B994-4A55-B03A-5C89B771049F}" type="parTrans" cxnId="{374FAABD-2D17-430F-BC12-1755AE097DF2}">
      <dgm:prSet/>
      <dgm:spPr/>
      <dgm:t>
        <a:bodyPr/>
        <a:lstStyle/>
        <a:p>
          <a:endParaRPr lang="ru-RU"/>
        </a:p>
      </dgm:t>
    </dgm:pt>
    <dgm:pt modelId="{61C8EDA4-203A-4D30-AAF5-570BCEA7AB6E}" type="sibTrans" cxnId="{374FAABD-2D17-430F-BC12-1755AE097DF2}">
      <dgm:prSet/>
      <dgm:spPr/>
      <dgm:t>
        <a:bodyPr/>
        <a:lstStyle/>
        <a:p>
          <a:endParaRPr lang="ru-RU"/>
        </a:p>
      </dgm:t>
    </dgm:pt>
    <dgm:pt modelId="{C67D7395-7D55-4840-BA2E-E69B6A937A9C}">
      <dgm:prSet phldrT="[Текст]" custT="1"/>
      <dgm:spPr/>
      <dgm:t>
        <a:bodyPr/>
        <a:lstStyle/>
        <a:p>
          <a:r>
            <a:rPr lang="en-US" sz="1400" dirty="0" err="1" smtClean="0">
              <a:solidFill>
                <a:srgbClr val="000000"/>
              </a:solidFill>
              <a:latin typeface="Arial Black" pitchFamily="34" charset="0"/>
            </a:rPr>
            <a:t>Gigiyena</a:t>
          </a:r>
          <a:endParaRPr lang="ru-RU" sz="1400" dirty="0">
            <a:solidFill>
              <a:srgbClr val="000000"/>
            </a:solidFill>
            <a:latin typeface="Arial Black" pitchFamily="34" charset="0"/>
          </a:endParaRPr>
        </a:p>
      </dgm:t>
    </dgm:pt>
    <dgm:pt modelId="{F4CA85D0-07B5-40EC-B8BC-47DB1804AD41}" type="parTrans" cxnId="{EF23C937-0907-4BB0-B384-C1CB4C8A61D8}">
      <dgm:prSet/>
      <dgm:spPr/>
      <dgm:t>
        <a:bodyPr/>
        <a:lstStyle/>
        <a:p>
          <a:endParaRPr lang="ru-RU"/>
        </a:p>
      </dgm:t>
    </dgm:pt>
    <dgm:pt modelId="{077DD03E-D04F-42CE-B83C-4D99115735CE}" type="sibTrans" cxnId="{EF23C937-0907-4BB0-B384-C1CB4C8A61D8}">
      <dgm:prSet/>
      <dgm:spPr/>
      <dgm:t>
        <a:bodyPr/>
        <a:lstStyle/>
        <a:p>
          <a:endParaRPr lang="ru-RU"/>
        </a:p>
      </dgm:t>
    </dgm:pt>
    <dgm:pt modelId="{9DF43132-B241-49F9-86FA-7CDF4661268F}" type="pres">
      <dgm:prSet presAssocID="{FD3C01D8-C7F8-4B9E-8FCF-D1FA871B12BD}" presName="diagram" presStyleCnt="0">
        <dgm:presLayoutVars>
          <dgm:dir/>
          <dgm:animLvl val="lvl"/>
          <dgm:resizeHandles val="exact"/>
        </dgm:presLayoutVars>
      </dgm:prSet>
      <dgm:spPr/>
    </dgm:pt>
    <dgm:pt modelId="{531C74C7-8EFE-4149-BAAE-7C476D1B92B9}" type="pres">
      <dgm:prSet presAssocID="{5C6A993D-B600-4BD4-B8A6-7F96FDE67C2A}" presName="compNode" presStyleCnt="0"/>
      <dgm:spPr/>
    </dgm:pt>
    <dgm:pt modelId="{FA95FB93-46F7-468D-B0D3-D5BBAA2959B3}" type="pres">
      <dgm:prSet presAssocID="{5C6A993D-B600-4BD4-B8A6-7F96FDE67C2A}" presName="childRect" presStyleLbl="bgAcc1" presStyleIdx="0" presStyleCnt="3" custScaleY="187076" custLinFactNeighborX="-231" custLinFactNeighborY="-1073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11212DD-BC43-4BDC-A9D2-CBC1E8551F96}" type="pres">
      <dgm:prSet presAssocID="{5C6A993D-B600-4BD4-B8A6-7F96FDE67C2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AF30B4-DA20-400D-B4C8-08E6696B3644}" type="pres">
      <dgm:prSet presAssocID="{5C6A993D-B600-4BD4-B8A6-7F96FDE67C2A}" presName="parentRect" presStyleLbl="alignNode1" presStyleIdx="0" presStyleCnt="3" custLinFactNeighborX="-152" custLinFactNeighborY="39443"/>
      <dgm:spPr/>
      <dgm:t>
        <a:bodyPr/>
        <a:lstStyle/>
        <a:p>
          <a:endParaRPr lang="ru-RU"/>
        </a:p>
      </dgm:t>
    </dgm:pt>
    <dgm:pt modelId="{6B2A0FD0-7809-4ECE-A0D0-719411711C0E}" type="pres">
      <dgm:prSet presAssocID="{5C6A993D-B600-4BD4-B8A6-7F96FDE67C2A}" presName="adorn" presStyleLbl="fgAccFollowNode1" presStyleIdx="0" presStyleCnt="3"/>
      <dgm:spPr/>
    </dgm:pt>
    <dgm:pt modelId="{BCB1603F-77FE-4B70-BF5D-E297BE07653E}" type="pres">
      <dgm:prSet presAssocID="{FB181BF0-6562-4330-A7B6-6DACA5116E3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9DE4C8E-7D62-48C7-BFCC-BDF085C92F5E}" type="pres">
      <dgm:prSet presAssocID="{30218B46-D7DA-4F68-A4F6-08E13FB3AEB2}" presName="compNode" presStyleCnt="0"/>
      <dgm:spPr/>
    </dgm:pt>
    <dgm:pt modelId="{54B01DE9-F4DB-4D6A-83C3-8AEDCEB84810}" type="pres">
      <dgm:prSet presAssocID="{30218B46-D7DA-4F68-A4F6-08E13FB3AEB2}" presName="childRect" presStyleLbl="bgAcc1" presStyleIdx="1" presStyleCnt="3" custScaleX="102407" custScaleY="147634" custLinFactNeighborX="64" custLinFactNeighborY="-985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BB9DF63-E081-426B-A65A-AE86419EF3A0}" type="pres">
      <dgm:prSet presAssocID="{30218B46-D7DA-4F68-A4F6-08E13FB3AEB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F449-D80F-4D7B-9F13-6DC655CB81EF}" type="pres">
      <dgm:prSet presAssocID="{30218B46-D7DA-4F68-A4F6-08E13FB3AEB2}" presName="parentRect" presStyleLbl="alignNode1" presStyleIdx="1" presStyleCnt="3" custLinFactNeighborX="3356" custLinFactNeighborY="65319"/>
      <dgm:spPr/>
      <dgm:t>
        <a:bodyPr/>
        <a:lstStyle/>
        <a:p>
          <a:endParaRPr lang="ru-RU"/>
        </a:p>
      </dgm:t>
    </dgm:pt>
    <dgm:pt modelId="{40B8BDE1-DE45-4C22-8320-E31AADF89429}" type="pres">
      <dgm:prSet presAssocID="{30218B46-D7DA-4F68-A4F6-08E13FB3AEB2}" presName="adorn" presStyleLbl="fgAccFollowNode1" presStyleIdx="1" presStyleCnt="3"/>
      <dgm:spPr/>
    </dgm:pt>
    <dgm:pt modelId="{1C80A3B1-D410-478C-993A-1BF6D533232B}" type="pres">
      <dgm:prSet presAssocID="{61C8EDA4-203A-4D30-AAF5-570BCEA7AB6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DD3BFDD-10A7-41D4-A763-D27D5D179793}" type="pres">
      <dgm:prSet presAssocID="{C67D7395-7D55-4840-BA2E-E69B6A937A9C}" presName="compNode" presStyleCnt="0"/>
      <dgm:spPr/>
    </dgm:pt>
    <dgm:pt modelId="{D4D2B7AB-71BC-4DF4-ABCC-A8AEABC452BA}" type="pres">
      <dgm:prSet presAssocID="{C67D7395-7D55-4840-BA2E-E69B6A937A9C}" presName="childRect" presStyleLbl="bgAcc1" presStyleIdx="2" presStyleCnt="3" custScaleY="178717" custLinFactNeighborX="1196" custLinFactNeighborY="-1660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4185DEF-FC23-4D0B-A07F-1603C8C7F8C7}" type="pres">
      <dgm:prSet presAssocID="{C67D7395-7D55-4840-BA2E-E69B6A937A9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1BF92-CB0D-4B9C-815B-29C37F316822}" type="pres">
      <dgm:prSet presAssocID="{C67D7395-7D55-4840-BA2E-E69B6A937A9C}" presName="parentRect" presStyleLbl="alignNode1" presStyleIdx="2" presStyleCnt="3" custLinFactNeighborX="2946" custLinFactNeighborY="64387"/>
      <dgm:spPr/>
      <dgm:t>
        <a:bodyPr/>
        <a:lstStyle/>
        <a:p>
          <a:endParaRPr lang="ru-RU"/>
        </a:p>
      </dgm:t>
    </dgm:pt>
    <dgm:pt modelId="{17CC092C-EA45-4A3F-9410-FA92A7C3C59F}" type="pres">
      <dgm:prSet presAssocID="{C67D7395-7D55-4840-BA2E-E69B6A937A9C}" presName="adorn" presStyleLbl="fgAccFollowNode1" presStyleIdx="2" presStyleCnt="3"/>
      <dgm:spPr/>
    </dgm:pt>
  </dgm:ptLst>
  <dgm:cxnLst>
    <dgm:cxn modelId="{810E8B0E-BCEC-4133-A745-21E6325CB86E}" type="presOf" srcId="{30218B46-D7DA-4F68-A4F6-08E13FB3AEB2}" destId="{FBB9DF63-E081-426B-A65A-AE86419EF3A0}" srcOrd="0" destOrd="0" presId="urn:microsoft.com/office/officeart/2005/8/layout/bList2"/>
    <dgm:cxn modelId="{8620B2BF-DB77-4BFF-8E14-343D3BD42110}" type="presOf" srcId="{C67D7395-7D55-4840-BA2E-E69B6A937A9C}" destId="{54185DEF-FC23-4D0B-A07F-1603C8C7F8C7}" srcOrd="0" destOrd="0" presId="urn:microsoft.com/office/officeart/2005/8/layout/bList2"/>
    <dgm:cxn modelId="{F87F8DE2-0E02-4963-AEFF-5D045D1FE3E1}" type="presOf" srcId="{FD3C01D8-C7F8-4B9E-8FCF-D1FA871B12BD}" destId="{9DF43132-B241-49F9-86FA-7CDF4661268F}" srcOrd="0" destOrd="0" presId="urn:microsoft.com/office/officeart/2005/8/layout/bList2"/>
    <dgm:cxn modelId="{C7A55E16-359D-47A7-9810-82F877888550}" type="presOf" srcId="{C67D7395-7D55-4840-BA2E-E69B6A937A9C}" destId="{9051BF92-CB0D-4B9C-815B-29C37F316822}" srcOrd="1" destOrd="0" presId="urn:microsoft.com/office/officeart/2005/8/layout/bList2"/>
    <dgm:cxn modelId="{FBF18049-94BD-4691-AFCD-BD6987993E57}" type="presOf" srcId="{61C8EDA4-203A-4D30-AAF5-570BCEA7AB6E}" destId="{1C80A3B1-D410-478C-993A-1BF6D533232B}" srcOrd="0" destOrd="0" presId="urn:microsoft.com/office/officeart/2005/8/layout/bList2"/>
    <dgm:cxn modelId="{4FA44E44-D446-4DB8-9AC2-FB776B9AA8A2}" srcId="{FD3C01D8-C7F8-4B9E-8FCF-D1FA871B12BD}" destId="{5C6A993D-B600-4BD4-B8A6-7F96FDE67C2A}" srcOrd="0" destOrd="0" parTransId="{D5E4B4D8-481E-4D55-B04D-E93FE62B2465}" sibTransId="{FB181BF0-6562-4330-A7B6-6DACA5116E32}"/>
    <dgm:cxn modelId="{11088FC5-010C-483B-BFAF-EAA6C6E8B1AE}" type="presOf" srcId="{5C6A993D-B600-4BD4-B8A6-7F96FDE67C2A}" destId="{C11212DD-BC43-4BDC-A9D2-CBC1E8551F96}" srcOrd="0" destOrd="0" presId="urn:microsoft.com/office/officeart/2005/8/layout/bList2"/>
    <dgm:cxn modelId="{3457AB5A-0937-495B-A33A-3790D35CA9CB}" type="presOf" srcId="{30218B46-D7DA-4F68-A4F6-08E13FB3AEB2}" destId="{8D26F449-D80F-4D7B-9F13-6DC655CB81EF}" srcOrd="1" destOrd="0" presId="urn:microsoft.com/office/officeart/2005/8/layout/bList2"/>
    <dgm:cxn modelId="{374FAABD-2D17-430F-BC12-1755AE097DF2}" srcId="{FD3C01D8-C7F8-4B9E-8FCF-D1FA871B12BD}" destId="{30218B46-D7DA-4F68-A4F6-08E13FB3AEB2}" srcOrd="1" destOrd="0" parTransId="{B9CA97EA-B994-4A55-B03A-5C89B771049F}" sibTransId="{61C8EDA4-203A-4D30-AAF5-570BCEA7AB6E}"/>
    <dgm:cxn modelId="{726A51A2-FE71-4E29-956D-ED192437BEB2}" type="presOf" srcId="{FB181BF0-6562-4330-A7B6-6DACA5116E32}" destId="{BCB1603F-77FE-4B70-BF5D-E297BE07653E}" srcOrd="0" destOrd="0" presId="urn:microsoft.com/office/officeart/2005/8/layout/bList2"/>
    <dgm:cxn modelId="{EF23C937-0907-4BB0-B384-C1CB4C8A61D8}" srcId="{FD3C01D8-C7F8-4B9E-8FCF-D1FA871B12BD}" destId="{C67D7395-7D55-4840-BA2E-E69B6A937A9C}" srcOrd="2" destOrd="0" parTransId="{F4CA85D0-07B5-40EC-B8BC-47DB1804AD41}" sibTransId="{077DD03E-D04F-42CE-B83C-4D99115735CE}"/>
    <dgm:cxn modelId="{F98E1730-C08F-4408-BD6D-1DE062819639}" type="presOf" srcId="{5C6A993D-B600-4BD4-B8A6-7F96FDE67C2A}" destId="{D3AF30B4-DA20-400D-B4C8-08E6696B3644}" srcOrd="1" destOrd="0" presId="urn:microsoft.com/office/officeart/2005/8/layout/bList2"/>
    <dgm:cxn modelId="{C7516BB0-6949-46FC-B777-DE6B808DB819}" type="presParOf" srcId="{9DF43132-B241-49F9-86FA-7CDF4661268F}" destId="{531C74C7-8EFE-4149-BAAE-7C476D1B92B9}" srcOrd="0" destOrd="0" presId="urn:microsoft.com/office/officeart/2005/8/layout/bList2"/>
    <dgm:cxn modelId="{0E1B6AAA-41A0-4E15-819C-9C3BC064445B}" type="presParOf" srcId="{531C74C7-8EFE-4149-BAAE-7C476D1B92B9}" destId="{FA95FB93-46F7-468D-B0D3-D5BBAA2959B3}" srcOrd="0" destOrd="0" presId="urn:microsoft.com/office/officeart/2005/8/layout/bList2"/>
    <dgm:cxn modelId="{5952B3AF-1E70-4630-9BAC-88814FECC6A6}" type="presParOf" srcId="{531C74C7-8EFE-4149-BAAE-7C476D1B92B9}" destId="{C11212DD-BC43-4BDC-A9D2-CBC1E8551F96}" srcOrd="1" destOrd="0" presId="urn:microsoft.com/office/officeart/2005/8/layout/bList2"/>
    <dgm:cxn modelId="{053EF440-BDA5-432F-9C77-EA33DA0339F0}" type="presParOf" srcId="{531C74C7-8EFE-4149-BAAE-7C476D1B92B9}" destId="{D3AF30B4-DA20-400D-B4C8-08E6696B3644}" srcOrd="2" destOrd="0" presId="urn:microsoft.com/office/officeart/2005/8/layout/bList2"/>
    <dgm:cxn modelId="{F254193A-BC2D-4379-9DEB-185DCB744B8A}" type="presParOf" srcId="{531C74C7-8EFE-4149-BAAE-7C476D1B92B9}" destId="{6B2A0FD0-7809-4ECE-A0D0-719411711C0E}" srcOrd="3" destOrd="0" presId="urn:microsoft.com/office/officeart/2005/8/layout/bList2"/>
    <dgm:cxn modelId="{8E5138F8-AC9E-4307-B011-2B8353725FBF}" type="presParOf" srcId="{9DF43132-B241-49F9-86FA-7CDF4661268F}" destId="{BCB1603F-77FE-4B70-BF5D-E297BE07653E}" srcOrd="1" destOrd="0" presId="urn:microsoft.com/office/officeart/2005/8/layout/bList2"/>
    <dgm:cxn modelId="{228F093D-E997-4D9E-BDCE-5A7BB06639B8}" type="presParOf" srcId="{9DF43132-B241-49F9-86FA-7CDF4661268F}" destId="{39DE4C8E-7D62-48C7-BFCC-BDF085C92F5E}" srcOrd="2" destOrd="0" presId="urn:microsoft.com/office/officeart/2005/8/layout/bList2"/>
    <dgm:cxn modelId="{577F1242-ED21-44DA-8346-2C98E2897760}" type="presParOf" srcId="{39DE4C8E-7D62-48C7-BFCC-BDF085C92F5E}" destId="{54B01DE9-F4DB-4D6A-83C3-8AEDCEB84810}" srcOrd="0" destOrd="0" presId="urn:microsoft.com/office/officeart/2005/8/layout/bList2"/>
    <dgm:cxn modelId="{92E78D0A-485D-4BB5-8B74-3D28E9BE1C04}" type="presParOf" srcId="{39DE4C8E-7D62-48C7-BFCC-BDF085C92F5E}" destId="{FBB9DF63-E081-426B-A65A-AE86419EF3A0}" srcOrd="1" destOrd="0" presId="urn:microsoft.com/office/officeart/2005/8/layout/bList2"/>
    <dgm:cxn modelId="{A834407D-57FB-4D73-A262-597CC3BBC909}" type="presParOf" srcId="{39DE4C8E-7D62-48C7-BFCC-BDF085C92F5E}" destId="{8D26F449-D80F-4D7B-9F13-6DC655CB81EF}" srcOrd="2" destOrd="0" presId="urn:microsoft.com/office/officeart/2005/8/layout/bList2"/>
    <dgm:cxn modelId="{FE960539-3C2F-4F72-A985-E2B83CDC93D2}" type="presParOf" srcId="{39DE4C8E-7D62-48C7-BFCC-BDF085C92F5E}" destId="{40B8BDE1-DE45-4C22-8320-E31AADF89429}" srcOrd="3" destOrd="0" presId="urn:microsoft.com/office/officeart/2005/8/layout/bList2"/>
    <dgm:cxn modelId="{569F0296-7EBA-448E-901B-4C30483783FB}" type="presParOf" srcId="{9DF43132-B241-49F9-86FA-7CDF4661268F}" destId="{1C80A3B1-D410-478C-993A-1BF6D533232B}" srcOrd="3" destOrd="0" presId="urn:microsoft.com/office/officeart/2005/8/layout/bList2"/>
    <dgm:cxn modelId="{EB8E7D09-54E3-482D-8DAC-AA08E28AA80A}" type="presParOf" srcId="{9DF43132-B241-49F9-86FA-7CDF4661268F}" destId="{6DD3BFDD-10A7-41D4-A763-D27D5D179793}" srcOrd="4" destOrd="0" presId="urn:microsoft.com/office/officeart/2005/8/layout/bList2"/>
    <dgm:cxn modelId="{B43341CE-7FD0-468E-B382-1781490125C8}" type="presParOf" srcId="{6DD3BFDD-10A7-41D4-A763-D27D5D179793}" destId="{D4D2B7AB-71BC-4DF4-ABCC-A8AEABC452BA}" srcOrd="0" destOrd="0" presId="urn:microsoft.com/office/officeart/2005/8/layout/bList2"/>
    <dgm:cxn modelId="{AD74B566-9FCB-4C3F-837C-15C1F17502E8}" type="presParOf" srcId="{6DD3BFDD-10A7-41D4-A763-D27D5D179793}" destId="{54185DEF-FC23-4D0B-A07F-1603C8C7F8C7}" srcOrd="1" destOrd="0" presId="urn:microsoft.com/office/officeart/2005/8/layout/bList2"/>
    <dgm:cxn modelId="{B4AB2627-9F8D-4E1B-84BB-34A173F96709}" type="presParOf" srcId="{6DD3BFDD-10A7-41D4-A763-D27D5D179793}" destId="{9051BF92-CB0D-4B9C-815B-29C37F316822}" srcOrd="2" destOrd="0" presId="urn:microsoft.com/office/officeart/2005/8/layout/bList2"/>
    <dgm:cxn modelId="{CA304B67-57F8-425B-B62D-07C70DD8E406}" type="presParOf" srcId="{6DD3BFDD-10A7-41D4-A763-D27D5D179793}" destId="{17CC092C-EA45-4A3F-9410-FA92A7C3C59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239809-ED37-4787-BEAC-7ED2B436B85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FB1177-9B2E-47C3-B5CB-DAB98118CC73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r>
            <a:rPr lang="en-US" sz="1400" dirty="0" err="1" smtClean="0">
              <a:solidFill>
                <a:srgbClr val="000000"/>
              </a:solidFill>
              <a:latin typeface="Arial Black" pitchFamily="34" charset="0"/>
            </a:rPr>
            <a:t>Xolerik</a:t>
          </a:r>
          <a:endParaRPr lang="ru-RU" sz="1400" dirty="0">
            <a:solidFill>
              <a:srgbClr val="000000"/>
            </a:solidFill>
            <a:latin typeface="Arial Black" pitchFamily="34" charset="0"/>
          </a:endParaRPr>
        </a:p>
      </dgm:t>
    </dgm:pt>
    <dgm:pt modelId="{16BB965B-3907-4708-9F02-8B708B94FBBA}" type="parTrans" cxnId="{4DCD1A20-854F-4B65-8C62-21357F194F22}">
      <dgm:prSet/>
      <dgm:spPr/>
      <dgm:t>
        <a:bodyPr/>
        <a:lstStyle/>
        <a:p>
          <a:endParaRPr lang="ru-RU"/>
        </a:p>
      </dgm:t>
    </dgm:pt>
    <dgm:pt modelId="{316C18FB-7DA3-4779-97D3-F501A70894C9}" type="sibTrans" cxnId="{4DCD1A20-854F-4B65-8C62-21357F194F22}">
      <dgm:prSet/>
      <dgm:spPr/>
      <dgm:t>
        <a:bodyPr/>
        <a:lstStyle/>
        <a:p>
          <a:endParaRPr lang="ru-RU"/>
        </a:p>
      </dgm:t>
    </dgm:pt>
    <dgm:pt modelId="{93E6C54E-95CC-47C8-B133-62AFDB6CDBE3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r>
            <a:rPr lang="en-US" sz="1400" dirty="0" err="1" smtClean="0">
              <a:solidFill>
                <a:srgbClr val="000000"/>
              </a:solidFill>
              <a:latin typeface="Arial Black" pitchFamily="34" charset="0"/>
            </a:rPr>
            <a:t>Flegmatik</a:t>
          </a:r>
          <a:endParaRPr lang="ru-RU" sz="1400" dirty="0">
            <a:solidFill>
              <a:srgbClr val="000000"/>
            </a:solidFill>
            <a:latin typeface="Arial Black" pitchFamily="34" charset="0"/>
          </a:endParaRPr>
        </a:p>
      </dgm:t>
    </dgm:pt>
    <dgm:pt modelId="{FFE4D1A6-1DF1-41C7-98D9-75CE2D696242}" type="parTrans" cxnId="{D017FF2C-6963-4073-B2E1-E591E1903126}">
      <dgm:prSet/>
      <dgm:spPr/>
      <dgm:t>
        <a:bodyPr/>
        <a:lstStyle/>
        <a:p>
          <a:endParaRPr lang="ru-RU"/>
        </a:p>
      </dgm:t>
    </dgm:pt>
    <dgm:pt modelId="{1A4637D8-DF22-4AB1-9ECF-F395A6A7F4F8}" type="sibTrans" cxnId="{D017FF2C-6963-4073-B2E1-E591E1903126}">
      <dgm:prSet/>
      <dgm:spPr/>
      <dgm:t>
        <a:bodyPr/>
        <a:lstStyle/>
        <a:p>
          <a:endParaRPr lang="ru-RU"/>
        </a:p>
      </dgm:t>
    </dgm:pt>
    <dgm:pt modelId="{BA5908D5-11F9-4222-8092-E9B7438B417B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endParaRPr lang="en-US" sz="1400" dirty="0" smtClean="0">
            <a:solidFill>
              <a:srgbClr val="000000"/>
            </a:solidFill>
            <a:latin typeface="Arial Black" pitchFamily="34" charset="0"/>
          </a:endParaRPr>
        </a:p>
        <a:p>
          <a:r>
            <a:rPr lang="en-US" sz="1400" dirty="0" err="1" smtClean="0">
              <a:solidFill>
                <a:srgbClr val="000000"/>
              </a:solidFill>
              <a:latin typeface="Arial Black" pitchFamily="34" charset="0"/>
            </a:rPr>
            <a:t>Mexanxolik</a:t>
          </a:r>
          <a:endParaRPr lang="ru-RU" sz="1400" dirty="0">
            <a:solidFill>
              <a:srgbClr val="000000"/>
            </a:solidFill>
            <a:latin typeface="Arial Black" pitchFamily="34" charset="0"/>
          </a:endParaRPr>
        </a:p>
      </dgm:t>
    </dgm:pt>
    <dgm:pt modelId="{8EA8B7BC-F448-484C-804B-85C53397CA42}" type="parTrans" cxnId="{40223ED8-4571-4E92-8D07-74940D6628AF}">
      <dgm:prSet/>
      <dgm:spPr/>
      <dgm:t>
        <a:bodyPr/>
        <a:lstStyle/>
        <a:p>
          <a:endParaRPr lang="ru-RU"/>
        </a:p>
      </dgm:t>
    </dgm:pt>
    <dgm:pt modelId="{5C62D88E-AB58-40E4-A3A2-C3AF5C3B0A4D}" type="sibTrans" cxnId="{40223ED8-4571-4E92-8D07-74940D6628AF}">
      <dgm:prSet/>
      <dgm:spPr/>
      <dgm:t>
        <a:bodyPr/>
        <a:lstStyle/>
        <a:p>
          <a:endParaRPr lang="ru-RU"/>
        </a:p>
      </dgm:t>
    </dgm:pt>
    <dgm:pt modelId="{E5C55385-F64C-4F0F-8FCD-76CDB4F0515B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endParaRPr lang="en-US" sz="1100" dirty="0" smtClean="0">
            <a:solidFill>
              <a:srgbClr val="000000"/>
            </a:solidFill>
          </a:endParaRPr>
        </a:p>
        <a:p>
          <a:r>
            <a:rPr lang="en-US" sz="1400" dirty="0" err="1" smtClean="0">
              <a:solidFill>
                <a:srgbClr val="000000"/>
              </a:solidFill>
              <a:latin typeface="Arial Black" pitchFamily="34" charset="0"/>
            </a:rPr>
            <a:t>Sangvinik</a:t>
          </a:r>
          <a:endParaRPr lang="ru-RU" sz="1400" dirty="0">
            <a:solidFill>
              <a:srgbClr val="000000"/>
            </a:solidFill>
            <a:latin typeface="Arial Black" pitchFamily="34" charset="0"/>
          </a:endParaRPr>
        </a:p>
      </dgm:t>
    </dgm:pt>
    <dgm:pt modelId="{0D1F0B76-CB47-4339-80FB-33DCCE8101D4}" type="parTrans" cxnId="{75B86AFD-3B35-4126-B73A-4653FD8547CA}">
      <dgm:prSet/>
      <dgm:spPr/>
      <dgm:t>
        <a:bodyPr/>
        <a:lstStyle/>
        <a:p>
          <a:endParaRPr lang="ru-RU"/>
        </a:p>
      </dgm:t>
    </dgm:pt>
    <dgm:pt modelId="{8BBEDDE1-EA40-4138-82E7-42E5AED6B63B}" type="sibTrans" cxnId="{75B86AFD-3B35-4126-B73A-4653FD8547CA}">
      <dgm:prSet/>
      <dgm:spPr/>
      <dgm:t>
        <a:bodyPr/>
        <a:lstStyle/>
        <a:p>
          <a:endParaRPr lang="ru-RU"/>
        </a:p>
      </dgm:t>
    </dgm:pt>
    <dgm:pt modelId="{5A64A1CF-68F9-4857-AC3A-096636A102DB}" type="pres">
      <dgm:prSet presAssocID="{03239809-ED37-4787-BEAC-7ED2B436B85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1F7593-FCA9-498F-87DE-031A603614C0}" type="pres">
      <dgm:prSet presAssocID="{ABFB1177-9B2E-47C3-B5CB-DAB98118CC73}" presName="node" presStyleLbl="node1" presStyleIdx="0" presStyleCnt="4" custScaleX="67760" custScaleY="107824" custLinFactNeighborX="-5862" custLinFactNeighborY="-1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6B7140-279F-4ECF-977D-56ABA1C94FF6}" type="pres">
      <dgm:prSet presAssocID="{316C18FB-7DA3-4779-97D3-F501A70894C9}" presName="sibTrans" presStyleCnt="0"/>
      <dgm:spPr/>
    </dgm:pt>
    <dgm:pt modelId="{FB5E751C-5741-4B76-BAF1-692AB0E7311B}" type="pres">
      <dgm:prSet presAssocID="{93E6C54E-95CC-47C8-B133-62AFDB6CDBE3}" presName="node" presStyleLbl="node1" presStyleIdx="1" presStyleCnt="4" custScaleX="60358" custScaleY="107824" custLinFactNeighborX="18587" custLinFactNeighborY="-2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DD2768-F83B-4917-855D-8BFDF2BE24A7}" type="pres">
      <dgm:prSet presAssocID="{1A4637D8-DF22-4AB1-9ECF-F395A6A7F4F8}" presName="sibTrans" presStyleCnt="0"/>
      <dgm:spPr/>
    </dgm:pt>
    <dgm:pt modelId="{FD452283-34B7-41B0-9623-91A339A3508C}" type="pres">
      <dgm:prSet presAssocID="{BA5908D5-11F9-4222-8092-E9B7438B417B}" presName="node" presStyleLbl="node1" presStyleIdx="2" presStyleCnt="4" custScaleX="70410" custScaleY="106909" custLinFactNeighborX="-4368" custLinFactNeighborY="-15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07E9D1-9E07-4876-B533-6FD7ADF8E4D2}" type="pres">
      <dgm:prSet presAssocID="{5C62D88E-AB58-40E4-A3A2-C3AF5C3B0A4D}" presName="sibTrans" presStyleCnt="0"/>
      <dgm:spPr/>
    </dgm:pt>
    <dgm:pt modelId="{CFEC9287-036F-4CCE-9C4E-B718F9364FC4}" type="pres">
      <dgm:prSet presAssocID="{E5C55385-F64C-4F0F-8FCD-76CDB4F0515B}" presName="node" presStyleLbl="node1" presStyleIdx="3" presStyleCnt="4" custScaleX="65870" custScaleY="101811" custLinFactNeighborX="13878" custLinFactNeighborY="-4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223ED8-4571-4E92-8D07-74940D6628AF}" srcId="{03239809-ED37-4787-BEAC-7ED2B436B85C}" destId="{BA5908D5-11F9-4222-8092-E9B7438B417B}" srcOrd="2" destOrd="0" parTransId="{8EA8B7BC-F448-484C-804B-85C53397CA42}" sibTransId="{5C62D88E-AB58-40E4-A3A2-C3AF5C3B0A4D}"/>
    <dgm:cxn modelId="{99D9B6EA-C8CB-4FA7-A34D-7640B0945D9E}" type="presOf" srcId="{E5C55385-F64C-4F0F-8FCD-76CDB4F0515B}" destId="{CFEC9287-036F-4CCE-9C4E-B718F9364FC4}" srcOrd="0" destOrd="0" presId="urn:microsoft.com/office/officeart/2005/8/layout/default"/>
    <dgm:cxn modelId="{4DCD1A20-854F-4B65-8C62-21357F194F22}" srcId="{03239809-ED37-4787-BEAC-7ED2B436B85C}" destId="{ABFB1177-9B2E-47C3-B5CB-DAB98118CC73}" srcOrd="0" destOrd="0" parTransId="{16BB965B-3907-4708-9F02-8B708B94FBBA}" sibTransId="{316C18FB-7DA3-4779-97D3-F501A70894C9}"/>
    <dgm:cxn modelId="{5743B6B0-23D6-4121-A0D5-980040E46F57}" type="presOf" srcId="{ABFB1177-9B2E-47C3-B5CB-DAB98118CC73}" destId="{BD1F7593-FCA9-498F-87DE-031A603614C0}" srcOrd="0" destOrd="0" presId="urn:microsoft.com/office/officeart/2005/8/layout/default"/>
    <dgm:cxn modelId="{411AE8F4-B976-4873-99A0-9B4DE15DA65E}" type="presOf" srcId="{BA5908D5-11F9-4222-8092-E9B7438B417B}" destId="{FD452283-34B7-41B0-9623-91A339A3508C}" srcOrd="0" destOrd="0" presId="urn:microsoft.com/office/officeart/2005/8/layout/default"/>
    <dgm:cxn modelId="{1E936360-F82E-4A3D-BAB7-9DB67D2C100C}" type="presOf" srcId="{93E6C54E-95CC-47C8-B133-62AFDB6CDBE3}" destId="{FB5E751C-5741-4B76-BAF1-692AB0E7311B}" srcOrd="0" destOrd="0" presId="urn:microsoft.com/office/officeart/2005/8/layout/default"/>
    <dgm:cxn modelId="{75B86AFD-3B35-4126-B73A-4653FD8547CA}" srcId="{03239809-ED37-4787-BEAC-7ED2B436B85C}" destId="{E5C55385-F64C-4F0F-8FCD-76CDB4F0515B}" srcOrd="3" destOrd="0" parTransId="{0D1F0B76-CB47-4339-80FB-33DCCE8101D4}" sibTransId="{8BBEDDE1-EA40-4138-82E7-42E5AED6B63B}"/>
    <dgm:cxn modelId="{2C8486E0-7B65-4B42-B88C-FCE15BC907E5}" type="presOf" srcId="{03239809-ED37-4787-BEAC-7ED2B436B85C}" destId="{5A64A1CF-68F9-4857-AC3A-096636A102DB}" srcOrd="0" destOrd="0" presId="urn:microsoft.com/office/officeart/2005/8/layout/default"/>
    <dgm:cxn modelId="{D017FF2C-6963-4073-B2E1-E591E1903126}" srcId="{03239809-ED37-4787-BEAC-7ED2B436B85C}" destId="{93E6C54E-95CC-47C8-B133-62AFDB6CDBE3}" srcOrd="1" destOrd="0" parTransId="{FFE4D1A6-1DF1-41C7-98D9-75CE2D696242}" sibTransId="{1A4637D8-DF22-4AB1-9ECF-F395A6A7F4F8}"/>
    <dgm:cxn modelId="{76F45467-4671-41A8-8128-09F6208116F9}" type="presParOf" srcId="{5A64A1CF-68F9-4857-AC3A-096636A102DB}" destId="{BD1F7593-FCA9-498F-87DE-031A603614C0}" srcOrd="0" destOrd="0" presId="urn:microsoft.com/office/officeart/2005/8/layout/default"/>
    <dgm:cxn modelId="{905058B2-D845-465F-8BDA-E969BF7386E6}" type="presParOf" srcId="{5A64A1CF-68F9-4857-AC3A-096636A102DB}" destId="{006B7140-279F-4ECF-977D-56ABA1C94FF6}" srcOrd="1" destOrd="0" presId="urn:microsoft.com/office/officeart/2005/8/layout/default"/>
    <dgm:cxn modelId="{B9AF4580-F796-4C27-83BF-E3F4341F7BB6}" type="presParOf" srcId="{5A64A1CF-68F9-4857-AC3A-096636A102DB}" destId="{FB5E751C-5741-4B76-BAF1-692AB0E7311B}" srcOrd="2" destOrd="0" presId="urn:microsoft.com/office/officeart/2005/8/layout/default"/>
    <dgm:cxn modelId="{043962D4-A77F-4C6E-B157-B8E51D04C03D}" type="presParOf" srcId="{5A64A1CF-68F9-4857-AC3A-096636A102DB}" destId="{9EDD2768-F83B-4917-855D-8BFDF2BE24A7}" srcOrd="3" destOrd="0" presId="urn:microsoft.com/office/officeart/2005/8/layout/default"/>
    <dgm:cxn modelId="{C3359B2C-B0D2-4514-A831-BCF321AA870C}" type="presParOf" srcId="{5A64A1CF-68F9-4857-AC3A-096636A102DB}" destId="{FD452283-34B7-41B0-9623-91A339A3508C}" srcOrd="4" destOrd="0" presId="urn:microsoft.com/office/officeart/2005/8/layout/default"/>
    <dgm:cxn modelId="{604369E5-64F1-47EE-B5F8-155F47A46E64}" type="presParOf" srcId="{5A64A1CF-68F9-4857-AC3A-096636A102DB}" destId="{9107E9D1-9E07-4876-B533-6FD7ADF8E4D2}" srcOrd="5" destOrd="0" presId="urn:microsoft.com/office/officeart/2005/8/layout/default"/>
    <dgm:cxn modelId="{379008CE-230D-4D95-99E7-739102F29A47}" type="presParOf" srcId="{5A64A1CF-68F9-4857-AC3A-096636A102DB}" destId="{CFEC9287-036F-4CCE-9C4E-B718F9364FC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5FB93-46F7-468D-B0D3-D5BBAA2959B3}">
      <dsp:nvSpPr>
        <dsp:cNvPr id="0" name=""/>
        <dsp:cNvSpPr/>
      </dsp:nvSpPr>
      <dsp:spPr>
        <a:xfrm>
          <a:off x="0" y="0"/>
          <a:ext cx="1672199" cy="233519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F30B4-DA20-400D-B4C8-08E6696B3644}">
      <dsp:nvSpPr>
        <dsp:cNvPr id="0" name=""/>
        <dsp:cNvSpPr/>
      </dsp:nvSpPr>
      <dsp:spPr>
        <a:xfrm>
          <a:off x="134" y="2097178"/>
          <a:ext cx="1672199" cy="5367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rgbClr val="000000"/>
              </a:solidFill>
              <a:latin typeface="Arial Black" pitchFamily="34" charset="0"/>
            </a:rPr>
            <a:t>Anatomiya</a:t>
          </a:r>
          <a:endParaRPr lang="ru-RU" sz="1400" kern="1200" dirty="0">
            <a:solidFill>
              <a:srgbClr val="000000"/>
            </a:solidFill>
            <a:latin typeface="Arial Black" pitchFamily="34" charset="0"/>
          </a:endParaRPr>
        </a:p>
      </dsp:txBody>
      <dsp:txXfrm>
        <a:off x="134" y="2097178"/>
        <a:ext cx="1177605" cy="536752"/>
      </dsp:txXfrm>
    </dsp:sp>
    <dsp:sp modelId="{6B2A0FD0-7809-4ECE-A0D0-719411711C0E}">
      <dsp:nvSpPr>
        <dsp:cNvPr id="0" name=""/>
        <dsp:cNvSpPr/>
      </dsp:nvSpPr>
      <dsp:spPr>
        <a:xfrm>
          <a:off x="1227585" y="1970725"/>
          <a:ext cx="585269" cy="58526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01DE9-F4DB-4D6A-83C3-8AEDCEB84810}">
      <dsp:nvSpPr>
        <dsp:cNvPr id="0" name=""/>
        <dsp:cNvSpPr/>
      </dsp:nvSpPr>
      <dsp:spPr>
        <a:xfrm>
          <a:off x="1958922" y="93793"/>
          <a:ext cx="1712449" cy="184285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6F449-D80F-4D7B-9F13-6DC655CB81EF}">
      <dsp:nvSpPr>
        <dsp:cNvPr id="0" name=""/>
        <dsp:cNvSpPr/>
      </dsp:nvSpPr>
      <dsp:spPr>
        <a:xfrm>
          <a:off x="2034096" y="2112980"/>
          <a:ext cx="1672199" cy="5367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rgbClr val="000000"/>
              </a:solidFill>
              <a:latin typeface="Arial Black" pitchFamily="34" charset="0"/>
            </a:rPr>
            <a:t>Fiziologiya</a:t>
          </a:r>
          <a:endParaRPr lang="ru-RU" sz="1400" kern="1200" dirty="0">
            <a:solidFill>
              <a:srgbClr val="000000"/>
            </a:solidFill>
            <a:latin typeface="Arial Black" pitchFamily="34" charset="0"/>
          </a:endParaRPr>
        </a:p>
      </dsp:txBody>
      <dsp:txXfrm>
        <a:off x="2034096" y="2112980"/>
        <a:ext cx="1177605" cy="536752"/>
      </dsp:txXfrm>
    </dsp:sp>
    <dsp:sp modelId="{40B8BDE1-DE45-4C22-8320-E31AADF89429}">
      <dsp:nvSpPr>
        <dsp:cNvPr id="0" name=""/>
        <dsp:cNvSpPr/>
      </dsp:nvSpPr>
      <dsp:spPr>
        <a:xfrm>
          <a:off x="3202886" y="1847640"/>
          <a:ext cx="585269" cy="58526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2B7AB-71BC-4DF4-ABCC-A8AEABC452BA}">
      <dsp:nvSpPr>
        <dsp:cNvPr id="0" name=""/>
        <dsp:cNvSpPr/>
      </dsp:nvSpPr>
      <dsp:spPr>
        <a:xfrm>
          <a:off x="3953152" y="0"/>
          <a:ext cx="1672199" cy="223085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1BF92-CB0D-4B9C-815B-29C37F316822}">
      <dsp:nvSpPr>
        <dsp:cNvPr id="0" name=""/>
        <dsp:cNvSpPr/>
      </dsp:nvSpPr>
      <dsp:spPr>
        <a:xfrm>
          <a:off x="3982416" y="2112980"/>
          <a:ext cx="1672199" cy="5367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rgbClr val="000000"/>
              </a:solidFill>
              <a:latin typeface="Arial Black" pitchFamily="34" charset="0"/>
            </a:rPr>
            <a:t>Gigiyena</a:t>
          </a:r>
          <a:endParaRPr lang="ru-RU" sz="1400" kern="1200" dirty="0">
            <a:solidFill>
              <a:srgbClr val="000000"/>
            </a:solidFill>
            <a:latin typeface="Arial Black" pitchFamily="34" charset="0"/>
          </a:endParaRPr>
        </a:p>
      </dsp:txBody>
      <dsp:txXfrm>
        <a:off x="3982416" y="2112980"/>
        <a:ext cx="1177605" cy="536752"/>
      </dsp:txXfrm>
    </dsp:sp>
    <dsp:sp modelId="{17CC092C-EA45-4A3F-9410-FA92A7C3C59F}">
      <dsp:nvSpPr>
        <dsp:cNvPr id="0" name=""/>
        <dsp:cNvSpPr/>
      </dsp:nvSpPr>
      <dsp:spPr>
        <a:xfrm>
          <a:off x="5158062" y="1944640"/>
          <a:ext cx="585269" cy="58526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F7593-FCA9-498F-87DE-031A603614C0}">
      <dsp:nvSpPr>
        <dsp:cNvPr id="0" name=""/>
        <dsp:cNvSpPr/>
      </dsp:nvSpPr>
      <dsp:spPr>
        <a:xfrm>
          <a:off x="421231" y="0"/>
          <a:ext cx="1193219" cy="113923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rgbClr val="000000"/>
              </a:solidFill>
              <a:latin typeface="Arial Black" pitchFamily="34" charset="0"/>
            </a:rPr>
            <a:t>Xolerik</a:t>
          </a:r>
          <a:endParaRPr lang="ru-RU" sz="1400" kern="1200" dirty="0">
            <a:solidFill>
              <a:srgbClr val="000000"/>
            </a:solidFill>
            <a:latin typeface="Arial Black" pitchFamily="34" charset="0"/>
          </a:endParaRPr>
        </a:p>
      </dsp:txBody>
      <dsp:txXfrm>
        <a:off x="421231" y="0"/>
        <a:ext cx="1193219" cy="1139235"/>
      </dsp:txXfrm>
    </dsp:sp>
    <dsp:sp modelId="{FB5E751C-5741-4B76-BAF1-692AB0E7311B}">
      <dsp:nvSpPr>
        <dsp:cNvPr id="0" name=""/>
        <dsp:cNvSpPr/>
      </dsp:nvSpPr>
      <dsp:spPr>
        <a:xfrm>
          <a:off x="2221080" y="0"/>
          <a:ext cx="1062873" cy="1139235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rgbClr val="000000"/>
              </a:solidFill>
              <a:latin typeface="Arial Black" pitchFamily="34" charset="0"/>
            </a:rPr>
            <a:t>Flegmatik</a:t>
          </a:r>
          <a:endParaRPr lang="ru-RU" sz="1400" kern="1200" dirty="0">
            <a:solidFill>
              <a:srgbClr val="000000"/>
            </a:solidFill>
            <a:latin typeface="Arial Black" pitchFamily="34" charset="0"/>
          </a:endParaRPr>
        </a:p>
      </dsp:txBody>
      <dsp:txXfrm>
        <a:off x="2221080" y="0"/>
        <a:ext cx="1062873" cy="1139235"/>
      </dsp:txXfrm>
    </dsp:sp>
    <dsp:sp modelId="{FD452283-34B7-41B0-9623-91A339A3508C}">
      <dsp:nvSpPr>
        <dsp:cNvPr id="0" name=""/>
        <dsp:cNvSpPr/>
      </dsp:nvSpPr>
      <dsp:spPr>
        <a:xfrm>
          <a:off x="375675" y="1152129"/>
          <a:ext cx="1239884" cy="1129568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rgbClr val="000000"/>
            </a:solidFill>
            <a:latin typeface="Arial Black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rgbClr val="000000"/>
              </a:solidFill>
              <a:latin typeface="Arial Black" pitchFamily="34" charset="0"/>
            </a:rPr>
            <a:t>Mexanxolik</a:t>
          </a:r>
          <a:endParaRPr lang="ru-RU" sz="1400" kern="1200" dirty="0">
            <a:solidFill>
              <a:srgbClr val="000000"/>
            </a:solidFill>
            <a:latin typeface="Arial Black" pitchFamily="34" charset="0"/>
          </a:endParaRPr>
        </a:p>
      </dsp:txBody>
      <dsp:txXfrm>
        <a:off x="375675" y="1152129"/>
        <a:ext cx="1239884" cy="1129568"/>
      </dsp:txXfrm>
    </dsp:sp>
    <dsp:sp modelId="{CFEC9287-036F-4CCE-9C4E-B718F9364FC4}">
      <dsp:nvSpPr>
        <dsp:cNvPr id="0" name=""/>
        <dsp:cNvSpPr/>
      </dsp:nvSpPr>
      <dsp:spPr>
        <a:xfrm>
          <a:off x="2112958" y="1296139"/>
          <a:ext cx="1159937" cy="1075704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rgbClr val="000000"/>
              </a:solidFill>
              <a:latin typeface="Arial Black" pitchFamily="34" charset="0"/>
            </a:rPr>
            <a:t>Sangvinik</a:t>
          </a:r>
          <a:endParaRPr lang="ru-RU" sz="1400" kern="1200" dirty="0">
            <a:solidFill>
              <a:srgbClr val="000000"/>
            </a:solidFill>
            <a:latin typeface="Arial Black" pitchFamily="34" charset="0"/>
          </a:endParaRPr>
        </a:p>
      </dsp:txBody>
      <dsp:txXfrm>
        <a:off x="2112958" y="1296139"/>
        <a:ext cx="1159937" cy="1075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1912041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sz="1747" dirty="0">
                <a:solidFill>
                  <a:srgbClr val="2365C7"/>
                </a:solidFill>
                <a:latin typeface="Arial"/>
                <a:cs typeface="Arial"/>
              </a:rPr>
              <a:t>Mavzu:</a:t>
            </a:r>
            <a:endParaRPr sz="1747" dirty="0">
              <a:latin typeface="Arial"/>
              <a:cs typeface="Arial"/>
            </a:endParaRPr>
          </a:p>
          <a:p>
            <a:pPr marL="12681">
              <a:lnSpc>
                <a:spcPts val="2791"/>
              </a:lnSpc>
            </a:pPr>
            <a:r>
              <a:rPr lang="en-US" sz="2446" dirty="0" err="1" smtClean="0">
                <a:latin typeface="Arial"/>
                <a:cs typeface="Arial"/>
              </a:rPr>
              <a:t>Tibbiyot</a:t>
            </a:r>
            <a:r>
              <a:rPr lang="en-US" sz="2446" dirty="0" smtClean="0">
                <a:latin typeface="Arial"/>
                <a:cs typeface="Arial"/>
              </a:rPr>
              <a:t> </a:t>
            </a:r>
            <a:r>
              <a:rPr lang="en-US" sz="2446" dirty="0" err="1" smtClean="0">
                <a:latin typeface="Arial"/>
                <a:cs typeface="Arial"/>
              </a:rPr>
              <a:t>fanining</a:t>
            </a:r>
            <a:r>
              <a:rPr lang="en-US" sz="2446" dirty="0" smtClean="0">
                <a:latin typeface="Arial"/>
                <a:cs typeface="Arial"/>
              </a:rPr>
              <a:t> </a:t>
            </a:r>
            <a:r>
              <a:rPr lang="en-US" sz="2446" dirty="0" err="1" smtClean="0">
                <a:latin typeface="Arial"/>
                <a:cs typeface="Arial"/>
              </a:rPr>
              <a:t>rivojlanishi</a:t>
            </a:r>
            <a:endParaRPr sz="2446" dirty="0">
              <a:latin typeface="Arial"/>
              <a:cs typeface="Arial"/>
            </a:endParaRPr>
          </a:p>
          <a:p>
            <a:pPr marL="32335">
              <a:lnSpc>
                <a:spcPts val="2027"/>
              </a:lnSpc>
              <a:spcBef>
                <a:spcPts val="1228"/>
              </a:spcBef>
            </a:pPr>
            <a:r>
              <a:rPr sz="1747" dirty="0" err="1" smtClean="0">
                <a:solidFill>
                  <a:srgbClr val="373435"/>
                </a:solidFill>
                <a:latin typeface="Arial"/>
                <a:cs typeface="Arial"/>
              </a:rPr>
              <a:t>O‘qituvchi</a:t>
            </a:r>
            <a:endParaRPr sz="1747" dirty="0">
              <a:latin typeface="Arial"/>
              <a:cs typeface="Arial"/>
            </a:endParaRPr>
          </a:p>
          <a:p>
            <a:pPr marL="32335">
              <a:lnSpc>
                <a:spcPts val="1961"/>
              </a:lnSpc>
            </a:pPr>
            <a:r>
              <a:rPr lang="en-US" sz="1747" spc="5" dirty="0" err="1" smtClean="0">
                <a:solidFill>
                  <a:srgbClr val="373435"/>
                </a:solidFill>
                <a:latin typeface="Arial"/>
                <a:cs typeface="Arial"/>
              </a:rPr>
              <a:t>Yodgorova</a:t>
            </a:r>
            <a:r>
              <a:rPr lang="en-US" sz="1747" spc="5" dirty="0" smtClean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1747" spc="5" dirty="0" err="1" smtClean="0">
                <a:solidFill>
                  <a:srgbClr val="373435"/>
                </a:solidFill>
                <a:latin typeface="Arial"/>
                <a:cs typeface="Arial"/>
              </a:rPr>
              <a:t>Sohibjamol</a:t>
            </a:r>
            <a:r>
              <a:rPr lang="en-US" sz="1747" spc="5" dirty="0" smtClean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endParaRPr lang="en-US" sz="1747" spc="5" dirty="0">
              <a:solidFill>
                <a:srgbClr val="373435"/>
              </a:solidFill>
              <a:latin typeface="Arial"/>
              <a:cs typeface="Arial"/>
            </a:endParaRPr>
          </a:p>
          <a:p>
            <a:pPr marL="32335">
              <a:lnSpc>
                <a:spcPts val="1961"/>
              </a:lnSpc>
            </a:pPr>
            <a:r>
              <a:rPr lang="en-US" sz="1747" spc="5" dirty="0" err="1" smtClean="0">
                <a:solidFill>
                  <a:srgbClr val="373435"/>
                </a:solidFill>
                <a:latin typeface="Arial"/>
                <a:cs typeface="Arial"/>
              </a:rPr>
              <a:t>Hasanovna</a:t>
            </a: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203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38203" y="2096800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 smtClean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64205" y="541152"/>
            <a:ext cx="268845" cy="211606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298" spc="-5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1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BIOLOGIYA</a:t>
            </a: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28175" y="317041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873" y="1249367"/>
            <a:ext cx="1188131" cy="163081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78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>
                <a:latin typeface="Arial Black" pitchFamily="34" charset="0"/>
              </a:rPr>
              <a:t>Tibbiyot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fanlari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rivojlanishi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tarixi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424" y="547593"/>
            <a:ext cx="2520281" cy="2620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 smtClean="0">
                <a:latin typeface="Arial Black" pitchFamily="34" charset="0"/>
              </a:rPr>
              <a:t>Tabiblar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o</a:t>
            </a:r>
            <a:r>
              <a:rPr lang="en-US" sz="2000" dirty="0" err="1" smtClean="0">
                <a:latin typeface="Arial Black" pitchFamily="34" charset="0"/>
              </a:rPr>
              <a:t>dam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tanasi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tuzilishi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haqida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yetarli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bilimga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ega</a:t>
            </a:r>
            <a:r>
              <a:rPr lang="en-US" sz="2000" dirty="0" smtClean="0">
                <a:latin typeface="Arial Black" pitchFamily="34" charset="0"/>
              </a:rPr>
              <a:t>  </a:t>
            </a:r>
            <a:r>
              <a:rPr lang="en-US" sz="2000" dirty="0" err="1" smtClean="0">
                <a:latin typeface="Arial Black" pitchFamily="34" charset="0"/>
              </a:rPr>
              <a:t>bo‘magani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sababli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bemorga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to‘liq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yordam</a:t>
            </a:r>
            <a:r>
              <a:rPr lang="en-US" sz="2000" dirty="0" smtClean="0">
                <a:latin typeface="Arial Black" pitchFamily="34" charset="0"/>
              </a:rPr>
              <a:t> </a:t>
            </a:r>
          </a:p>
          <a:p>
            <a:r>
              <a:rPr lang="en-US" sz="2000" dirty="0" err="1" smtClean="0">
                <a:latin typeface="Arial Black" pitchFamily="34" charset="0"/>
              </a:rPr>
              <a:t>ko‘rsata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olishmagan</a:t>
            </a:r>
            <a:r>
              <a:rPr lang="en-US" sz="1800" dirty="0" smtClean="0">
                <a:latin typeface="Arial Black" pitchFamily="34" charset="0"/>
              </a:rPr>
              <a:t>.</a:t>
            </a:r>
            <a:endParaRPr lang="ru-RU" sz="1800" dirty="0"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34" y="552000"/>
            <a:ext cx="2663701" cy="214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3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Tibbiyotning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rivojlanishi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4414" y="538383"/>
            <a:ext cx="1890910" cy="1638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dirty="0"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4415" y="2176472"/>
            <a:ext cx="1890910" cy="9917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Gippokrat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Qadimgi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 Black" pitchFamily="34" charset="0"/>
              </a:rPr>
              <a:t>Y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unon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shifokori</a:t>
            </a:r>
            <a:endParaRPr lang="ru-RU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77889972"/>
              </p:ext>
            </p:extLst>
          </p:nvPr>
        </p:nvGraphicFramePr>
        <p:xfrm>
          <a:off x="190708" y="647936"/>
          <a:ext cx="3481105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577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7417" y="0"/>
            <a:ext cx="5652033" cy="79168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Aristotel-qadimgi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Yunon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shifokori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417" y="2379226"/>
            <a:ext cx="1890910" cy="78898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Tabiatni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to‘rtta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pog‘onaga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bo‘lgan</a:t>
            </a:r>
            <a:endParaRPr lang="ru-RU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417" y="796777"/>
            <a:ext cx="1890910" cy="15824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dirty="0">
              <a:latin typeface="Arial Black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998327" y="791687"/>
            <a:ext cx="1518612" cy="10803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 smtClean="0">
              <a:latin typeface="Arial Black" pitchFamily="34" charset="0"/>
            </a:endParaRPr>
          </a:p>
          <a:p>
            <a:pPr algn="ctr"/>
            <a:endParaRPr lang="en-US" sz="1400" dirty="0">
              <a:latin typeface="Arial Black" pitchFamily="34" charset="0"/>
            </a:endParaRPr>
          </a:p>
          <a:p>
            <a:pPr algn="ctr"/>
            <a:endParaRPr lang="en-US" sz="1400" dirty="0" smtClean="0">
              <a:latin typeface="Arial Black" pitchFamily="34" charset="0"/>
            </a:endParaRPr>
          </a:p>
          <a:p>
            <a:pPr algn="ctr"/>
            <a:r>
              <a:rPr lang="en-US" sz="1400" dirty="0" err="1" smtClean="0">
                <a:latin typeface="Arial Black" pitchFamily="34" charset="0"/>
              </a:rPr>
              <a:t>Ca</a:t>
            </a:r>
            <a:r>
              <a:rPr lang="en-US" sz="1400" baseline="30000" dirty="0" smtClean="0">
                <a:latin typeface="Arial Black" pitchFamily="34" charset="0"/>
              </a:rPr>
              <a:t>+</a:t>
            </a:r>
            <a:r>
              <a:rPr lang="en-US" sz="1400" dirty="0" smtClean="0">
                <a:latin typeface="Arial Black" pitchFamily="34" charset="0"/>
              </a:rPr>
              <a:t> </a:t>
            </a:r>
          </a:p>
          <a:p>
            <a:pPr algn="ctr"/>
            <a:endParaRPr lang="en-US" sz="800" dirty="0" smtClean="0">
              <a:latin typeface="Arial Black" pitchFamily="34" charset="0"/>
            </a:endParaRPr>
          </a:p>
          <a:p>
            <a:pPr algn="ctr"/>
            <a:r>
              <a:rPr lang="en-US" sz="1400" dirty="0" smtClean="0">
                <a:latin typeface="Arial Black" pitchFamily="34" charset="0"/>
              </a:rPr>
              <a:t> Na</a:t>
            </a:r>
            <a:r>
              <a:rPr lang="en-US" sz="1400" baseline="30000" dirty="0" smtClean="0">
                <a:latin typeface="Arial Black" pitchFamily="34" charset="0"/>
              </a:rPr>
              <a:t>+ </a:t>
            </a:r>
            <a:r>
              <a:rPr lang="en-US" sz="1400" dirty="0" err="1" smtClean="0">
                <a:latin typeface="Arial Black" pitchFamily="34" charset="0"/>
              </a:rPr>
              <a:t>Cl</a:t>
            </a:r>
            <a:r>
              <a:rPr lang="en-US" sz="1400" baseline="30000" dirty="0" smtClean="0">
                <a:latin typeface="Arial Black" pitchFamily="34" charset="0"/>
              </a:rPr>
              <a:t>-</a:t>
            </a:r>
          </a:p>
          <a:p>
            <a:pPr algn="ctr"/>
            <a:endParaRPr lang="en-US" sz="1400" baseline="30000" dirty="0" smtClean="0">
              <a:latin typeface="Arial Black" pitchFamily="34" charset="0"/>
            </a:endParaRPr>
          </a:p>
          <a:p>
            <a:pPr algn="ctr"/>
            <a:r>
              <a:rPr lang="en-US" sz="1400" dirty="0" smtClean="0">
                <a:latin typeface="Arial Black" pitchFamily="34" charset="0"/>
              </a:rPr>
              <a:t>HCO</a:t>
            </a:r>
            <a:r>
              <a:rPr lang="en-US" sz="1400" baseline="30000" dirty="0" smtClean="0">
                <a:latin typeface="Arial Black" pitchFamily="34" charset="0"/>
              </a:rPr>
              <a:t>-</a:t>
            </a:r>
          </a:p>
          <a:p>
            <a:pPr algn="ctr"/>
            <a:endParaRPr lang="ru-RU" sz="3400" dirty="0">
              <a:latin typeface="Arial Black" pitchFamily="34" charset="0"/>
            </a:endParaRPr>
          </a:p>
        </p:txBody>
      </p:sp>
      <p:pic>
        <p:nvPicPr>
          <p:cNvPr id="10" name="Picture 3" descr="D:\Foto\aralash o`simliklar\1abd34a0ecc53cb6292144a1f8918a21 —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67" y="841793"/>
            <a:ext cx="1520403" cy="103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IMG_20200810_194800_5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27" y="1872073"/>
            <a:ext cx="1518612" cy="11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65" y="1872073"/>
            <a:ext cx="1448395" cy="118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45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54759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179424" y="161387"/>
            <a:ext cx="5505901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Zamonaviy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anatomiya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asoschisi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424" y="653789"/>
            <a:ext cx="2988333" cy="2298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 smtClean="0">
                <a:latin typeface="Arial Black" pitchFamily="34" charset="0"/>
              </a:rPr>
              <a:t>Italiya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shifokori</a:t>
            </a:r>
            <a:endParaRPr lang="en-US" sz="2000" dirty="0" smtClean="0">
              <a:latin typeface="Arial Black" pitchFamily="34" charset="0"/>
            </a:endParaRPr>
          </a:p>
          <a:p>
            <a:r>
              <a:rPr lang="en-US" sz="2000" dirty="0" smtClean="0">
                <a:latin typeface="Arial Black" pitchFamily="34" charset="0"/>
              </a:rPr>
              <a:t>“</a:t>
            </a:r>
            <a:r>
              <a:rPr lang="en-US" sz="2000" dirty="0" err="1" smtClean="0">
                <a:latin typeface="Arial Black" pitchFamily="34" charset="0"/>
              </a:rPr>
              <a:t>Odam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tanasi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tuzilishi</a:t>
            </a:r>
            <a:r>
              <a:rPr lang="en-US" sz="2000" dirty="0" smtClean="0">
                <a:latin typeface="Arial Black" pitchFamily="34" charset="0"/>
              </a:rPr>
              <a:t>” </a:t>
            </a:r>
            <a:r>
              <a:rPr lang="en-US" sz="2000" dirty="0" err="1">
                <a:latin typeface="Arial Black" pitchFamily="34" charset="0"/>
              </a:rPr>
              <a:t>asarida</a:t>
            </a:r>
            <a:r>
              <a:rPr lang="en-US" sz="2000" dirty="0" smtClean="0">
                <a:latin typeface="Arial Black" pitchFamily="34" charset="0"/>
              </a:rPr>
              <a:t>, </a:t>
            </a:r>
            <a:r>
              <a:rPr lang="en-US" sz="2000" dirty="0" err="1">
                <a:latin typeface="Arial Black" pitchFamily="34" charset="0"/>
              </a:rPr>
              <a:t>barcha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organlarni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rasmlar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orqali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tasvirlagan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55790" y="2589116"/>
            <a:ext cx="2229536" cy="46805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Andreas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Vezaliy</a:t>
            </a:r>
            <a:endParaRPr lang="en-US" sz="1600" dirty="0" smtClean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55789" y="653789"/>
            <a:ext cx="1980220" cy="204152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0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54759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179424" y="161387"/>
            <a:ext cx="5505901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Zamonaviy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anatomiya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asoschisi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424" y="2373091"/>
            <a:ext cx="2016225" cy="684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Mechnikov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Mikrobiolog</a:t>
            </a:r>
            <a:endParaRPr lang="en-US" sz="1800" dirty="0"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55790" y="2448136"/>
            <a:ext cx="2229536" cy="6090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2"/>
                </a:solidFill>
                <a:latin typeface="Arial Black" pitchFamily="34" charset="0"/>
              </a:rPr>
              <a:t>Sechenov</a:t>
            </a:r>
            <a:r>
              <a:rPr lang="en-US" sz="1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en-US" sz="1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US" sz="1600" dirty="0" err="1" smtClean="0">
                <a:solidFill>
                  <a:srgbClr val="C00000"/>
                </a:solidFill>
                <a:latin typeface="Arial Black" pitchFamily="34" charset="0"/>
              </a:rPr>
              <a:t>fiziolog</a:t>
            </a:r>
            <a:r>
              <a:rPr lang="en-US" sz="1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 Black" pitchFamily="34" charset="0"/>
              </a:rPr>
              <a:t>olim</a:t>
            </a:r>
            <a:endParaRPr lang="en-US" sz="1600" dirty="0" smtClean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966" y="683939"/>
            <a:ext cx="1958676" cy="164374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60987" y="649465"/>
            <a:ext cx="1918013" cy="173089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02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Gippokrat-qadimgi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tarixi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785" y="2320216"/>
            <a:ext cx="2088232" cy="9198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Abu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Rayhon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Beruniy</a:t>
            </a:r>
            <a:endParaRPr lang="en-US" sz="16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Arial Black" pitchFamily="34" charset="0"/>
              </a:rPr>
              <a:t>973- 1048 </a:t>
            </a:r>
            <a:endParaRPr lang="ru-RU" sz="1600" b="1" dirty="0">
              <a:solidFill>
                <a:srgbClr val="000000"/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85" y="485951"/>
            <a:ext cx="2088232" cy="186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5429" y="611932"/>
            <a:ext cx="3204356" cy="24482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latin typeface="Arial Black" pitchFamily="34" charset="0"/>
              </a:rPr>
              <a:t>Ensiklopidest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olim</a:t>
            </a:r>
            <a:r>
              <a:rPr lang="en-US" sz="1600" dirty="0" smtClean="0">
                <a:latin typeface="Arial Black" pitchFamily="34" charset="0"/>
              </a:rPr>
              <a:t>. </a:t>
            </a:r>
            <a:r>
              <a:rPr lang="en-US" sz="1600" dirty="0" err="1" smtClean="0">
                <a:latin typeface="Arial Black" pitchFamily="34" charset="0"/>
              </a:rPr>
              <a:t>Olimning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 Black" pitchFamily="34" charset="0"/>
              </a:rPr>
              <a:t>“</a:t>
            </a:r>
            <a:r>
              <a:rPr lang="en-US" sz="1600" dirty="0" err="1" smtClean="0">
                <a:solidFill>
                  <a:srgbClr val="002060"/>
                </a:solidFill>
                <a:latin typeface="Arial Black" pitchFamily="34" charset="0"/>
              </a:rPr>
              <a:t>Saydana</a:t>
            </a:r>
            <a:r>
              <a:rPr lang="en-US" sz="1600" dirty="0" smtClean="0">
                <a:solidFill>
                  <a:srgbClr val="002060"/>
                </a:solidFill>
                <a:latin typeface="Arial Black" pitchFamily="34" charset="0"/>
              </a:rPr>
              <a:t>” </a:t>
            </a:r>
            <a:r>
              <a:rPr lang="en-US" sz="1600" dirty="0" err="1" smtClean="0">
                <a:latin typeface="Arial Black" pitchFamily="34" charset="0"/>
              </a:rPr>
              <a:t>asarida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muallifi</a:t>
            </a:r>
            <a:r>
              <a:rPr lang="en-US" sz="1600" dirty="0" smtClean="0">
                <a:latin typeface="Arial Black" pitchFamily="34" charset="0"/>
              </a:rPr>
              <a:t> .</a:t>
            </a:r>
          </a:p>
          <a:p>
            <a:r>
              <a:rPr lang="en-US" sz="1600" dirty="0" err="1" smtClean="0">
                <a:latin typeface="Arial Black" pitchFamily="34" charset="0"/>
              </a:rPr>
              <a:t>O‘simlik</a:t>
            </a:r>
            <a:r>
              <a:rPr lang="en-US" sz="1600" dirty="0" smtClean="0">
                <a:latin typeface="Arial Black" pitchFamily="34" charset="0"/>
              </a:rPr>
              <a:t>, </a:t>
            </a:r>
            <a:r>
              <a:rPr lang="en-US" sz="1600" dirty="0" err="1" smtClean="0">
                <a:latin typeface="Arial Black" pitchFamily="34" charset="0"/>
              </a:rPr>
              <a:t>hayvon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mahsulotlari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va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minerallardan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tayyorlangan</a:t>
            </a:r>
            <a:r>
              <a:rPr lang="en-US" sz="1600" dirty="0" smtClean="0">
                <a:latin typeface="Arial Black" pitchFamily="34" charset="0"/>
              </a:rPr>
              <a:t> 1000dan </a:t>
            </a:r>
            <a:r>
              <a:rPr lang="en-US" sz="1600" dirty="0" err="1" smtClean="0">
                <a:latin typeface="Arial Black" pitchFamily="34" charset="0"/>
              </a:rPr>
              <a:t>ortiq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dori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darmonlar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to‘g‘risida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tavsif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berilgan</a:t>
            </a:r>
            <a:endParaRPr lang="ru-RU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0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Gippokrat-qadimgi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tarixi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3801" y="2320216"/>
            <a:ext cx="1964976" cy="739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Abu 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Ali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ibnSino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</a:p>
          <a:p>
            <a:endParaRPr lang="en-US" sz="400" b="1" dirty="0">
              <a:solidFill>
                <a:srgbClr val="000000"/>
              </a:solidFill>
              <a:latin typeface="Arial Black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 Black" pitchFamily="34" charset="0"/>
              </a:rPr>
              <a:t>980- </a:t>
            </a:r>
            <a:r>
              <a:rPr lang="en-US" sz="1600" b="1" dirty="0">
                <a:solidFill>
                  <a:srgbClr val="000000"/>
                </a:solidFill>
                <a:latin typeface="Arial Black" pitchFamily="34" charset="0"/>
              </a:rPr>
              <a:t>1037 </a:t>
            </a:r>
            <a:endParaRPr lang="ru-RU" sz="1600" b="1" dirty="0">
              <a:solidFill>
                <a:srgbClr val="000000"/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5429" y="611932"/>
            <a:ext cx="3204356" cy="24482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latin typeface="Arial Black" pitchFamily="34" charset="0"/>
              </a:rPr>
              <a:t>“</a:t>
            </a:r>
            <a:r>
              <a:rPr lang="en-US" sz="1600" dirty="0" err="1" smtClean="0">
                <a:latin typeface="Arial Black" pitchFamily="34" charset="0"/>
              </a:rPr>
              <a:t>Tib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qonunlari</a:t>
            </a:r>
            <a:r>
              <a:rPr lang="en-US" sz="1600" dirty="0" smtClean="0">
                <a:latin typeface="Arial Black" pitchFamily="34" charset="0"/>
              </a:rPr>
              <a:t>” </a:t>
            </a:r>
            <a:r>
              <a:rPr lang="en-US" sz="1600" dirty="0" err="1" smtClean="0">
                <a:latin typeface="Arial Black" pitchFamily="34" charset="0"/>
              </a:rPr>
              <a:t>kitobida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odam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anatomiyasi</a:t>
            </a:r>
            <a:r>
              <a:rPr lang="en-US" sz="1600" dirty="0">
                <a:latin typeface="Arial Black" pitchFamily="34" charset="0"/>
              </a:rPr>
              <a:t>, </a:t>
            </a:r>
            <a:r>
              <a:rPr lang="en-US" sz="1600" dirty="0" err="1">
                <a:latin typeface="Arial Black" pitchFamily="34" charset="0"/>
              </a:rPr>
              <a:t>fiziologiyasi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va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gigienasi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kabi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tibbiyotning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nazariy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fanlariga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hamda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ichki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kasalliklar</a:t>
            </a:r>
            <a:r>
              <a:rPr lang="en-US" sz="1600" dirty="0">
                <a:latin typeface="Arial Black" pitchFamily="34" charset="0"/>
              </a:rPr>
              <a:t>, </a:t>
            </a:r>
            <a:r>
              <a:rPr lang="en-US" sz="1600" dirty="0" err="1">
                <a:latin typeface="Arial Black" pitchFamily="34" charset="0"/>
              </a:rPr>
              <a:t>jarrohlik</a:t>
            </a:r>
            <a:r>
              <a:rPr lang="en-US" sz="1600" dirty="0">
                <a:latin typeface="Arial Black" pitchFamily="34" charset="0"/>
              </a:rPr>
              <a:t>, </a:t>
            </a:r>
            <a:r>
              <a:rPr lang="en-US" sz="1600" dirty="0" err="1">
                <a:latin typeface="Arial Black" pitchFamily="34" charset="0"/>
              </a:rPr>
              <a:t>dorishunoslik</a:t>
            </a:r>
            <a:r>
              <a:rPr lang="en-US" sz="1600" dirty="0">
                <a:latin typeface="Arial Black" pitchFamily="34" charset="0"/>
              </a:rPr>
              <a:t>, </a:t>
            </a:r>
            <a:r>
              <a:rPr lang="en-US" sz="1600" dirty="0" err="1">
                <a:latin typeface="Arial Black" pitchFamily="34" charset="0"/>
              </a:rPr>
              <a:t>yuqumli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kasalliklarga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taalluqli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bilimlar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bayon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etilgan</a:t>
            </a:r>
            <a:endParaRPr lang="ru-RU" sz="1600" b="1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80291" y="609933"/>
            <a:ext cx="1848486" cy="171028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8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766736" y="27948"/>
            <a:ext cx="4413597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Zamondosh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olimlarimiz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3421" y="2556148"/>
            <a:ext cx="2016224" cy="5400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latin typeface="Arial Black" pitchFamily="34" charset="0"/>
            </a:endParaRPr>
          </a:p>
          <a:p>
            <a:r>
              <a:rPr lang="en-US" sz="1600" b="1" dirty="0" smtClean="0">
                <a:solidFill>
                  <a:schemeClr val="bg2"/>
                </a:solidFill>
                <a:latin typeface="Arial Black" pitchFamily="34" charset="0"/>
              </a:rPr>
              <a:t>A. O‘. </a:t>
            </a:r>
            <a:r>
              <a:rPr lang="en-US" sz="1600" b="1" dirty="0" err="1" smtClean="0">
                <a:solidFill>
                  <a:schemeClr val="bg2"/>
                </a:solidFill>
                <a:latin typeface="Arial Black" pitchFamily="34" charset="0"/>
              </a:rPr>
              <a:t>Aripovich</a:t>
            </a:r>
            <a:endParaRPr lang="en-US" sz="1600" b="1" dirty="0" smtClean="0">
              <a:solidFill>
                <a:schemeClr val="bg2"/>
              </a:solidFill>
              <a:latin typeface="Arial Black" pitchFamily="34" charset="0"/>
            </a:endParaRPr>
          </a:p>
          <a:p>
            <a:r>
              <a:rPr lang="en-US" sz="1600" b="1" dirty="0">
                <a:latin typeface="Arial Black" pitchFamily="34" charset="0"/>
              </a:rPr>
              <a:t>1927- 2001</a:t>
            </a:r>
            <a:endParaRPr lang="ru-RU" sz="1600" b="1" dirty="0">
              <a:latin typeface="Arial Black" pitchFamily="34" charset="0"/>
            </a:endParaRPr>
          </a:p>
          <a:p>
            <a:endParaRPr lang="en-US" sz="1600" b="1" dirty="0"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421" y="575928"/>
            <a:ext cx="2016224" cy="198022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dirty="0">
              <a:latin typeface="Arial Black" pitchFamily="34" charset="0"/>
            </a:endParaRPr>
          </a:p>
        </p:txBody>
      </p:sp>
      <p:pic>
        <p:nvPicPr>
          <p:cNvPr id="5122" name="Picture 2" descr="D:\Foto\фф\IMG_20200807_025618_8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78" y="497197"/>
            <a:ext cx="1983229" cy="161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59645" y="2088096"/>
            <a:ext cx="338437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 dirty="0" err="1" smtClean="0">
                <a:latin typeface="Arial Black" pitchFamily="34" charset="0"/>
              </a:rPr>
              <a:t>Surunkali</a:t>
            </a:r>
            <a:r>
              <a:rPr lang="en-US" sz="1500" b="1" dirty="0" smtClean="0">
                <a:latin typeface="Arial Black" pitchFamily="34" charset="0"/>
              </a:rPr>
              <a:t> </a:t>
            </a:r>
            <a:r>
              <a:rPr lang="en-US" sz="1500" b="1" dirty="0" err="1" smtClean="0">
                <a:latin typeface="Arial Black" pitchFamily="34" charset="0"/>
              </a:rPr>
              <a:t>buyrak</a:t>
            </a:r>
            <a:r>
              <a:rPr lang="en-US" sz="1500" b="1" dirty="0" smtClean="0">
                <a:latin typeface="Arial Black" pitchFamily="34" charset="0"/>
              </a:rPr>
              <a:t> </a:t>
            </a:r>
            <a:r>
              <a:rPr lang="en-US" sz="1500" b="1" dirty="0" err="1" smtClean="0">
                <a:latin typeface="Arial Black" pitchFamily="34" charset="0"/>
              </a:rPr>
              <a:t>xastaliklarini</a:t>
            </a:r>
            <a:r>
              <a:rPr lang="en-US" sz="1500" b="1" dirty="0" smtClean="0">
                <a:latin typeface="Arial Black" pitchFamily="34" charset="0"/>
              </a:rPr>
              <a:t> </a:t>
            </a:r>
            <a:r>
              <a:rPr lang="en-US" sz="1500" b="1" dirty="0" err="1" smtClean="0">
                <a:latin typeface="Arial Black" pitchFamily="34" charset="0"/>
              </a:rPr>
              <a:t>so‘g`lom</a:t>
            </a:r>
            <a:r>
              <a:rPr lang="en-US" sz="1500" b="1" dirty="0" smtClean="0">
                <a:latin typeface="Arial Black" pitchFamily="34" charset="0"/>
              </a:rPr>
              <a:t> </a:t>
            </a:r>
            <a:r>
              <a:rPr lang="en-US" sz="1500" b="1" dirty="0" err="1" smtClean="0">
                <a:latin typeface="Arial Black" pitchFamily="34" charset="0"/>
              </a:rPr>
              <a:t>buyrak</a:t>
            </a:r>
            <a:r>
              <a:rPr lang="en-US" sz="1500" b="1" dirty="0" smtClean="0">
                <a:latin typeface="Arial Black" pitchFamily="34" charset="0"/>
              </a:rPr>
              <a:t> </a:t>
            </a:r>
            <a:r>
              <a:rPr lang="en-US" sz="1500" b="1" dirty="0" err="1" smtClean="0">
                <a:latin typeface="Arial Black" pitchFamily="34" charset="0"/>
              </a:rPr>
              <a:t>ko‘chirib</a:t>
            </a:r>
            <a:r>
              <a:rPr lang="en-US" sz="1500" b="1" dirty="0" smtClean="0">
                <a:latin typeface="Arial Black" pitchFamily="34" charset="0"/>
              </a:rPr>
              <a:t> </a:t>
            </a:r>
            <a:r>
              <a:rPr lang="en-US" sz="1500" b="1" dirty="0" err="1" smtClean="0">
                <a:latin typeface="Arial Black" pitchFamily="34" charset="0"/>
              </a:rPr>
              <a:t>o‘tkazish</a:t>
            </a:r>
            <a:r>
              <a:rPr lang="en-US" sz="1500" b="1" dirty="0" smtClean="0">
                <a:latin typeface="Arial Black" pitchFamily="34" charset="0"/>
              </a:rPr>
              <a:t> </a:t>
            </a:r>
            <a:r>
              <a:rPr lang="en-US" sz="1500" b="1" dirty="0" err="1" smtClean="0">
                <a:latin typeface="Arial Black" pitchFamily="34" charset="0"/>
              </a:rPr>
              <a:t>orqali</a:t>
            </a:r>
            <a:r>
              <a:rPr lang="en-US" sz="1500" b="1" dirty="0" smtClean="0">
                <a:latin typeface="Arial Black" pitchFamily="34" charset="0"/>
              </a:rPr>
              <a:t> </a:t>
            </a:r>
            <a:r>
              <a:rPr lang="en-US" sz="1500" b="1" dirty="0" err="1" smtClean="0">
                <a:latin typeface="Arial Black" pitchFamily="34" charset="0"/>
              </a:rPr>
              <a:t>davolashni</a:t>
            </a:r>
            <a:r>
              <a:rPr lang="en-US" sz="1500" b="1" dirty="0" smtClean="0">
                <a:latin typeface="Arial Black" pitchFamily="34" charset="0"/>
              </a:rPr>
              <a:t> </a:t>
            </a:r>
            <a:r>
              <a:rPr lang="en-US" sz="1500" b="1" dirty="0" err="1" smtClean="0">
                <a:latin typeface="Arial Black" pitchFamily="34" charset="0"/>
              </a:rPr>
              <a:t>amalga</a:t>
            </a:r>
            <a:r>
              <a:rPr lang="en-US" sz="1500" b="1" dirty="0" smtClean="0">
                <a:latin typeface="Arial Black" pitchFamily="34" charset="0"/>
              </a:rPr>
              <a:t> </a:t>
            </a:r>
            <a:r>
              <a:rPr lang="en-US" sz="1500" b="1" dirty="0" err="1" smtClean="0">
                <a:latin typeface="Arial Black" pitchFamily="34" charset="0"/>
              </a:rPr>
              <a:t>oshirgan</a:t>
            </a:r>
            <a:endParaRPr lang="en-US" sz="15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7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Gippokrat-qadimgi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tarixi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11773" y="2376128"/>
            <a:ext cx="2255883" cy="7200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b="1" dirty="0" smtClean="0">
              <a:latin typeface="Arial Black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T.Y. </a:t>
            </a:r>
            <a:r>
              <a:rPr lang="en-US" sz="1600" b="1" dirty="0" err="1">
                <a:solidFill>
                  <a:srgbClr val="002060"/>
                </a:solidFill>
                <a:latin typeface="Arial Black" pitchFamily="34" charset="0"/>
              </a:rPr>
              <a:t>Xolmatovich</a:t>
            </a:r>
            <a:r>
              <a:rPr lang="en-US" sz="1600" b="1" dirty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Arial Black" pitchFamily="34" charset="0"/>
              </a:rPr>
              <a:t>1916- 2005</a:t>
            </a:r>
            <a:endParaRPr lang="ru-RU" sz="1600" b="1" dirty="0">
              <a:solidFill>
                <a:srgbClr val="000000"/>
              </a:solidFill>
              <a:latin typeface="Arial Black" pitchFamily="34" charset="0"/>
            </a:endParaRPr>
          </a:p>
          <a:p>
            <a:endParaRPr lang="en-US" sz="1600" b="1" dirty="0"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199037" y="2124100"/>
            <a:ext cx="3004724" cy="972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Qalqonsimon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bez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gormoni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hujayra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metobolizmi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,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endokrin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kasalliklarni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o‘rgangan</a:t>
            </a:r>
            <a:r>
              <a:rPr lang="en-US" sz="1600" b="1" dirty="0" smtClean="0">
                <a:solidFill>
                  <a:srgbClr val="000000"/>
                </a:solidFill>
                <a:latin typeface="Arial Black" pitchFamily="34" charset="0"/>
              </a:rPr>
              <a:t>.</a:t>
            </a:r>
            <a:endParaRPr lang="en-US" sz="160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11773" y="683940"/>
            <a:ext cx="2255883" cy="169218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dirty="0"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8" y="485951"/>
            <a:ext cx="1680940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Gippokrat-qadimgi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tarixi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199035" y="2340124"/>
            <a:ext cx="5368619" cy="756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 Black" pitchFamily="34" charset="0"/>
              </a:rPr>
              <a:t>Fan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va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texnika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 Black" pitchFamily="34" charset="0"/>
              </a:rPr>
              <a:t>rivojlanishi</a:t>
            </a:r>
            <a:r>
              <a:rPr lang="en-US" sz="1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 Black" pitchFamily="34" charset="0"/>
              </a:rPr>
              <a:t>odam</a:t>
            </a:r>
            <a:r>
              <a:rPr lang="en-US" sz="1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organizmini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mukammal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darajada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o`rganishga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imkon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yaratdi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.</a:t>
            </a:r>
            <a:endParaRPr lang="ru-RU" sz="1600" dirty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Arial Black" pitchFamily="34" charset="0"/>
              </a:rPr>
              <a:t>.</a:t>
            </a:r>
            <a:endParaRPr lang="en-US" sz="160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1227" y="575926"/>
            <a:ext cx="2076429" cy="165618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4351" y="517756"/>
            <a:ext cx="2639283" cy="171435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766736" y="115266"/>
            <a:ext cx="4705277" cy="5687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dirty="0" err="1">
                <a:latin typeface="Arial Black" pitchFamily="34" charset="0"/>
              </a:rPr>
              <a:t>Gormonlar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va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ularga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xos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belgilarni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yozing</a:t>
            </a:r>
            <a:r>
              <a:rPr lang="en-US" sz="1800" dirty="0">
                <a:latin typeface="Arial Black" pitchFamily="34" charset="0"/>
              </a:rPr>
              <a:t> </a:t>
            </a:r>
            <a:endParaRPr lang="ru-RU" sz="18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498232"/>
              </p:ext>
            </p:extLst>
          </p:nvPr>
        </p:nvGraphicFramePr>
        <p:xfrm>
          <a:off x="287437" y="539922"/>
          <a:ext cx="5256584" cy="21626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9408"/>
                <a:gridCol w="1584176"/>
                <a:gridCol w="504056"/>
                <a:gridCol w="2748944"/>
              </a:tblGrid>
              <a:tr h="3948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Black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 Black" pitchFamily="34" charset="0"/>
                        </a:rPr>
                        <a:t>Gormon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Black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 Black" pitchFamily="34" charset="0"/>
                        </a:rPr>
                        <a:t>Vazifasi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948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Black" pitchFamily="34" charset="0"/>
                        </a:rPr>
                        <a:t>A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9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Arial Black" pitchFamily="34" charset="0"/>
                        </a:rPr>
                        <a:t>Tiroksin</a:t>
                      </a:r>
                      <a:endParaRPr lang="en-US" sz="1400" dirty="0" smtClean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Black" pitchFamily="34" charset="0"/>
                        </a:rPr>
                        <a:t>1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9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Qonda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kalsiy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,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fosfor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miqdorini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boshqarish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948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Black" pitchFamily="34" charset="0"/>
                        </a:rPr>
                        <a:t>B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 Black" pitchFamily="34" charset="0"/>
                        </a:rPr>
                        <a:t>Paratgormon</a:t>
                      </a:r>
                      <a:r>
                        <a:rPr lang="en-US" sz="1400" dirty="0" smtClean="0">
                          <a:latin typeface="Arial Black" pitchFamily="34" charset="0"/>
                        </a:rPr>
                        <a:t> 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Black" pitchFamily="34" charset="0"/>
                        </a:rPr>
                        <a:t>2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9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Nerv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va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qo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‘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zga`luvchanlikni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kuchaytirish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948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Black" pitchFamily="34" charset="0"/>
                        </a:rPr>
                        <a:t>C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 Black" pitchFamily="34" charset="0"/>
                        </a:rPr>
                        <a:t>Timozin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Black" pitchFamily="34" charset="0"/>
                        </a:rPr>
                        <a:t>3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9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Limfositlar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hosil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bo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‘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lishini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kuchaytiradi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199033" y="2448136"/>
            <a:ext cx="5368621" cy="648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 Black" pitchFamily="34" charset="0"/>
              </a:rPr>
              <a:t>143-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yil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davomida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kuzatilgan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 Black" pitchFamily="34" charset="0"/>
              </a:rPr>
              <a:t>natijaga</a:t>
            </a:r>
            <a:r>
              <a:rPr lang="en-US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 Black" pitchFamily="34" charset="0"/>
              </a:rPr>
              <a:t>ko‘ra</a:t>
            </a:r>
            <a:r>
              <a:rPr lang="en-US" sz="1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 Black" pitchFamily="34" charset="0"/>
              </a:rPr>
              <a:t>aholi</a:t>
            </a:r>
            <a:r>
              <a:rPr lang="en-US" sz="1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 Black" pitchFamily="34" charset="0"/>
              </a:rPr>
              <a:t>soni</a:t>
            </a:r>
            <a:r>
              <a:rPr lang="en-US" sz="1600" dirty="0" smtClean="0">
                <a:solidFill>
                  <a:schemeClr val="tx1"/>
                </a:solidFill>
                <a:latin typeface="Arial Black" pitchFamily="34" charset="0"/>
              </a:rPr>
              <a:t> 23700000 </a:t>
            </a:r>
            <a:r>
              <a:rPr lang="en-US" sz="1600" dirty="0" err="1" smtClean="0">
                <a:solidFill>
                  <a:schemeClr val="tx1"/>
                </a:solidFill>
                <a:latin typeface="Arial Black" pitchFamily="34" charset="0"/>
              </a:rPr>
              <a:t>taga</a:t>
            </a:r>
            <a:r>
              <a:rPr lang="en-US" sz="1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 Black" pitchFamily="34" charset="0"/>
              </a:rPr>
              <a:t>oshgan</a:t>
            </a:r>
            <a:endParaRPr lang="ru-RU" sz="1600" dirty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Arial Black" pitchFamily="34" charset="0"/>
              </a:rPr>
              <a:t>.</a:t>
            </a:r>
            <a:endParaRPr lang="en-US" sz="160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9032" y="139504"/>
            <a:ext cx="5368621" cy="230863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9033" y="129376"/>
            <a:ext cx="5368622" cy="3865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err="1" smtClean="0">
                <a:latin typeface="Arial Black" pitchFamily="34" charset="0"/>
              </a:rPr>
              <a:t>O`zbekiston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aholi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soni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o‘sib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borishi</a:t>
            </a:r>
            <a:endParaRPr lang="ru-RU" sz="1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2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549392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>
                <a:latin typeface="Arial Black" pitchFamily="34" charset="0"/>
              </a:rPr>
              <a:t>Tibbiyot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sohasidagi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yutuqlar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5129" y="600109"/>
            <a:ext cx="2356884" cy="138606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8317" y="625475"/>
            <a:ext cx="2394718" cy="14188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endParaRPr lang="en-US" sz="4000" dirty="0" smtClean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5429" y="2232112"/>
            <a:ext cx="5364596" cy="8280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latin typeface="Arial Black" pitchFamily="34" charset="0"/>
              </a:rPr>
              <a:t>Yoppasiga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o‘tkazilgan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tibbiy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emlashlar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tufayli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o‘lat</a:t>
            </a:r>
            <a:r>
              <a:rPr lang="en-US" sz="1600" dirty="0" smtClean="0">
                <a:latin typeface="Arial Black" pitchFamily="34" charset="0"/>
              </a:rPr>
              <a:t>, </a:t>
            </a:r>
            <a:r>
              <a:rPr lang="en-US" sz="1600" dirty="0" err="1" smtClean="0">
                <a:latin typeface="Arial Black" pitchFamily="34" charset="0"/>
              </a:rPr>
              <a:t>chechak</a:t>
            </a:r>
            <a:r>
              <a:rPr lang="en-US" sz="1600" dirty="0">
                <a:latin typeface="Arial Black" pitchFamily="34" charset="0"/>
              </a:rPr>
              <a:t>, </a:t>
            </a:r>
            <a:r>
              <a:rPr lang="en-US" sz="1600" dirty="0" err="1">
                <a:latin typeface="Arial Black" pitchFamily="34" charset="0"/>
              </a:rPr>
              <a:t>poliomiyelit</a:t>
            </a:r>
            <a:r>
              <a:rPr lang="en-US" sz="1600" dirty="0" smtClean="0">
                <a:latin typeface="Arial Black" pitchFamily="34" charset="0"/>
              </a:rPr>
              <a:t>, </a:t>
            </a:r>
            <a:r>
              <a:rPr lang="en-US" sz="1600" dirty="0" err="1" smtClean="0">
                <a:latin typeface="Arial Black" pitchFamily="34" charset="0"/>
              </a:rPr>
              <a:t>qizamiq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kabi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kasalliklar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tugatilishiga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imkon</a:t>
            </a:r>
            <a:r>
              <a:rPr lang="en-US" sz="1600" dirty="0"/>
              <a:t> </a:t>
            </a:r>
            <a:r>
              <a:rPr lang="en-US" sz="1600" dirty="0" err="1">
                <a:latin typeface="Arial Black" pitchFamily="34" charset="0"/>
              </a:rPr>
              <a:t>berdi</a:t>
            </a:r>
            <a:endParaRPr lang="ru-RU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549392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>
                <a:latin typeface="Arial Black" pitchFamily="34" charset="0"/>
              </a:rPr>
              <a:t>Tibbiyot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sohasidagi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yutuqlar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697" y="575928"/>
            <a:ext cx="2844316" cy="23402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endParaRPr lang="en-US" sz="4000" dirty="0" smtClean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425" y="485952"/>
            <a:ext cx="2448272" cy="24302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latin typeface="Arial Black" pitchFamily="34" charset="0"/>
              </a:rPr>
              <a:t>M</a:t>
            </a:r>
            <a:r>
              <a:rPr lang="en-US" sz="1600" dirty="0" err="1" smtClean="0">
                <a:latin typeface="Arial Black" pitchFamily="34" charset="0"/>
              </a:rPr>
              <a:t>alakali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kadrlar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tayyorlash</a:t>
            </a:r>
            <a:r>
              <a:rPr lang="en-US" sz="1600" dirty="0" smtClean="0">
                <a:latin typeface="Arial Black" pitchFamily="34" charset="0"/>
              </a:rPr>
              <a:t>, </a:t>
            </a:r>
            <a:r>
              <a:rPr lang="en-US" sz="1600" dirty="0" err="1" smtClean="0">
                <a:latin typeface="Arial Black" pitchFamily="34" charset="0"/>
              </a:rPr>
              <a:t>sanitariya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gigiyena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xizmatlarini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yaxshilashga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ishlariga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katta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e`tibor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berilmoqda</a:t>
            </a:r>
            <a:r>
              <a:rPr lang="en-US" sz="1600" dirty="0" smtClean="0">
                <a:latin typeface="Arial Black" pitchFamily="34" charset="0"/>
              </a:rPr>
              <a:t>.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0"/>
            <a:ext cx="5751631" cy="57592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251433" y="101440"/>
            <a:ext cx="5436604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>
                <a:latin typeface="Arial Black" pitchFamily="34" charset="0"/>
              </a:rPr>
              <a:t>Tibbiyot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sohasidagi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muammolar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433" y="2050397"/>
            <a:ext cx="5292588" cy="1045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Arial Black" pitchFamily="34" charset="0"/>
              </a:rPr>
              <a:t>Suv</a:t>
            </a:r>
            <a:r>
              <a:rPr lang="en-US" sz="1800" dirty="0">
                <a:solidFill>
                  <a:schemeClr val="tx1"/>
                </a:solidFill>
                <a:latin typeface="Arial Black" pitchFamily="34" charset="0"/>
              </a:rPr>
              <a:t> , </a:t>
            </a:r>
            <a:r>
              <a:rPr lang="en-US" sz="1800" dirty="0" err="1">
                <a:solidFill>
                  <a:schemeClr val="tx1"/>
                </a:solidFill>
                <a:latin typeface="Arial Black" pitchFamily="34" charset="0"/>
              </a:rPr>
              <a:t>havo</a:t>
            </a:r>
            <a:r>
              <a:rPr lang="en-US" sz="1800" dirty="0">
                <a:solidFill>
                  <a:schemeClr val="tx1"/>
                </a:solidFill>
                <a:latin typeface="Arial Black" pitchFamily="34" charset="0"/>
              </a:rPr>
              <a:t> , </a:t>
            </a:r>
            <a:r>
              <a:rPr lang="en-US" sz="1800" dirty="0" err="1">
                <a:solidFill>
                  <a:schemeClr val="tx1"/>
                </a:solidFill>
                <a:latin typeface="Arial Black" pitchFamily="34" charset="0"/>
              </a:rPr>
              <a:t>tuproq</a:t>
            </a:r>
            <a:r>
              <a:rPr lang="en-US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Black" pitchFamily="34" charset="0"/>
              </a:rPr>
              <a:t>ifloslanishi</a:t>
            </a:r>
            <a:r>
              <a:rPr lang="en-US" sz="1800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 Black" pitchFamily="34" charset="0"/>
              </a:rPr>
              <a:t>yer</a:t>
            </a:r>
            <a:r>
              <a:rPr lang="en-US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Black" pitchFamily="34" charset="0"/>
              </a:rPr>
              <a:t>yuzida</a:t>
            </a:r>
            <a:r>
              <a:rPr lang="en-US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Black" pitchFamily="34" charset="0"/>
              </a:rPr>
              <a:t>harorat</a:t>
            </a:r>
            <a:r>
              <a:rPr lang="en-US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 Black" pitchFamily="34" charset="0"/>
              </a:rPr>
              <a:t>ortishi</a:t>
            </a: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 Black" pitchFamily="34" charset="0"/>
              </a:rPr>
              <a:t>va</a:t>
            </a: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Black" pitchFamily="34" charset="0"/>
              </a:rPr>
              <a:t>atrof</a:t>
            </a:r>
            <a:r>
              <a:rPr lang="en-US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</a:rPr>
              <a:t>-</a:t>
            </a:r>
            <a:r>
              <a:rPr lang="en-US" sz="1800" dirty="0" err="1" smtClean="0">
                <a:solidFill>
                  <a:schemeClr val="tx1"/>
                </a:solidFill>
                <a:latin typeface="Arial Black" pitchFamily="34" charset="0"/>
              </a:rPr>
              <a:t>muhitda</a:t>
            </a: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 Black" pitchFamily="34" charset="0"/>
              </a:rPr>
              <a:t>radiatsiya</a:t>
            </a: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 Black" pitchFamily="34" charset="0"/>
              </a:rPr>
              <a:t>tarqalishi</a:t>
            </a: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</a:rPr>
              <a:t>  </a:t>
            </a:r>
            <a:r>
              <a:rPr lang="en-US" sz="1800" dirty="0" err="1" smtClean="0">
                <a:solidFill>
                  <a:schemeClr val="tx1"/>
                </a:solidFill>
                <a:latin typeface="Arial Black" pitchFamily="34" charset="0"/>
              </a:rPr>
              <a:t>zararli</a:t>
            </a: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Black" pitchFamily="34" charset="0"/>
              </a:rPr>
              <a:t>omil</a:t>
            </a:r>
            <a:r>
              <a:rPr lang="en-US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Black" pitchFamily="34" charset="0"/>
              </a:rPr>
              <a:t>sanaladi</a:t>
            </a:r>
            <a:r>
              <a:rPr lang="en-US" sz="1800" dirty="0">
                <a:solidFill>
                  <a:schemeClr val="tx1"/>
                </a:solidFill>
                <a:latin typeface="Arial Black" pitchFamily="34" charset="0"/>
              </a:rPr>
              <a:t>.</a:t>
            </a:r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576" y="586888"/>
            <a:ext cx="2016224" cy="141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63801" y="569320"/>
            <a:ext cx="1980220" cy="142780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6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0"/>
            <a:ext cx="5751631" cy="57592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251433" y="101440"/>
            <a:ext cx="5436604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Tibbiyot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sohasidagi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muammolar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35709" y="2376128"/>
            <a:ext cx="82809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7857" y="608064"/>
            <a:ext cx="1605038" cy="118516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969735" y="1793226"/>
            <a:ext cx="1529471" cy="136049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9907" y="615143"/>
            <a:ext cx="2779828" cy="24871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err="1" smtClean="0">
                <a:latin typeface="Arial Black" pitchFamily="34" charset="0"/>
              </a:rPr>
              <a:t>Asosiy</a:t>
            </a:r>
            <a:r>
              <a:rPr lang="en-US" sz="1800" dirty="0" smtClean="0">
                <a:latin typeface="Arial Black" pitchFamily="34" charset="0"/>
              </a:rPr>
              <a:t>  </a:t>
            </a:r>
            <a:r>
              <a:rPr lang="en-US" sz="1800" dirty="0" err="1" smtClean="0">
                <a:latin typeface="Arial Black" pitchFamily="34" charset="0"/>
              </a:rPr>
              <a:t>muammolar</a:t>
            </a:r>
            <a:endParaRPr lang="en-US" sz="1800" dirty="0" smtClean="0">
              <a:latin typeface="Arial Black" pitchFamily="34" charset="0"/>
            </a:endParaRPr>
          </a:p>
          <a:p>
            <a:r>
              <a:rPr lang="en-US" sz="1800" dirty="0" err="1">
                <a:latin typeface="Arial Black" pitchFamily="34" charset="0"/>
              </a:rPr>
              <a:t>y</a:t>
            </a:r>
            <a:r>
              <a:rPr lang="en-US" sz="1800" dirty="0" err="1" smtClean="0">
                <a:latin typeface="Arial Black" pitchFamily="34" charset="0"/>
              </a:rPr>
              <a:t>urak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q</a:t>
            </a:r>
            <a:r>
              <a:rPr lang="en-US" sz="1800" dirty="0" err="1" smtClean="0">
                <a:latin typeface="Arial Black" pitchFamily="34" charset="0"/>
              </a:rPr>
              <a:t>on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tomir</a:t>
            </a:r>
            <a:r>
              <a:rPr lang="en-US" sz="1800" dirty="0" smtClean="0">
                <a:latin typeface="Arial Black" pitchFamily="34" charset="0"/>
              </a:rPr>
              <a:t>, </a:t>
            </a:r>
            <a:r>
              <a:rPr lang="en-US" sz="1800" dirty="0" err="1" smtClean="0">
                <a:latin typeface="Arial Black" pitchFamily="34" charset="0"/>
              </a:rPr>
              <a:t>allergik</a:t>
            </a:r>
            <a:r>
              <a:rPr lang="en-US" sz="1800" dirty="0" smtClean="0">
                <a:latin typeface="Arial Black" pitchFamily="34" charset="0"/>
              </a:rPr>
              <a:t>, </a:t>
            </a:r>
            <a:r>
              <a:rPr lang="en-US" sz="1800" dirty="0" err="1" smtClean="0">
                <a:latin typeface="Arial Black" pitchFamily="34" charset="0"/>
              </a:rPr>
              <a:t>onkologik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kasalliklarni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keng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tarqalishi</a:t>
            </a:r>
            <a:r>
              <a:rPr lang="en-US" sz="1800" dirty="0" smtClean="0">
                <a:latin typeface="Arial Black" pitchFamily="34" charset="0"/>
              </a:rPr>
              <a:t>, </a:t>
            </a:r>
            <a:r>
              <a:rPr lang="en-US" sz="1800" dirty="0" err="1" smtClean="0">
                <a:latin typeface="Arial Black" pitchFamily="34" charset="0"/>
              </a:rPr>
              <a:t>kam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harakatlanish</a:t>
            </a:r>
            <a:r>
              <a:rPr lang="en-US" sz="1800" dirty="0" smtClean="0">
                <a:latin typeface="Arial Black" pitchFamily="34" charset="0"/>
              </a:rPr>
              <a:t>,</a:t>
            </a:r>
          </a:p>
          <a:p>
            <a:r>
              <a:rPr lang="en-US" sz="1800" dirty="0" err="1" smtClean="0">
                <a:latin typeface="Arial Black" pitchFamily="34" charset="0"/>
              </a:rPr>
              <a:t>noto‘g‘ri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ovqatlanish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psixologik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ta‘sirning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ortib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borishidir</a:t>
            </a:r>
            <a:r>
              <a:rPr lang="en-US" sz="1800" dirty="0" smtClean="0">
                <a:latin typeface="Arial Black" pitchFamily="34" charset="0"/>
              </a:rPr>
              <a:t>.</a:t>
            </a:r>
            <a:endParaRPr lang="ru-RU" sz="1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9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0"/>
            <a:ext cx="5751631" cy="57592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179425" y="101440"/>
            <a:ext cx="5508612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dirty="0" err="1">
                <a:latin typeface="Arial Black" pitchFamily="34" charset="0"/>
              </a:rPr>
              <a:t>O‘zaro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mos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tushunchalarni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juftlab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yozing</a:t>
            </a:r>
            <a:r>
              <a:rPr lang="en-US" sz="1800" dirty="0">
                <a:latin typeface="Arial Black" pitchFamily="34" charset="0"/>
              </a:rPr>
              <a:t>               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35709" y="2376128"/>
            <a:ext cx="82809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231122"/>
              </p:ext>
            </p:extLst>
          </p:nvPr>
        </p:nvGraphicFramePr>
        <p:xfrm>
          <a:off x="179425" y="719944"/>
          <a:ext cx="5409014" cy="22944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923"/>
                <a:gridCol w="1442714"/>
                <a:gridCol w="418762"/>
                <a:gridCol w="3175615"/>
              </a:tblGrid>
              <a:tr h="62739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 dirty="0" err="1" smtClean="0">
                          <a:latin typeface="Arial Black" pitchFamily="34" charset="0"/>
                        </a:rPr>
                        <a:t>Odam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va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uning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salomatligi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va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ular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o</a:t>
                      </a:r>
                      <a:r>
                        <a:rPr lang="en-US" sz="1500" baseline="0" dirty="0" err="1" smtClean="0">
                          <a:latin typeface="Arial Black" pitchFamily="34" charset="0"/>
                        </a:rPr>
                        <a:t>‘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rganadigan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sohalarni</a:t>
                      </a:r>
                      <a:r>
                        <a:rPr lang="en-US" sz="15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baseline="0" dirty="0" err="1" smtClean="0">
                          <a:latin typeface="Arial Black" pitchFamily="34" charset="0"/>
                        </a:rPr>
                        <a:t>juftlang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868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Black" pitchFamily="34" charset="0"/>
                        </a:rPr>
                        <a:t>A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 Black" pitchFamily="34" charset="0"/>
                        </a:rPr>
                        <a:t>Anatomiya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Black" pitchFamily="34" charset="0"/>
                        </a:rPr>
                        <a:t>1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 Black" pitchFamily="34" charset="0"/>
                        </a:rPr>
                        <a:t>Organizm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hayotiy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funksiyasi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627398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Black" pitchFamily="34" charset="0"/>
                        </a:rPr>
                        <a:t>B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 Black" pitchFamily="34" charset="0"/>
                        </a:rPr>
                        <a:t>Fiziologiya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Black" pitchFamily="34" charset="0"/>
                        </a:rPr>
                        <a:t>2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 Black" pitchFamily="34" charset="0"/>
                        </a:rPr>
                        <a:t>Salomatlika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mehnat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sharoiti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ta`siri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91022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Black" pitchFamily="34" charset="0"/>
                        </a:rPr>
                        <a:t>D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 Black" pitchFamily="34" charset="0"/>
                        </a:rPr>
                        <a:t>Gigiyena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Black" pitchFamily="34" charset="0"/>
                        </a:rPr>
                        <a:t>3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 Black" pitchFamily="34" charset="0"/>
                        </a:rPr>
                        <a:t>Odam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organizmi</a:t>
                      </a:r>
                      <a:r>
                        <a:rPr lang="en-US" sz="15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Black" pitchFamily="34" charset="0"/>
                        </a:rPr>
                        <a:t>tuzilishi</a:t>
                      </a:r>
                      <a:endParaRPr lang="ru-RU" sz="15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4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0"/>
            <a:ext cx="5751631" cy="57592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251433" y="101440"/>
            <a:ext cx="5436604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dirty="0" err="1" smtClean="0">
                <a:latin typeface="Arial Black" pitchFamily="34" charset="0"/>
              </a:rPr>
              <a:t>O‘zaro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mos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tushunchalarni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juftlab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yozing</a:t>
            </a:r>
            <a:r>
              <a:rPr lang="en-US" sz="1800" dirty="0" smtClean="0">
                <a:latin typeface="Arial Black" pitchFamily="34" charset="0"/>
              </a:rPr>
              <a:t>               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35709" y="2376128"/>
            <a:ext cx="82809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529926"/>
              </p:ext>
            </p:extLst>
          </p:nvPr>
        </p:nvGraphicFramePr>
        <p:xfrm>
          <a:off x="179425" y="719944"/>
          <a:ext cx="5409014" cy="2413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923"/>
                <a:gridCol w="1442714"/>
                <a:gridCol w="418762"/>
                <a:gridCol w="3175615"/>
              </a:tblGrid>
              <a:tr h="62739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Arial Black" pitchFamily="34" charset="0"/>
                        </a:rPr>
                        <a:t>Tibbiyot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fanlari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rivojlanishiga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hissa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qo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‘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shgan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olimlar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va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ishlari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86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A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Aristotel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1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Odam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tanasi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tuzilishi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to`g`risida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”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asari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muallifi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6273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B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Mechnikov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2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Fanga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aorta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tushunchasini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kiritgan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9102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D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Vezaliy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3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Odam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umrini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uzaytirishga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oid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ishlar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olib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borgan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8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0"/>
            <a:ext cx="5751631" cy="57592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251433" y="101440"/>
            <a:ext cx="5436604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dirty="0" err="1" smtClean="0">
                <a:latin typeface="Arial Black" pitchFamily="34" charset="0"/>
              </a:rPr>
              <a:t>O‘zaro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mos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tushunchalarni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juftlab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yozing</a:t>
            </a:r>
            <a:r>
              <a:rPr lang="en-US" sz="1800" dirty="0" smtClean="0">
                <a:latin typeface="Arial Black" pitchFamily="34" charset="0"/>
              </a:rPr>
              <a:t>               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35709" y="2376128"/>
            <a:ext cx="82809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404859"/>
              </p:ext>
            </p:extLst>
          </p:nvPr>
        </p:nvGraphicFramePr>
        <p:xfrm>
          <a:off x="179425" y="719944"/>
          <a:ext cx="5409014" cy="2413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923"/>
                <a:gridCol w="1442714"/>
                <a:gridCol w="418762"/>
                <a:gridCol w="3175615"/>
              </a:tblGrid>
              <a:tr h="62739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Arial Black" pitchFamily="34" charset="0"/>
                        </a:rPr>
                        <a:t>Tibbiyot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fanlari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rivojlanishiga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hissa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qo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‘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shgan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olimlar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va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ularning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ishlari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86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A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Aristotel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1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Odam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tanasi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tuzilishi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to`g`risida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”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asari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muallifi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6273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B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Mechnikov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2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Fanga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aorta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tushunchasini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kiritgan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9102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D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Vezaliy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Black" pitchFamily="34" charset="0"/>
                        </a:rPr>
                        <a:t>3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Black" pitchFamily="34" charset="0"/>
                        </a:rPr>
                        <a:t>Odam</a:t>
                      </a:r>
                      <a:r>
                        <a:rPr lang="en-US" sz="160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Arial Black" pitchFamily="34" charset="0"/>
                        </a:rPr>
                        <a:t>umrini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uzaytirishga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oid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ishlar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olib</a:t>
                      </a:r>
                      <a:r>
                        <a:rPr lang="en-US" sz="16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Black" pitchFamily="34" charset="0"/>
                        </a:rPr>
                        <a:t>borgan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74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552106" y="161387"/>
            <a:ext cx="4919907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Salomatlik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o‘z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qo‘limizda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" y="575929"/>
            <a:ext cx="2283430" cy="183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3421" y="2412132"/>
            <a:ext cx="2283430" cy="739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8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Toza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qo‘llar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–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salomatlik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 Black" pitchFamily="34" charset="0"/>
              </a:rPr>
              <a:t>resepti</a:t>
            </a:r>
            <a:endParaRPr lang="ru-RU" sz="1600" b="1" dirty="0">
              <a:solidFill>
                <a:srgbClr val="000000"/>
              </a:solidFill>
              <a:latin typeface="Arial Black" pitchFamily="34" charset="0"/>
            </a:endParaRPr>
          </a:p>
          <a:p>
            <a:pPr algn="ctr"/>
            <a:endParaRPr lang="ru-RU" sz="18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9705" y="575929"/>
            <a:ext cx="2916324" cy="24842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8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r>
              <a:rPr lang="en-US" sz="2000" dirty="0" err="1" smtClean="0">
                <a:solidFill>
                  <a:srgbClr val="000000"/>
                </a:solidFill>
                <a:latin typeface="Arial Black" pitchFamily="34" charset="0"/>
              </a:rPr>
              <a:t>Salomatlik</a:t>
            </a:r>
            <a:r>
              <a:rPr lang="en-US" sz="20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 Black" pitchFamily="34" charset="0"/>
              </a:rPr>
              <a:t>garovi</a:t>
            </a:r>
            <a:r>
              <a:rPr lang="en-US" sz="2000" dirty="0" smtClean="0">
                <a:solidFill>
                  <a:srgbClr val="000000"/>
                </a:solidFill>
                <a:latin typeface="Arial Black" pitchFamily="34" charset="0"/>
              </a:rPr>
              <a:t>: </a:t>
            </a:r>
          </a:p>
          <a:p>
            <a:endParaRPr lang="en-US" sz="3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r>
              <a:rPr lang="en-US" sz="2000" dirty="0" err="1" smtClean="0">
                <a:solidFill>
                  <a:srgbClr val="000000"/>
                </a:solidFill>
                <a:latin typeface="Arial Black" pitchFamily="34" charset="0"/>
              </a:rPr>
              <a:t>To‘g‘ri</a:t>
            </a:r>
            <a:r>
              <a:rPr lang="en-US" sz="20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 Black" pitchFamily="34" charset="0"/>
              </a:rPr>
              <a:t>ovqatlanish</a:t>
            </a:r>
            <a:endParaRPr lang="en-US" sz="20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endParaRPr lang="en-US" sz="3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r>
              <a:rPr lang="en-US" sz="2000" b="1" dirty="0" err="1" smtClean="0">
                <a:solidFill>
                  <a:srgbClr val="000000"/>
                </a:solidFill>
                <a:latin typeface="Arial Black" pitchFamily="34" charset="0"/>
              </a:rPr>
              <a:t>Shaxsiy</a:t>
            </a: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 Black" pitchFamily="34" charset="0"/>
              </a:rPr>
              <a:t>va</a:t>
            </a: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 Black" pitchFamily="34" charset="0"/>
              </a:rPr>
              <a:t>jamoat</a:t>
            </a: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 Black" pitchFamily="34" charset="0"/>
              </a:rPr>
              <a:t>gigiyenasi</a:t>
            </a:r>
            <a:endParaRPr lang="en-US" sz="2000" b="1" dirty="0" smtClean="0">
              <a:solidFill>
                <a:srgbClr val="000000"/>
              </a:solidFill>
              <a:latin typeface="Arial Black" pitchFamily="34" charset="0"/>
            </a:endParaRPr>
          </a:p>
          <a:p>
            <a:endParaRPr lang="en-US" sz="300" b="1" dirty="0" smtClean="0">
              <a:solidFill>
                <a:srgbClr val="000000"/>
              </a:solidFill>
              <a:latin typeface="Arial Black" pitchFamily="34" charset="0"/>
            </a:endParaRPr>
          </a:p>
          <a:p>
            <a:r>
              <a:rPr lang="en-US" sz="2000" b="1" dirty="0" err="1" smtClean="0">
                <a:solidFill>
                  <a:srgbClr val="000000"/>
                </a:solidFill>
                <a:latin typeface="Arial Black" pitchFamily="34" charset="0"/>
              </a:rPr>
              <a:t>Faol</a:t>
            </a: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 Black" pitchFamily="34" charset="0"/>
              </a:rPr>
              <a:t>hayot</a:t>
            </a:r>
            <a:endParaRPr lang="en-US" sz="2000" b="1" dirty="0" smtClean="0">
              <a:solidFill>
                <a:srgbClr val="000000"/>
              </a:solidFill>
              <a:latin typeface="Arial Black" pitchFamily="34" charset="0"/>
            </a:endParaRPr>
          </a:p>
          <a:p>
            <a:endParaRPr lang="en-US" sz="300" b="1" dirty="0" smtClean="0">
              <a:solidFill>
                <a:srgbClr val="000000"/>
              </a:solidFill>
              <a:latin typeface="Arial Black" pitchFamily="34" charset="0"/>
            </a:endParaRPr>
          </a:p>
          <a:p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</a:rPr>
              <a:t>To‘ </a:t>
            </a:r>
            <a:r>
              <a:rPr lang="en-US" sz="2000" b="1" dirty="0" err="1" smtClean="0">
                <a:solidFill>
                  <a:srgbClr val="000000"/>
                </a:solidFill>
                <a:latin typeface="Arial Black" pitchFamily="34" charset="0"/>
              </a:rPr>
              <a:t>g‘ri</a:t>
            </a: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 Black" pitchFamily="34" charset="0"/>
              </a:rPr>
              <a:t>tarbiya</a:t>
            </a:r>
            <a:endParaRPr lang="ru-RU" sz="2000" b="1" dirty="0">
              <a:solidFill>
                <a:srgbClr val="000000"/>
              </a:solidFill>
              <a:latin typeface="Arial Black" pitchFamily="34" charset="0"/>
            </a:endParaRPr>
          </a:p>
          <a:p>
            <a:pPr algn="ctr"/>
            <a:endParaRPr lang="ru-RU" sz="20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5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549392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400" dirty="0" smtClean="0">
                <a:latin typeface="Arial Black" pitchFamily="34" charset="0"/>
              </a:rPr>
              <a:t>To ‘g ‘</a:t>
            </a:r>
            <a:r>
              <a:rPr lang="en-US" sz="1400" dirty="0" err="1" smtClean="0">
                <a:latin typeface="Arial Black" pitchFamily="34" charset="0"/>
              </a:rPr>
              <a:t>ri</a:t>
            </a:r>
            <a:r>
              <a:rPr lang="en-US" sz="1400" dirty="0" smtClean="0">
                <a:latin typeface="Arial Black" pitchFamily="34" charset="0"/>
              </a:rPr>
              <a:t> </a:t>
            </a:r>
            <a:r>
              <a:rPr lang="en-US" sz="1400" dirty="0" err="1" smtClean="0">
                <a:latin typeface="Arial Black" pitchFamily="34" charset="0"/>
              </a:rPr>
              <a:t>ketma</a:t>
            </a:r>
            <a:r>
              <a:rPr lang="en-US" sz="1400" dirty="0" smtClean="0">
                <a:latin typeface="Arial Black" pitchFamily="34" charset="0"/>
              </a:rPr>
              <a:t>- </a:t>
            </a:r>
            <a:r>
              <a:rPr lang="en-US" sz="1400" dirty="0" err="1">
                <a:latin typeface="Arial Black" pitchFamily="34" charset="0"/>
              </a:rPr>
              <a:t>ketlikni</a:t>
            </a:r>
            <a:r>
              <a:rPr lang="en-US" sz="1400" dirty="0">
                <a:latin typeface="Arial Black" pitchFamily="34" charset="0"/>
              </a:rPr>
              <a:t> </a:t>
            </a:r>
            <a:r>
              <a:rPr lang="en-US" sz="1400" dirty="0" err="1">
                <a:latin typeface="Arial Black" pitchFamily="34" charset="0"/>
              </a:rPr>
              <a:t>aniqlash</a:t>
            </a:r>
            <a:r>
              <a:rPr lang="en-US" sz="1400" dirty="0">
                <a:latin typeface="Arial Black" pitchFamily="34" charset="0"/>
              </a:rPr>
              <a:t> </a:t>
            </a:r>
            <a:r>
              <a:rPr lang="en-US" sz="1400" dirty="0" err="1">
                <a:latin typeface="Arial Black" pitchFamily="34" charset="0"/>
              </a:rPr>
              <a:t>topshiriqlari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421" y="539924"/>
            <a:ext cx="5220580" cy="26717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latin typeface="Arial Black" pitchFamily="34" charset="0"/>
              </a:rPr>
              <a:t>Kichik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qon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aylanish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doirasi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bo‘ylab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qon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oqish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yo‘lini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yurakda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tartib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bilan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joylashtiring</a:t>
            </a:r>
            <a:endParaRPr lang="en-US" sz="1600" dirty="0" smtClean="0">
              <a:latin typeface="Arial Black" pitchFamily="34" charset="0"/>
            </a:endParaRPr>
          </a:p>
          <a:p>
            <a:r>
              <a:rPr lang="en-US" sz="1600" dirty="0" err="1" smtClean="0">
                <a:latin typeface="Arial Black" pitchFamily="34" charset="0"/>
              </a:rPr>
              <a:t>A.O‘pka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arteriyasi</a:t>
            </a:r>
            <a:endParaRPr lang="en-US" sz="1600" dirty="0" smtClean="0">
              <a:latin typeface="Arial Black" pitchFamily="34" charset="0"/>
            </a:endParaRPr>
          </a:p>
          <a:p>
            <a:r>
              <a:rPr lang="en-US" sz="1600" dirty="0" err="1" smtClean="0">
                <a:latin typeface="Arial Black" pitchFamily="34" charset="0"/>
              </a:rPr>
              <a:t>B.O‘pka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venasi</a:t>
            </a:r>
            <a:endParaRPr lang="en-US" sz="1600" dirty="0">
              <a:latin typeface="Arial Black" pitchFamily="34" charset="0"/>
            </a:endParaRPr>
          </a:p>
          <a:p>
            <a:r>
              <a:rPr lang="en-US" sz="1600" dirty="0" err="1" smtClean="0">
                <a:latin typeface="Arial Black" pitchFamily="34" charset="0"/>
              </a:rPr>
              <a:t>C.O‘ng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yurak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qorinchasi</a:t>
            </a:r>
            <a:endParaRPr lang="en-US" sz="1600" dirty="0" smtClean="0">
              <a:latin typeface="Arial Black" pitchFamily="34" charset="0"/>
            </a:endParaRPr>
          </a:p>
          <a:p>
            <a:r>
              <a:rPr lang="en-US" sz="1600" dirty="0" err="1" smtClean="0">
                <a:latin typeface="Arial Black" pitchFamily="34" charset="0"/>
              </a:rPr>
              <a:t>D.O‘pka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kapillyarlari</a:t>
            </a:r>
            <a:endParaRPr lang="en-US" sz="1600" dirty="0" smtClean="0">
              <a:latin typeface="Arial Black" pitchFamily="34" charset="0"/>
            </a:endParaRPr>
          </a:p>
          <a:p>
            <a:r>
              <a:rPr lang="en-US" sz="1600" dirty="0" smtClean="0">
                <a:latin typeface="Arial Black" pitchFamily="34" charset="0"/>
              </a:rPr>
              <a:t>E. Chap </a:t>
            </a:r>
            <a:r>
              <a:rPr lang="en-US" sz="1600" dirty="0" err="1" smtClean="0">
                <a:latin typeface="Arial Black" pitchFamily="34" charset="0"/>
              </a:rPr>
              <a:t>yurak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bo‘lmasi</a:t>
            </a:r>
            <a:r>
              <a:rPr lang="en-US" sz="1600" dirty="0" smtClean="0">
                <a:latin typeface="Arial Black" pitchFamily="34" charset="0"/>
              </a:rPr>
              <a:t> </a:t>
            </a:r>
          </a:p>
          <a:p>
            <a:r>
              <a:rPr lang="en-US" sz="1600" dirty="0" smtClean="0">
                <a:latin typeface="Arial Black" pitchFamily="34" charset="0"/>
              </a:rPr>
              <a:t>1. C;  2.A;  3.D;  4. B;  5. E;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 flipH="1">
            <a:off x="4067856" y="1620044"/>
            <a:ext cx="1133425" cy="108012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4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0"/>
            <a:ext cx="5751631" cy="5904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549392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>
                <a:latin typeface="Arial Black" pitchFamily="34" charset="0"/>
              </a:rPr>
              <a:t>Salomatlik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err="1" smtClean="0">
                <a:latin typeface="Arial Black" pitchFamily="34" charset="0"/>
              </a:rPr>
              <a:t>posbonlari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976465" y="590404"/>
            <a:ext cx="1575858" cy="1450386"/>
            <a:chOff x="4060881" y="-158648"/>
            <a:chExt cx="1582362" cy="177630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4067385" y="-76927"/>
              <a:ext cx="1575858" cy="1694579"/>
            </a:xfrm>
            <a:prstGeom prst="roundRect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4060881" y="-158648"/>
              <a:ext cx="1422004" cy="1776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kern="1200" dirty="0" smtClean="0"/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kern="1200" dirty="0" smtClean="0"/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kern="1200" dirty="0" smtClean="0"/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kern="1200" dirty="0" smtClean="0"/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kern="1200" dirty="0" smtClean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kern="1200" dirty="0" smtClean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kern="1200" dirty="0" smtClean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err="1" smtClean="0">
                  <a:solidFill>
                    <a:schemeClr val="tx1"/>
                  </a:solidFill>
                  <a:latin typeface="Arial Black" pitchFamily="34" charset="0"/>
                </a:rPr>
                <a:t>Faol</a:t>
              </a:r>
              <a:r>
                <a:rPr lang="en-US" sz="1600" kern="1200" dirty="0" smtClean="0">
                  <a:solidFill>
                    <a:schemeClr val="tx1"/>
                  </a:solidFill>
                  <a:latin typeface="Arial Black" pitchFamily="34" charset="0"/>
                </a:rPr>
                <a:t> </a:t>
              </a:r>
              <a:r>
                <a:rPr lang="en-US" sz="1600" kern="1200" dirty="0" err="1" smtClean="0">
                  <a:solidFill>
                    <a:schemeClr val="tx1"/>
                  </a:solidFill>
                  <a:latin typeface="Arial Black" pitchFamily="34" charset="0"/>
                </a:rPr>
                <a:t>hayot</a:t>
              </a:r>
              <a:endParaRPr lang="ru-RU" sz="1600" kern="12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15429" y="590405"/>
            <a:ext cx="1773247" cy="1560628"/>
            <a:chOff x="278951" y="-701584"/>
            <a:chExt cx="1773247" cy="206860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33015" y="-701584"/>
              <a:ext cx="1719183" cy="2068603"/>
            </a:xfrm>
            <a:prstGeom prst="roundRect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278951" y="-597668"/>
              <a:ext cx="1435289" cy="1964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/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/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/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err="1" smtClean="0">
                  <a:solidFill>
                    <a:schemeClr val="tx1"/>
                  </a:solidFill>
                  <a:latin typeface="Arial Black" pitchFamily="34" charset="0"/>
                </a:rPr>
                <a:t>To‘g‘ri</a:t>
              </a:r>
              <a:r>
                <a:rPr lang="en-US" sz="1600" kern="1200" dirty="0" smtClean="0">
                  <a:solidFill>
                    <a:schemeClr val="tx1"/>
                  </a:solidFill>
                  <a:latin typeface="Arial Black" pitchFamily="34" charset="0"/>
                </a:rPr>
                <a:t> </a:t>
              </a:r>
              <a:r>
                <a:rPr lang="en-US" sz="1600" kern="1200" dirty="0" err="1" smtClean="0">
                  <a:solidFill>
                    <a:schemeClr val="tx1"/>
                  </a:solidFill>
                  <a:latin typeface="Arial Black" pitchFamily="34" charset="0"/>
                </a:rPr>
                <a:t>ovqatlanish</a:t>
              </a:r>
              <a:endParaRPr lang="ru-RU" sz="1600" kern="12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988676" y="485951"/>
            <a:ext cx="1971169" cy="1710467"/>
            <a:chOff x="1781800" y="1129252"/>
            <a:chExt cx="2013399" cy="1369854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956432" y="1212905"/>
              <a:ext cx="1838767" cy="1286201"/>
            </a:xfrm>
            <a:prstGeom prst="roundRect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1781800" y="1129252"/>
              <a:ext cx="2013399" cy="13070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>
                <a:solidFill>
                  <a:schemeClr val="tx1"/>
                </a:solidFill>
                <a:latin typeface="Arial Black" pitchFamily="34" charset="0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>
                <a:solidFill>
                  <a:srgbClr val="C00000"/>
                </a:solidFill>
                <a:latin typeface="Arial Black" pitchFamily="34" charset="0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>
                <a:solidFill>
                  <a:srgbClr val="C00000"/>
                </a:solidFill>
                <a:latin typeface="Arial Black" pitchFamily="34" charset="0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>
                <a:solidFill>
                  <a:srgbClr val="C00000"/>
                </a:solidFill>
                <a:latin typeface="Arial Black" pitchFamily="34" charset="0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>
                <a:solidFill>
                  <a:srgbClr val="C00000"/>
                </a:solidFill>
                <a:latin typeface="Arial Black" pitchFamily="34" charset="0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>
                <a:solidFill>
                  <a:srgbClr val="C00000"/>
                </a:solidFill>
                <a:latin typeface="Arial Black" pitchFamily="34" charset="0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err="1" smtClean="0">
                  <a:solidFill>
                    <a:srgbClr val="C00000"/>
                  </a:solidFill>
                  <a:latin typeface="Arial Black" pitchFamily="34" charset="0"/>
                </a:rPr>
                <a:t>Shaxsiy</a:t>
              </a:r>
              <a:r>
                <a:rPr lang="en-US" sz="1600" kern="1200" dirty="0" smtClean="0">
                  <a:solidFill>
                    <a:srgbClr val="C00000"/>
                  </a:solidFill>
                  <a:latin typeface="Arial Black" pitchFamily="34" charset="0"/>
                </a:rPr>
                <a:t> </a:t>
              </a:r>
              <a:r>
                <a:rPr lang="en-US" sz="1600" kern="1200" dirty="0" err="1" smtClean="0">
                  <a:solidFill>
                    <a:srgbClr val="C00000"/>
                  </a:solidFill>
                  <a:latin typeface="Arial Black" pitchFamily="34" charset="0"/>
                </a:rPr>
                <a:t>gigiyena</a:t>
              </a:r>
              <a:endParaRPr lang="ru-RU" sz="1600" kern="1200" dirty="0">
                <a:solidFill>
                  <a:srgbClr val="C000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5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400" dirty="0" err="1" smtClean="0">
                <a:latin typeface="Arial Black" pitchFamily="34" charset="0"/>
              </a:rPr>
              <a:t>Anatomiya-Fiziologiya</a:t>
            </a:r>
            <a:r>
              <a:rPr lang="en-US" sz="1400" dirty="0" smtClean="0">
                <a:latin typeface="Arial Black" pitchFamily="34" charset="0"/>
              </a:rPr>
              <a:t> -</a:t>
            </a:r>
            <a:r>
              <a:rPr lang="en-US" sz="1400" dirty="0" err="1" smtClean="0">
                <a:latin typeface="Arial Black" pitchFamily="34" charset="0"/>
              </a:rPr>
              <a:t>Gigeyena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378410"/>
              </p:ext>
            </p:extLst>
          </p:nvPr>
        </p:nvGraphicFramePr>
        <p:xfrm>
          <a:off x="2276475" y="1374775"/>
          <a:ext cx="120491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Объект упаковщика для оболочки" showAsIcon="1" r:id="rId4" imgW="1205640" imgH="488520" progId="Package">
                  <p:embed/>
                </p:oleObj>
              </mc:Choice>
              <mc:Fallback>
                <p:oleObj name="Объект упаковщика для оболочки" showAsIcon="1" r:id="rId4" imgW="12056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6475" y="1374775"/>
                        <a:ext cx="1204913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21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Zamonaviy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tibbiyot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 err="1" smtClean="0">
                <a:latin typeface="Arial Black" pitchFamily="34" charset="0"/>
              </a:rPr>
              <a:t>asoslari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84077773"/>
              </p:ext>
            </p:extLst>
          </p:nvPr>
        </p:nvGraphicFramePr>
        <p:xfrm>
          <a:off x="13440" y="485951"/>
          <a:ext cx="5746009" cy="2649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281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Anatomiya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7965" y="1409452"/>
            <a:ext cx="1806070" cy="17064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70176" y="575928"/>
            <a:ext cx="1717861" cy="170648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539" y="485951"/>
            <a:ext cx="1786164" cy="170648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3421" y="2192439"/>
            <a:ext cx="1404156" cy="547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latin typeface="Arial Black" pitchFamily="34" charset="0"/>
              </a:rPr>
              <a:t>Organ</a:t>
            </a:r>
            <a:endParaRPr lang="ru-RU" sz="1800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27028" y="2344838"/>
            <a:ext cx="1404156" cy="547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Arial Black" pitchFamily="34" charset="0"/>
              </a:rPr>
              <a:t>Organizm</a:t>
            </a:r>
            <a:endParaRPr lang="ru-RU" sz="1800" dirty="0"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8922" y="575928"/>
            <a:ext cx="1404156" cy="763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Arial Black" pitchFamily="34" charset="0"/>
              </a:rPr>
              <a:t>Organlar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sistemasi</a:t>
            </a:r>
            <a:endParaRPr lang="ru-RU" sz="1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Fiziologiya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425" y="606788"/>
            <a:ext cx="2340259" cy="241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err="1" smtClean="0">
                <a:latin typeface="Arial Black" pitchFamily="34" charset="0"/>
              </a:rPr>
              <a:t>Fiziologiya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>
                <a:latin typeface="Arial Black" pitchFamily="34" charset="0"/>
              </a:rPr>
              <a:t>– </a:t>
            </a:r>
            <a:r>
              <a:rPr lang="en-US" sz="1800" dirty="0" err="1">
                <a:latin typeface="Arial Black" pitchFamily="34" charset="0"/>
              </a:rPr>
              <a:t>hujayra</a:t>
            </a:r>
            <a:r>
              <a:rPr lang="en-US" sz="1800" dirty="0">
                <a:latin typeface="Arial Black" pitchFamily="34" charset="0"/>
              </a:rPr>
              <a:t>, </a:t>
            </a:r>
            <a:r>
              <a:rPr lang="en-US" sz="1800" dirty="0" err="1">
                <a:latin typeface="Arial Black" pitchFamily="34" charset="0"/>
              </a:rPr>
              <a:t>to‘qima</a:t>
            </a:r>
            <a:r>
              <a:rPr lang="en-US" sz="1800" dirty="0">
                <a:latin typeface="Arial Black" pitchFamily="34" charset="0"/>
              </a:rPr>
              <a:t>, </a:t>
            </a:r>
          </a:p>
          <a:p>
            <a:r>
              <a:rPr lang="en-US" sz="1800" dirty="0">
                <a:latin typeface="Arial Black" pitchFamily="34" charset="0"/>
              </a:rPr>
              <a:t>organ, </a:t>
            </a:r>
            <a:r>
              <a:rPr lang="en-US" sz="1800" dirty="0" err="1" smtClean="0">
                <a:latin typeface="Arial Black" pitchFamily="34" charset="0"/>
              </a:rPr>
              <a:t>organizmdagi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hayot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faoliyat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jarayonlari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funksiyalarini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mexanizmini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o‘rganadi</a:t>
            </a:r>
            <a:endParaRPr lang="ru-RU" sz="1800" dirty="0">
              <a:latin typeface="Arial Black" pitchFamily="34" charset="0"/>
            </a:endParaRPr>
          </a:p>
        </p:txBody>
      </p:sp>
      <p:pic>
        <p:nvPicPr>
          <p:cNvPr id="2050" name="Picture 2" descr="C:\Users\user\Desktop\1047\1\IMG_20200803_132515_9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73" y="606788"/>
            <a:ext cx="3154841" cy="2417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gradFill>
              <a:gsLst>
                <a:gs pos="78000">
                  <a:srgbClr val="002060">
                    <a:lumMod val="16000"/>
                    <a:lumOff val="84000"/>
                  </a:srgb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247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19" y="1"/>
            <a:ext cx="5751631" cy="4859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9" name="object 2">
            <a:extLst>
              <a:ext uri="{FF2B5EF4-FFF2-40B4-BE49-F238E27FC236}">
                <a16:creationId xmlns=""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2621" y="161387"/>
            <a:ext cx="4405376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dirty="0" err="1" smtClean="0">
                <a:latin typeface="Arial Black" pitchFamily="34" charset="0"/>
              </a:rPr>
              <a:t>Gigiyena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="" xmlns:a16="http://schemas.microsoft.com/office/drawing/2014/main" id="{B75A98B8-04D1-4684-ACBD-661A3113A40E}"/>
              </a:ext>
            </a:extLst>
          </p:cNvPr>
          <p:cNvSpPr/>
          <p:nvPr/>
        </p:nvSpPr>
        <p:spPr>
          <a:xfrm>
            <a:off x="337477" y="115266"/>
            <a:ext cx="429259" cy="337820"/>
          </a:xfrm>
          <a:custGeom>
            <a:avLst/>
            <a:gdLst/>
            <a:ahLst/>
            <a:cxnLst/>
            <a:rect l="l" t="t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425" y="2556148"/>
            <a:ext cx="53285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rgbClr val="C00000"/>
                </a:solidFill>
                <a:latin typeface="Arial Black" pitchFamily="34" charset="0"/>
              </a:rPr>
              <a:t>Gigiyena</a:t>
            </a:r>
            <a:r>
              <a:rPr lang="en-US" sz="1800" dirty="0" err="1">
                <a:latin typeface="Arial Black" pitchFamily="34" charset="0"/>
              </a:rPr>
              <a:t>-odam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salomatligiga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turmush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va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mehnat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>
                <a:latin typeface="Arial Black" pitchFamily="34" charset="0"/>
              </a:rPr>
              <a:t>sharoitining</a:t>
            </a: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ta‘sirini</a:t>
            </a:r>
            <a:r>
              <a:rPr lang="en-US" sz="1800" dirty="0" smtClean="0">
                <a:latin typeface="Arial Black" pitchFamily="34" charset="0"/>
              </a:rPr>
              <a:t> </a:t>
            </a:r>
            <a:r>
              <a:rPr lang="en-US" sz="1800" dirty="0" err="1" smtClean="0">
                <a:latin typeface="Arial Black" pitchFamily="34" charset="0"/>
              </a:rPr>
              <a:t>o‘rganadi</a:t>
            </a:r>
            <a:endParaRPr lang="ru-RU" sz="1800" dirty="0"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1104" y="611932"/>
            <a:ext cx="2268252" cy="167415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39711" y="474999"/>
            <a:ext cx="2268252" cy="167415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0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151501</TotalTime>
  <Words>604</Words>
  <Application>Microsoft Office PowerPoint</Application>
  <PresentationFormat>Произвольный</PresentationFormat>
  <Paragraphs>243</Paragraphs>
  <Slides>28</Slides>
  <Notes>28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1_Office Theme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Пользователь</cp:lastModifiedBy>
  <cp:revision>1485</cp:revision>
  <dcterms:created xsi:type="dcterms:W3CDTF">2014-10-08T23:03:32Z</dcterms:created>
  <dcterms:modified xsi:type="dcterms:W3CDTF">2020-08-19T09:48:50Z</dcterms:modified>
</cp:coreProperties>
</file>