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0" r:id="rId1"/>
  </p:sldMasterIdLst>
  <p:notesMasterIdLst>
    <p:notesMasterId r:id="rId30"/>
  </p:notesMasterIdLst>
  <p:sldIdLst>
    <p:sldId id="1394" r:id="rId2"/>
    <p:sldId id="1392" r:id="rId3"/>
    <p:sldId id="1396" r:id="rId4"/>
    <p:sldId id="1406" r:id="rId5"/>
    <p:sldId id="1399" r:id="rId6"/>
    <p:sldId id="1407" r:id="rId7"/>
    <p:sldId id="1404" r:id="rId8"/>
    <p:sldId id="1412" r:id="rId9"/>
    <p:sldId id="1413" r:id="rId10"/>
    <p:sldId id="1414" r:id="rId11"/>
    <p:sldId id="1415" r:id="rId12"/>
    <p:sldId id="1419" r:id="rId13"/>
    <p:sldId id="1417" r:id="rId14"/>
    <p:sldId id="1420" r:id="rId15"/>
    <p:sldId id="1418" r:id="rId16"/>
    <p:sldId id="1421" r:id="rId17"/>
    <p:sldId id="1422" r:id="rId18"/>
    <p:sldId id="1423" r:id="rId19"/>
    <p:sldId id="1424" r:id="rId20"/>
    <p:sldId id="1425" r:id="rId21"/>
    <p:sldId id="1401" r:id="rId22"/>
    <p:sldId id="1402" r:id="rId23"/>
    <p:sldId id="1408" r:id="rId24"/>
    <p:sldId id="1426" r:id="rId25"/>
    <p:sldId id="1427" r:id="rId26"/>
    <p:sldId id="1428" r:id="rId27"/>
    <p:sldId id="1429" r:id="rId28"/>
    <p:sldId id="1410" r:id="rId29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394"/>
            <p14:sldId id="1392"/>
            <p14:sldId id="1396"/>
            <p14:sldId id="1406"/>
            <p14:sldId id="1399"/>
            <p14:sldId id="1407"/>
          </p14:sldIdLst>
        </p14:section>
        <p14:section name="Раздел без заголовка" id="{34DAF8AF-4884-4568-8EAA-7FD13005BDF6}">
          <p14:sldIdLst>
            <p14:sldId id="1404"/>
            <p14:sldId id="1412"/>
            <p14:sldId id="1413"/>
            <p14:sldId id="1414"/>
            <p14:sldId id="1415"/>
            <p14:sldId id="1419"/>
            <p14:sldId id="1417"/>
            <p14:sldId id="1420"/>
            <p14:sldId id="1418"/>
            <p14:sldId id="1421"/>
            <p14:sldId id="1422"/>
            <p14:sldId id="1423"/>
            <p14:sldId id="1424"/>
            <p14:sldId id="1425"/>
            <p14:sldId id="1401"/>
            <p14:sldId id="1402"/>
            <p14:sldId id="1408"/>
            <p14:sldId id="1426"/>
            <p14:sldId id="1427"/>
            <p14:sldId id="1428"/>
            <p14:sldId id="1429"/>
            <p14:sldId id="1410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807AF6"/>
    <a:srgbClr val="DDDDDD"/>
    <a:srgbClr val="B2B2B2"/>
    <a:srgbClr val="FFFFFF"/>
    <a:srgbClr val="808080"/>
    <a:srgbClr val="5F5F5F"/>
    <a:srgbClr val="C0C0C0"/>
    <a:srgbClr val="7F7F7F"/>
    <a:srgbClr val="32868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64" autoAdjust="0"/>
    <p:restoredTop sz="95491" autoAdjust="0"/>
  </p:normalViewPr>
  <p:slideViewPr>
    <p:cSldViewPr snapToObjects="1">
      <p:cViewPr>
        <p:scale>
          <a:sx n="89" d="100"/>
          <a:sy n="89" d="100"/>
        </p:scale>
        <p:origin x="-1740" y="-46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image" Target="../media/image17.jpg"/><Relationship Id="rId4" Type="http://schemas.openxmlformats.org/officeDocument/2006/relationships/image" Target="../media/image20.jp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image" Target="../media/image7.jp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image" Target="../media/image17.jpg"/><Relationship Id="rId4" Type="http://schemas.openxmlformats.org/officeDocument/2006/relationships/image" Target="../media/image20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D3C01D8-C7F8-4B9E-8FCF-D1FA871B12BD}" type="doc">
      <dgm:prSet loTypeId="urn:microsoft.com/office/officeart/2005/8/layout/bList2" loCatId="list" qsTypeId="urn:microsoft.com/office/officeart/2005/8/quickstyle/simple1" qsCatId="simple" csTypeId="urn:microsoft.com/office/officeart/2005/8/colors/accent1_2" csCatId="accent1" phldr="1"/>
      <dgm:spPr/>
    </dgm:pt>
    <dgm:pt modelId="{5C6A993D-B600-4BD4-B8A6-7F96FDE67C2A}">
      <dgm:prSet phldrT="[Текст]" custT="1"/>
      <dgm:spPr/>
      <dgm:t>
        <a:bodyPr/>
        <a:lstStyle/>
        <a:p>
          <a:r>
            <a:rPr lang="en-US" sz="1400" dirty="0" err="1" smtClean="0">
              <a:solidFill>
                <a:srgbClr val="000000"/>
              </a:solidFill>
              <a:latin typeface="Arial Black" pitchFamily="34" charset="0"/>
            </a:rPr>
            <a:t>Anatomiya</a:t>
          </a:r>
          <a:endParaRPr lang="ru-RU" sz="1400" dirty="0">
            <a:solidFill>
              <a:srgbClr val="000000"/>
            </a:solidFill>
            <a:latin typeface="Arial Black" pitchFamily="34" charset="0"/>
          </a:endParaRPr>
        </a:p>
      </dgm:t>
    </dgm:pt>
    <dgm:pt modelId="{D5E4B4D8-481E-4D55-B04D-E93FE62B2465}" type="parTrans" cxnId="{4FA44E44-D446-4DB8-9AC2-FB776B9AA8A2}">
      <dgm:prSet/>
      <dgm:spPr/>
      <dgm:t>
        <a:bodyPr/>
        <a:lstStyle/>
        <a:p>
          <a:endParaRPr lang="ru-RU"/>
        </a:p>
      </dgm:t>
    </dgm:pt>
    <dgm:pt modelId="{FB181BF0-6562-4330-A7B6-6DACA5116E32}" type="sibTrans" cxnId="{4FA44E44-D446-4DB8-9AC2-FB776B9AA8A2}">
      <dgm:prSet/>
      <dgm:spPr/>
      <dgm:t>
        <a:bodyPr/>
        <a:lstStyle/>
        <a:p>
          <a:endParaRPr lang="ru-RU"/>
        </a:p>
      </dgm:t>
    </dgm:pt>
    <dgm:pt modelId="{30218B46-D7DA-4F68-A4F6-08E13FB3AEB2}">
      <dgm:prSet phldrT="[Текст]" custT="1"/>
      <dgm:spPr/>
      <dgm:t>
        <a:bodyPr/>
        <a:lstStyle/>
        <a:p>
          <a:r>
            <a:rPr lang="en-US" sz="1400" dirty="0" err="1" smtClean="0">
              <a:solidFill>
                <a:srgbClr val="000000"/>
              </a:solidFill>
              <a:latin typeface="Arial Black" pitchFamily="34" charset="0"/>
            </a:rPr>
            <a:t>Fiziologiya</a:t>
          </a:r>
          <a:endParaRPr lang="ru-RU" sz="1400" dirty="0">
            <a:solidFill>
              <a:srgbClr val="000000"/>
            </a:solidFill>
            <a:latin typeface="Arial Black" pitchFamily="34" charset="0"/>
          </a:endParaRPr>
        </a:p>
      </dgm:t>
    </dgm:pt>
    <dgm:pt modelId="{B9CA97EA-B994-4A55-B03A-5C89B771049F}" type="parTrans" cxnId="{374FAABD-2D17-430F-BC12-1755AE097DF2}">
      <dgm:prSet/>
      <dgm:spPr/>
      <dgm:t>
        <a:bodyPr/>
        <a:lstStyle/>
        <a:p>
          <a:endParaRPr lang="ru-RU"/>
        </a:p>
      </dgm:t>
    </dgm:pt>
    <dgm:pt modelId="{61C8EDA4-203A-4D30-AAF5-570BCEA7AB6E}" type="sibTrans" cxnId="{374FAABD-2D17-430F-BC12-1755AE097DF2}">
      <dgm:prSet/>
      <dgm:spPr/>
      <dgm:t>
        <a:bodyPr/>
        <a:lstStyle/>
        <a:p>
          <a:endParaRPr lang="ru-RU"/>
        </a:p>
      </dgm:t>
    </dgm:pt>
    <dgm:pt modelId="{C67D7395-7D55-4840-BA2E-E69B6A937A9C}">
      <dgm:prSet phldrT="[Текст]" custT="1"/>
      <dgm:spPr/>
      <dgm:t>
        <a:bodyPr/>
        <a:lstStyle/>
        <a:p>
          <a:r>
            <a:rPr lang="en-US" sz="1400" dirty="0" err="1" smtClean="0">
              <a:solidFill>
                <a:srgbClr val="000000"/>
              </a:solidFill>
              <a:latin typeface="Arial Black" pitchFamily="34" charset="0"/>
            </a:rPr>
            <a:t>Gigiyena</a:t>
          </a:r>
          <a:endParaRPr lang="ru-RU" sz="1400" dirty="0">
            <a:solidFill>
              <a:srgbClr val="000000"/>
            </a:solidFill>
            <a:latin typeface="Arial Black" pitchFamily="34" charset="0"/>
          </a:endParaRPr>
        </a:p>
      </dgm:t>
    </dgm:pt>
    <dgm:pt modelId="{F4CA85D0-07B5-40EC-B8BC-47DB1804AD41}" type="parTrans" cxnId="{EF23C937-0907-4BB0-B384-C1CB4C8A61D8}">
      <dgm:prSet/>
      <dgm:spPr/>
      <dgm:t>
        <a:bodyPr/>
        <a:lstStyle/>
        <a:p>
          <a:endParaRPr lang="ru-RU"/>
        </a:p>
      </dgm:t>
    </dgm:pt>
    <dgm:pt modelId="{077DD03E-D04F-42CE-B83C-4D99115735CE}" type="sibTrans" cxnId="{EF23C937-0907-4BB0-B384-C1CB4C8A61D8}">
      <dgm:prSet/>
      <dgm:spPr/>
      <dgm:t>
        <a:bodyPr/>
        <a:lstStyle/>
        <a:p>
          <a:endParaRPr lang="ru-RU"/>
        </a:p>
      </dgm:t>
    </dgm:pt>
    <dgm:pt modelId="{9DF43132-B241-49F9-86FA-7CDF4661268F}" type="pres">
      <dgm:prSet presAssocID="{FD3C01D8-C7F8-4B9E-8FCF-D1FA871B12BD}" presName="diagram" presStyleCnt="0">
        <dgm:presLayoutVars>
          <dgm:dir/>
          <dgm:animLvl val="lvl"/>
          <dgm:resizeHandles val="exact"/>
        </dgm:presLayoutVars>
      </dgm:prSet>
      <dgm:spPr/>
    </dgm:pt>
    <dgm:pt modelId="{531C74C7-8EFE-4149-BAAE-7C476D1B92B9}" type="pres">
      <dgm:prSet presAssocID="{5C6A993D-B600-4BD4-B8A6-7F96FDE67C2A}" presName="compNode" presStyleCnt="0"/>
      <dgm:spPr/>
    </dgm:pt>
    <dgm:pt modelId="{FA95FB93-46F7-468D-B0D3-D5BBAA2959B3}" type="pres">
      <dgm:prSet presAssocID="{5C6A993D-B600-4BD4-B8A6-7F96FDE67C2A}" presName="childRect" presStyleLbl="bgAcc1" presStyleIdx="0" presStyleCnt="3" custScaleY="187076" custLinFactNeighborX="-231" custLinFactNeighborY="-10731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C11212DD-BC43-4BDC-A9D2-CBC1E8551F96}" type="pres">
      <dgm:prSet presAssocID="{5C6A993D-B600-4BD4-B8A6-7F96FDE67C2A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AF30B4-DA20-400D-B4C8-08E6696B3644}" type="pres">
      <dgm:prSet presAssocID="{5C6A993D-B600-4BD4-B8A6-7F96FDE67C2A}" presName="parentRect" presStyleLbl="alignNode1" presStyleIdx="0" presStyleCnt="3" custLinFactNeighborX="-152" custLinFactNeighborY="39443"/>
      <dgm:spPr/>
      <dgm:t>
        <a:bodyPr/>
        <a:lstStyle/>
        <a:p>
          <a:endParaRPr lang="ru-RU"/>
        </a:p>
      </dgm:t>
    </dgm:pt>
    <dgm:pt modelId="{6B2A0FD0-7809-4ECE-A0D0-719411711C0E}" type="pres">
      <dgm:prSet presAssocID="{5C6A993D-B600-4BD4-B8A6-7F96FDE67C2A}" presName="adorn" presStyleLbl="fgAccFollowNode1" presStyleIdx="0" presStyleCnt="3"/>
      <dgm:spPr/>
    </dgm:pt>
    <dgm:pt modelId="{BCB1603F-77FE-4B70-BF5D-E297BE07653E}" type="pres">
      <dgm:prSet presAssocID="{FB181BF0-6562-4330-A7B6-6DACA5116E32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9DE4C8E-7D62-48C7-BFCC-BDF085C92F5E}" type="pres">
      <dgm:prSet presAssocID="{30218B46-D7DA-4F68-A4F6-08E13FB3AEB2}" presName="compNode" presStyleCnt="0"/>
      <dgm:spPr/>
    </dgm:pt>
    <dgm:pt modelId="{54B01DE9-F4DB-4D6A-83C3-8AEDCEB84810}" type="pres">
      <dgm:prSet presAssocID="{30218B46-D7DA-4F68-A4F6-08E13FB3AEB2}" presName="childRect" presStyleLbl="bgAcc1" presStyleIdx="1" presStyleCnt="3" custScaleX="102407" custScaleY="147634" custLinFactNeighborX="64" custLinFactNeighborY="-9856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FBB9DF63-E081-426B-A65A-AE86419EF3A0}" type="pres">
      <dgm:prSet presAssocID="{30218B46-D7DA-4F68-A4F6-08E13FB3AEB2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D26F449-D80F-4D7B-9F13-6DC655CB81EF}" type="pres">
      <dgm:prSet presAssocID="{30218B46-D7DA-4F68-A4F6-08E13FB3AEB2}" presName="parentRect" presStyleLbl="alignNode1" presStyleIdx="1" presStyleCnt="3" custLinFactNeighborX="3356" custLinFactNeighborY="65319"/>
      <dgm:spPr/>
      <dgm:t>
        <a:bodyPr/>
        <a:lstStyle/>
        <a:p>
          <a:endParaRPr lang="ru-RU"/>
        </a:p>
      </dgm:t>
    </dgm:pt>
    <dgm:pt modelId="{40B8BDE1-DE45-4C22-8320-E31AADF89429}" type="pres">
      <dgm:prSet presAssocID="{30218B46-D7DA-4F68-A4F6-08E13FB3AEB2}" presName="adorn" presStyleLbl="fgAccFollowNode1" presStyleIdx="1" presStyleCnt="3"/>
      <dgm:spPr/>
    </dgm:pt>
    <dgm:pt modelId="{1C80A3B1-D410-478C-993A-1BF6D533232B}" type="pres">
      <dgm:prSet presAssocID="{61C8EDA4-203A-4D30-AAF5-570BCEA7AB6E}" presName="sibTrans" presStyleLbl="sibTrans2D1" presStyleIdx="0" presStyleCnt="0"/>
      <dgm:spPr/>
      <dgm:t>
        <a:bodyPr/>
        <a:lstStyle/>
        <a:p>
          <a:endParaRPr lang="ru-RU"/>
        </a:p>
      </dgm:t>
    </dgm:pt>
    <dgm:pt modelId="{6DD3BFDD-10A7-41D4-A763-D27D5D179793}" type="pres">
      <dgm:prSet presAssocID="{C67D7395-7D55-4840-BA2E-E69B6A937A9C}" presName="compNode" presStyleCnt="0"/>
      <dgm:spPr/>
    </dgm:pt>
    <dgm:pt modelId="{D4D2B7AB-71BC-4DF4-ABCC-A8AEABC452BA}" type="pres">
      <dgm:prSet presAssocID="{C67D7395-7D55-4840-BA2E-E69B6A937A9C}" presName="childRect" presStyleLbl="bgAcc1" presStyleIdx="2" presStyleCnt="3" custScaleY="178717" custLinFactNeighborX="1196" custLinFactNeighborY="-16608">
        <dgm:presLayoutVars>
          <dgm:bulletEnabled val="1"/>
        </dgm:presLayoutVars>
      </dgm:prSet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54185DEF-FC23-4D0B-A07F-1603C8C7F8C7}" type="pres">
      <dgm:prSet presAssocID="{C67D7395-7D55-4840-BA2E-E69B6A937A9C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51BF92-CB0D-4B9C-815B-29C37F316822}" type="pres">
      <dgm:prSet presAssocID="{C67D7395-7D55-4840-BA2E-E69B6A937A9C}" presName="parentRect" presStyleLbl="alignNode1" presStyleIdx="2" presStyleCnt="3" custLinFactNeighborX="2946" custLinFactNeighborY="64387"/>
      <dgm:spPr/>
      <dgm:t>
        <a:bodyPr/>
        <a:lstStyle/>
        <a:p>
          <a:endParaRPr lang="ru-RU"/>
        </a:p>
      </dgm:t>
    </dgm:pt>
    <dgm:pt modelId="{17CC092C-EA45-4A3F-9410-FA92A7C3C59F}" type="pres">
      <dgm:prSet presAssocID="{C67D7395-7D55-4840-BA2E-E69B6A937A9C}" presName="adorn" presStyleLbl="fgAccFollowNode1" presStyleIdx="2" presStyleCnt="3"/>
      <dgm:spPr/>
    </dgm:pt>
  </dgm:ptLst>
  <dgm:cxnLst>
    <dgm:cxn modelId="{810E8B0E-BCEC-4133-A745-21E6325CB86E}" type="presOf" srcId="{30218B46-D7DA-4F68-A4F6-08E13FB3AEB2}" destId="{FBB9DF63-E081-426B-A65A-AE86419EF3A0}" srcOrd="0" destOrd="0" presId="urn:microsoft.com/office/officeart/2005/8/layout/bList2"/>
    <dgm:cxn modelId="{8620B2BF-DB77-4BFF-8E14-343D3BD42110}" type="presOf" srcId="{C67D7395-7D55-4840-BA2E-E69B6A937A9C}" destId="{54185DEF-FC23-4D0B-A07F-1603C8C7F8C7}" srcOrd="0" destOrd="0" presId="urn:microsoft.com/office/officeart/2005/8/layout/bList2"/>
    <dgm:cxn modelId="{F87F8DE2-0E02-4963-AEFF-5D045D1FE3E1}" type="presOf" srcId="{FD3C01D8-C7F8-4B9E-8FCF-D1FA871B12BD}" destId="{9DF43132-B241-49F9-86FA-7CDF4661268F}" srcOrd="0" destOrd="0" presId="urn:microsoft.com/office/officeart/2005/8/layout/bList2"/>
    <dgm:cxn modelId="{C7A55E16-359D-47A7-9810-82F877888550}" type="presOf" srcId="{C67D7395-7D55-4840-BA2E-E69B6A937A9C}" destId="{9051BF92-CB0D-4B9C-815B-29C37F316822}" srcOrd="1" destOrd="0" presId="urn:microsoft.com/office/officeart/2005/8/layout/bList2"/>
    <dgm:cxn modelId="{FBF18049-94BD-4691-AFCD-BD6987993E57}" type="presOf" srcId="{61C8EDA4-203A-4D30-AAF5-570BCEA7AB6E}" destId="{1C80A3B1-D410-478C-993A-1BF6D533232B}" srcOrd="0" destOrd="0" presId="urn:microsoft.com/office/officeart/2005/8/layout/bList2"/>
    <dgm:cxn modelId="{4FA44E44-D446-4DB8-9AC2-FB776B9AA8A2}" srcId="{FD3C01D8-C7F8-4B9E-8FCF-D1FA871B12BD}" destId="{5C6A993D-B600-4BD4-B8A6-7F96FDE67C2A}" srcOrd="0" destOrd="0" parTransId="{D5E4B4D8-481E-4D55-B04D-E93FE62B2465}" sibTransId="{FB181BF0-6562-4330-A7B6-6DACA5116E32}"/>
    <dgm:cxn modelId="{11088FC5-010C-483B-BFAF-EAA6C6E8B1AE}" type="presOf" srcId="{5C6A993D-B600-4BD4-B8A6-7F96FDE67C2A}" destId="{C11212DD-BC43-4BDC-A9D2-CBC1E8551F96}" srcOrd="0" destOrd="0" presId="urn:microsoft.com/office/officeart/2005/8/layout/bList2"/>
    <dgm:cxn modelId="{3457AB5A-0937-495B-A33A-3790D35CA9CB}" type="presOf" srcId="{30218B46-D7DA-4F68-A4F6-08E13FB3AEB2}" destId="{8D26F449-D80F-4D7B-9F13-6DC655CB81EF}" srcOrd="1" destOrd="0" presId="urn:microsoft.com/office/officeart/2005/8/layout/bList2"/>
    <dgm:cxn modelId="{374FAABD-2D17-430F-BC12-1755AE097DF2}" srcId="{FD3C01D8-C7F8-4B9E-8FCF-D1FA871B12BD}" destId="{30218B46-D7DA-4F68-A4F6-08E13FB3AEB2}" srcOrd="1" destOrd="0" parTransId="{B9CA97EA-B994-4A55-B03A-5C89B771049F}" sibTransId="{61C8EDA4-203A-4D30-AAF5-570BCEA7AB6E}"/>
    <dgm:cxn modelId="{726A51A2-FE71-4E29-956D-ED192437BEB2}" type="presOf" srcId="{FB181BF0-6562-4330-A7B6-6DACA5116E32}" destId="{BCB1603F-77FE-4B70-BF5D-E297BE07653E}" srcOrd="0" destOrd="0" presId="urn:microsoft.com/office/officeart/2005/8/layout/bList2"/>
    <dgm:cxn modelId="{EF23C937-0907-4BB0-B384-C1CB4C8A61D8}" srcId="{FD3C01D8-C7F8-4B9E-8FCF-D1FA871B12BD}" destId="{C67D7395-7D55-4840-BA2E-E69B6A937A9C}" srcOrd="2" destOrd="0" parTransId="{F4CA85D0-07B5-40EC-B8BC-47DB1804AD41}" sibTransId="{077DD03E-D04F-42CE-B83C-4D99115735CE}"/>
    <dgm:cxn modelId="{F98E1730-C08F-4408-BD6D-1DE062819639}" type="presOf" srcId="{5C6A993D-B600-4BD4-B8A6-7F96FDE67C2A}" destId="{D3AF30B4-DA20-400D-B4C8-08E6696B3644}" srcOrd="1" destOrd="0" presId="urn:microsoft.com/office/officeart/2005/8/layout/bList2"/>
    <dgm:cxn modelId="{C7516BB0-6949-46FC-B777-DE6B808DB819}" type="presParOf" srcId="{9DF43132-B241-49F9-86FA-7CDF4661268F}" destId="{531C74C7-8EFE-4149-BAAE-7C476D1B92B9}" srcOrd="0" destOrd="0" presId="urn:microsoft.com/office/officeart/2005/8/layout/bList2"/>
    <dgm:cxn modelId="{0E1B6AAA-41A0-4E15-819C-9C3BC064445B}" type="presParOf" srcId="{531C74C7-8EFE-4149-BAAE-7C476D1B92B9}" destId="{FA95FB93-46F7-468D-B0D3-D5BBAA2959B3}" srcOrd="0" destOrd="0" presId="urn:microsoft.com/office/officeart/2005/8/layout/bList2"/>
    <dgm:cxn modelId="{5952B3AF-1E70-4630-9BAC-88814FECC6A6}" type="presParOf" srcId="{531C74C7-8EFE-4149-BAAE-7C476D1B92B9}" destId="{C11212DD-BC43-4BDC-A9D2-CBC1E8551F96}" srcOrd="1" destOrd="0" presId="urn:microsoft.com/office/officeart/2005/8/layout/bList2"/>
    <dgm:cxn modelId="{053EF440-BDA5-432F-9C77-EA33DA0339F0}" type="presParOf" srcId="{531C74C7-8EFE-4149-BAAE-7C476D1B92B9}" destId="{D3AF30B4-DA20-400D-B4C8-08E6696B3644}" srcOrd="2" destOrd="0" presId="urn:microsoft.com/office/officeart/2005/8/layout/bList2"/>
    <dgm:cxn modelId="{F254193A-BC2D-4379-9DEB-185DCB744B8A}" type="presParOf" srcId="{531C74C7-8EFE-4149-BAAE-7C476D1B92B9}" destId="{6B2A0FD0-7809-4ECE-A0D0-719411711C0E}" srcOrd="3" destOrd="0" presId="urn:microsoft.com/office/officeart/2005/8/layout/bList2"/>
    <dgm:cxn modelId="{8E5138F8-AC9E-4307-B011-2B8353725FBF}" type="presParOf" srcId="{9DF43132-B241-49F9-86FA-7CDF4661268F}" destId="{BCB1603F-77FE-4B70-BF5D-E297BE07653E}" srcOrd="1" destOrd="0" presId="urn:microsoft.com/office/officeart/2005/8/layout/bList2"/>
    <dgm:cxn modelId="{228F093D-E997-4D9E-BDCE-5A7BB06639B8}" type="presParOf" srcId="{9DF43132-B241-49F9-86FA-7CDF4661268F}" destId="{39DE4C8E-7D62-48C7-BFCC-BDF085C92F5E}" srcOrd="2" destOrd="0" presId="urn:microsoft.com/office/officeart/2005/8/layout/bList2"/>
    <dgm:cxn modelId="{577F1242-ED21-44DA-8346-2C98E2897760}" type="presParOf" srcId="{39DE4C8E-7D62-48C7-BFCC-BDF085C92F5E}" destId="{54B01DE9-F4DB-4D6A-83C3-8AEDCEB84810}" srcOrd="0" destOrd="0" presId="urn:microsoft.com/office/officeart/2005/8/layout/bList2"/>
    <dgm:cxn modelId="{92E78D0A-485D-4BB5-8B74-3D28E9BE1C04}" type="presParOf" srcId="{39DE4C8E-7D62-48C7-BFCC-BDF085C92F5E}" destId="{FBB9DF63-E081-426B-A65A-AE86419EF3A0}" srcOrd="1" destOrd="0" presId="urn:microsoft.com/office/officeart/2005/8/layout/bList2"/>
    <dgm:cxn modelId="{A834407D-57FB-4D73-A262-597CC3BBC909}" type="presParOf" srcId="{39DE4C8E-7D62-48C7-BFCC-BDF085C92F5E}" destId="{8D26F449-D80F-4D7B-9F13-6DC655CB81EF}" srcOrd="2" destOrd="0" presId="urn:microsoft.com/office/officeart/2005/8/layout/bList2"/>
    <dgm:cxn modelId="{FE960539-3C2F-4F72-A985-E2B83CDC93D2}" type="presParOf" srcId="{39DE4C8E-7D62-48C7-BFCC-BDF085C92F5E}" destId="{40B8BDE1-DE45-4C22-8320-E31AADF89429}" srcOrd="3" destOrd="0" presId="urn:microsoft.com/office/officeart/2005/8/layout/bList2"/>
    <dgm:cxn modelId="{569F0296-7EBA-448E-901B-4C30483783FB}" type="presParOf" srcId="{9DF43132-B241-49F9-86FA-7CDF4661268F}" destId="{1C80A3B1-D410-478C-993A-1BF6D533232B}" srcOrd="3" destOrd="0" presId="urn:microsoft.com/office/officeart/2005/8/layout/bList2"/>
    <dgm:cxn modelId="{EB8E7D09-54E3-482D-8DAC-AA08E28AA80A}" type="presParOf" srcId="{9DF43132-B241-49F9-86FA-7CDF4661268F}" destId="{6DD3BFDD-10A7-41D4-A763-D27D5D179793}" srcOrd="4" destOrd="0" presId="urn:microsoft.com/office/officeart/2005/8/layout/bList2"/>
    <dgm:cxn modelId="{B43341CE-7FD0-468E-B382-1781490125C8}" type="presParOf" srcId="{6DD3BFDD-10A7-41D4-A763-D27D5D179793}" destId="{D4D2B7AB-71BC-4DF4-ABCC-A8AEABC452BA}" srcOrd="0" destOrd="0" presId="urn:microsoft.com/office/officeart/2005/8/layout/bList2"/>
    <dgm:cxn modelId="{AD74B566-9FCB-4C3F-837C-15C1F17502E8}" type="presParOf" srcId="{6DD3BFDD-10A7-41D4-A763-D27D5D179793}" destId="{54185DEF-FC23-4D0B-A07F-1603C8C7F8C7}" srcOrd="1" destOrd="0" presId="urn:microsoft.com/office/officeart/2005/8/layout/bList2"/>
    <dgm:cxn modelId="{B4AB2627-9F8D-4E1B-84BB-34A173F96709}" type="presParOf" srcId="{6DD3BFDD-10A7-41D4-A763-D27D5D179793}" destId="{9051BF92-CB0D-4B9C-815B-29C37F316822}" srcOrd="2" destOrd="0" presId="urn:microsoft.com/office/officeart/2005/8/layout/bList2"/>
    <dgm:cxn modelId="{CA304B67-57F8-425B-B62D-07C70DD8E406}" type="presParOf" srcId="{6DD3BFDD-10A7-41D4-A763-D27D5D179793}" destId="{17CC092C-EA45-4A3F-9410-FA92A7C3C59F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3239809-ED37-4787-BEAC-7ED2B436B85C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FB1177-9B2E-47C3-B5CB-DAB98118CC73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sz="1100" dirty="0" smtClean="0">
            <a:solidFill>
              <a:srgbClr val="000000"/>
            </a:solidFill>
          </a:endParaRPr>
        </a:p>
        <a:p>
          <a:endParaRPr lang="en-US" sz="1100" dirty="0" smtClean="0">
            <a:solidFill>
              <a:srgbClr val="000000"/>
            </a:solidFill>
          </a:endParaRPr>
        </a:p>
        <a:p>
          <a:endParaRPr lang="en-US" sz="1100" dirty="0" smtClean="0">
            <a:solidFill>
              <a:srgbClr val="000000"/>
            </a:solidFill>
          </a:endParaRPr>
        </a:p>
        <a:p>
          <a:endParaRPr lang="en-US" sz="1100" dirty="0" smtClean="0">
            <a:solidFill>
              <a:srgbClr val="000000"/>
            </a:solidFill>
          </a:endParaRPr>
        </a:p>
        <a:p>
          <a:r>
            <a:rPr lang="en-US" sz="1400" dirty="0" err="1" smtClean="0">
              <a:solidFill>
                <a:srgbClr val="000000"/>
              </a:solidFill>
              <a:latin typeface="Arial Black" pitchFamily="34" charset="0"/>
            </a:rPr>
            <a:t>Xolerik</a:t>
          </a:r>
          <a:endParaRPr lang="ru-RU" sz="1400" dirty="0">
            <a:solidFill>
              <a:srgbClr val="000000"/>
            </a:solidFill>
            <a:latin typeface="Arial Black" pitchFamily="34" charset="0"/>
          </a:endParaRPr>
        </a:p>
      </dgm:t>
    </dgm:pt>
    <dgm:pt modelId="{16BB965B-3907-4708-9F02-8B708B94FBBA}" type="parTrans" cxnId="{4DCD1A20-854F-4B65-8C62-21357F194F22}">
      <dgm:prSet/>
      <dgm:spPr/>
      <dgm:t>
        <a:bodyPr/>
        <a:lstStyle/>
        <a:p>
          <a:endParaRPr lang="ru-RU"/>
        </a:p>
      </dgm:t>
    </dgm:pt>
    <dgm:pt modelId="{316C18FB-7DA3-4779-97D3-F501A70894C9}" type="sibTrans" cxnId="{4DCD1A20-854F-4B65-8C62-21357F194F22}">
      <dgm:prSet/>
      <dgm:spPr/>
      <dgm:t>
        <a:bodyPr/>
        <a:lstStyle/>
        <a:p>
          <a:endParaRPr lang="ru-RU"/>
        </a:p>
      </dgm:t>
    </dgm:pt>
    <dgm:pt modelId="{93E6C54E-95CC-47C8-B133-62AFDB6CDBE3}">
      <dgm:prSet phldrT="[Текст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sz="1100" dirty="0" smtClean="0">
            <a:solidFill>
              <a:srgbClr val="000000"/>
            </a:solidFill>
          </a:endParaRPr>
        </a:p>
        <a:p>
          <a:endParaRPr lang="en-US" sz="1100" dirty="0" smtClean="0">
            <a:solidFill>
              <a:srgbClr val="000000"/>
            </a:solidFill>
          </a:endParaRPr>
        </a:p>
        <a:p>
          <a:endParaRPr lang="en-US" sz="1100" dirty="0" smtClean="0">
            <a:solidFill>
              <a:srgbClr val="000000"/>
            </a:solidFill>
          </a:endParaRPr>
        </a:p>
        <a:p>
          <a:endParaRPr lang="en-US" sz="1100" dirty="0" smtClean="0">
            <a:solidFill>
              <a:srgbClr val="000000"/>
            </a:solidFill>
          </a:endParaRPr>
        </a:p>
        <a:p>
          <a:r>
            <a:rPr lang="en-US" sz="1400" dirty="0" err="1" smtClean="0">
              <a:solidFill>
                <a:srgbClr val="000000"/>
              </a:solidFill>
              <a:latin typeface="Arial Black" pitchFamily="34" charset="0"/>
            </a:rPr>
            <a:t>Flegmatik</a:t>
          </a:r>
          <a:endParaRPr lang="ru-RU" sz="1400" dirty="0">
            <a:solidFill>
              <a:srgbClr val="000000"/>
            </a:solidFill>
            <a:latin typeface="Arial Black" pitchFamily="34" charset="0"/>
          </a:endParaRPr>
        </a:p>
      </dgm:t>
    </dgm:pt>
    <dgm:pt modelId="{FFE4D1A6-1DF1-41C7-98D9-75CE2D696242}" type="parTrans" cxnId="{D017FF2C-6963-4073-B2E1-E591E1903126}">
      <dgm:prSet/>
      <dgm:spPr/>
      <dgm:t>
        <a:bodyPr/>
        <a:lstStyle/>
        <a:p>
          <a:endParaRPr lang="ru-RU"/>
        </a:p>
      </dgm:t>
    </dgm:pt>
    <dgm:pt modelId="{1A4637D8-DF22-4AB1-9ECF-F395A6A7F4F8}" type="sibTrans" cxnId="{D017FF2C-6963-4073-B2E1-E591E1903126}">
      <dgm:prSet/>
      <dgm:spPr/>
      <dgm:t>
        <a:bodyPr/>
        <a:lstStyle/>
        <a:p>
          <a:endParaRPr lang="ru-RU"/>
        </a:p>
      </dgm:t>
    </dgm:pt>
    <dgm:pt modelId="{BA5908D5-11F9-4222-8092-E9B7438B417B}">
      <dgm:prSet phldrT="[Текст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sz="1100" dirty="0" smtClean="0">
            <a:solidFill>
              <a:srgbClr val="000000"/>
            </a:solidFill>
          </a:endParaRPr>
        </a:p>
        <a:p>
          <a:endParaRPr lang="en-US" sz="1100" dirty="0" smtClean="0">
            <a:solidFill>
              <a:srgbClr val="000000"/>
            </a:solidFill>
          </a:endParaRPr>
        </a:p>
        <a:p>
          <a:endParaRPr lang="en-US" sz="1100" dirty="0" smtClean="0">
            <a:solidFill>
              <a:srgbClr val="000000"/>
            </a:solidFill>
          </a:endParaRPr>
        </a:p>
        <a:p>
          <a:endParaRPr lang="en-US" sz="1100" dirty="0" smtClean="0">
            <a:solidFill>
              <a:srgbClr val="000000"/>
            </a:solidFill>
          </a:endParaRPr>
        </a:p>
        <a:p>
          <a:endParaRPr lang="en-US" sz="1400" dirty="0" smtClean="0">
            <a:solidFill>
              <a:srgbClr val="000000"/>
            </a:solidFill>
            <a:latin typeface="Arial Black" pitchFamily="34" charset="0"/>
          </a:endParaRPr>
        </a:p>
        <a:p>
          <a:r>
            <a:rPr lang="en-US" sz="1400" dirty="0" err="1" smtClean="0">
              <a:solidFill>
                <a:srgbClr val="000000"/>
              </a:solidFill>
              <a:latin typeface="Arial Black" pitchFamily="34" charset="0"/>
            </a:rPr>
            <a:t>Mexanxolik</a:t>
          </a:r>
          <a:endParaRPr lang="ru-RU" sz="1400" dirty="0">
            <a:solidFill>
              <a:srgbClr val="000000"/>
            </a:solidFill>
            <a:latin typeface="Arial Black" pitchFamily="34" charset="0"/>
          </a:endParaRPr>
        </a:p>
      </dgm:t>
    </dgm:pt>
    <dgm:pt modelId="{8EA8B7BC-F448-484C-804B-85C53397CA42}" type="parTrans" cxnId="{40223ED8-4571-4E92-8D07-74940D6628AF}">
      <dgm:prSet/>
      <dgm:spPr/>
      <dgm:t>
        <a:bodyPr/>
        <a:lstStyle/>
        <a:p>
          <a:endParaRPr lang="ru-RU"/>
        </a:p>
      </dgm:t>
    </dgm:pt>
    <dgm:pt modelId="{5C62D88E-AB58-40E4-A3A2-C3AF5C3B0A4D}" type="sibTrans" cxnId="{40223ED8-4571-4E92-8D07-74940D6628AF}">
      <dgm:prSet/>
      <dgm:spPr/>
      <dgm:t>
        <a:bodyPr/>
        <a:lstStyle/>
        <a:p>
          <a:endParaRPr lang="ru-RU"/>
        </a:p>
      </dgm:t>
    </dgm:pt>
    <dgm:pt modelId="{E5C55385-F64C-4F0F-8FCD-76CDB4F0515B}">
      <dgm:prSet phldrT="[Текст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sz="1100" dirty="0" smtClean="0">
            <a:solidFill>
              <a:srgbClr val="000000"/>
            </a:solidFill>
          </a:endParaRPr>
        </a:p>
        <a:p>
          <a:endParaRPr lang="en-US" sz="1100" dirty="0" smtClean="0">
            <a:solidFill>
              <a:srgbClr val="000000"/>
            </a:solidFill>
          </a:endParaRPr>
        </a:p>
        <a:p>
          <a:endParaRPr lang="en-US" sz="1100" dirty="0" smtClean="0">
            <a:solidFill>
              <a:srgbClr val="000000"/>
            </a:solidFill>
          </a:endParaRPr>
        </a:p>
        <a:p>
          <a:endParaRPr lang="en-US" sz="1100" dirty="0" smtClean="0">
            <a:solidFill>
              <a:srgbClr val="000000"/>
            </a:solidFill>
          </a:endParaRPr>
        </a:p>
        <a:p>
          <a:r>
            <a:rPr lang="en-US" sz="1400" dirty="0" err="1" smtClean="0">
              <a:solidFill>
                <a:srgbClr val="000000"/>
              </a:solidFill>
              <a:latin typeface="Arial Black" pitchFamily="34" charset="0"/>
            </a:rPr>
            <a:t>Sangvinik</a:t>
          </a:r>
          <a:endParaRPr lang="ru-RU" sz="1400" dirty="0">
            <a:solidFill>
              <a:srgbClr val="000000"/>
            </a:solidFill>
            <a:latin typeface="Arial Black" pitchFamily="34" charset="0"/>
          </a:endParaRPr>
        </a:p>
      </dgm:t>
    </dgm:pt>
    <dgm:pt modelId="{0D1F0B76-CB47-4339-80FB-33DCCE8101D4}" type="parTrans" cxnId="{75B86AFD-3B35-4126-B73A-4653FD8547CA}">
      <dgm:prSet/>
      <dgm:spPr/>
      <dgm:t>
        <a:bodyPr/>
        <a:lstStyle/>
        <a:p>
          <a:endParaRPr lang="ru-RU"/>
        </a:p>
      </dgm:t>
    </dgm:pt>
    <dgm:pt modelId="{8BBEDDE1-EA40-4138-82E7-42E5AED6B63B}" type="sibTrans" cxnId="{75B86AFD-3B35-4126-B73A-4653FD8547CA}">
      <dgm:prSet/>
      <dgm:spPr/>
      <dgm:t>
        <a:bodyPr/>
        <a:lstStyle/>
        <a:p>
          <a:endParaRPr lang="ru-RU"/>
        </a:p>
      </dgm:t>
    </dgm:pt>
    <dgm:pt modelId="{5A64A1CF-68F9-4857-AC3A-096636A102DB}" type="pres">
      <dgm:prSet presAssocID="{03239809-ED37-4787-BEAC-7ED2B436B85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D1F7593-FCA9-498F-87DE-031A603614C0}" type="pres">
      <dgm:prSet presAssocID="{ABFB1177-9B2E-47C3-B5CB-DAB98118CC73}" presName="node" presStyleLbl="node1" presStyleIdx="0" presStyleCnt="4" custScaleX="67760" custScaleY="107824" custLinFactNeighborX="-5862" custLinFactNeighborY="-11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06B7140-279F-4ECF-977D-56ABA1C94FF6}" type="pres">
      <dgm:prSet presAssocID="{316C18FB-7DA3-4779-97D3-F501A70894C9}" presName="sibTrans" presStyleCnt="0"/>
      <dgm:spPr/>
    </dgm:pt>
    <dgm:pt modelId="{FB5E751C-5741-4B76-BAF1-692AB0E7311B}" type="pres">
      <dgm:prSet presAssocID="{93E6C54E-95CC-47C8-B133-62AFDB6CDBE3}" presName="node" presStyleLbl="node1" presStyleIdx="1" presStyleCnt="4" custScaleX="60358" custScaleY="107824" custLinFactNeighborX="18587" custLinFactNeighborY="-22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DD2768-F83B-4917-855D-8BFDF2BE24A7}" type="pres">
      <dgm:prSet presAssocID="{1A4637D8-DF22-4AB1-9ECF-F395A6A7F4F8}" presName="sibTrans" presStyleCnt="0"/>
      <dgm:spPr/>
    </dgm:pt>
    <dgm:pt modelId="{FD452283-34B7-41B0-9623-91A339A3508C}" type="pres">
      <dgm:prSet presAssocID="{BA5908D5-11F9-4222-8092-E9B7438B417B}" presName="node" presStyleLbl="node1" presStyleIdx="2" presStyleCnt="4" custScaleX="70410" custScaleY="106909" custLinFactNeighborX="-4368" custLinFactNeighborY="-156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07E9D1-9E07-4876-B533-6FD7ADF8E4D2}" type="pres">
      <dgm:prSet presAssocID="{5C62D88E-AB58-40E4-A3A2-C3AF5C3B0A4D}" presName="sibTrans" presStyleCnt="0"/>
      <dgm:spPr/>
    </dgm:pt>
    <dgm:pt modelId="{CFEC9287-036F-4CCE-9C4E-B718F9364FC4}" type="pres">
      <dgm:prSet presAssocID="{E5C55385-F64C-4F0F-8FCD-76CDB4F0515B}" presName="node" presStyleLbl="node1" presStyleIdx="3" presStyleCnt="4" custScaleX="65870" custScaleY="101811" custLinFactNeighborX="13878" custLinFactNeighborY="-45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0223ED8-4571-4E92-8D07-74940D6628AF}" srcId="{03239809-ED37-4787-BEAC-7ED2B436B85C}" destId="{BA5908D5-11F9-4222-8092-E9B7438B417B}" srcOrd="2" destOrd="0" parTransId="{8EA8B7BC-F448-484C-804B-85C53397CA42}" sibTransId="{5C62D88E-AB58-40E4-A3A2-C3AF5C3B0A4D}"/>
    <dgm:cxn modelId="{99D9B6EA-C8CB-4FA7-A34D-7640B0945D9E}" type="presOf" srcId="{E5C55385-F64C-4F0F-8FCD-76CDB4F0515B}" destId="{CFEC9287-036F-4CCE-9C4E-B718F9364FC4}" srcOrd="0" destOrd="0" presId="urn:microsoft.com/office/officeart/2005/8/layout/default"/>
    <dgm:cxn modelId="{4DCD1A20-854F-4B65-8C62-21357F194F22}" srcId="{03239809-ED37-4787-BEAC-7ED2B436B85C}" destId="{ABFB1177-9B2E-47C3-B5CB-DAB98118CC73}" srcOrd="0" destOrd="0" parTransId="{16BB965B-3907-4708-9F02-8B708B94FBBA}" sibTransId="{316C18FB-7DA3-4779-97D3-F501A70894C9}"/>
    <dgm:cxn modelId="{5743B6B0-23D6-4121-A0D5-980040E46F57}" type="presOf" srcId="{ABFB1177-9B2E-47C3-B5CB-DAB98118CC73}" destId="{BD1F7593-FCA9-498F-87DE-031A603614C0}" srcOrd="0" destOrd="0" presId="urn:microsoft.com/office/officeart/2005/8/layout/default"/>
    <dgm:cxn modelId="{411AE8F4-B976-4873-99A0-9B4DE15DA65E}" type="presOf" srcId="{BA5908D5-11F9-4222-8092-E9B7438B417B}" destId="{FD452283-34B7-41B0-9623-91A339A3508C}" srcOrd="0" destOrd="0" presId="urn:microsoft.com/office/officeart/2005/8/layout/default"/>
    <dgm:cxn modelId="{1E936360-F82E-4A3D-BAB7-9DB67D2C100C}" type="presOf" srcId="{93E6C54E-95CC-47C8-B133-62AFDB6CDBE3}" destId="{FB5E751C-5741-4B76-BAF1-692AB0E7311B}" srcOrd="0" destOrd="0" presId="urn:microsoft.com/office/officeart/2005/8/layout/default"/>
    <dgm:cxn modelId="{75B86AFD-3B35-4126-B73A-4653FD8547CA}" srcId="{03239809-ED37-4787-BEAC-7ED2B436B85C}" destId="{E5C55385-F64C-4F0F-8FCD-76CDB4F0515B}" srcOrd="3" destOrd="0" parTransId="{0D1F0B76-CB47-4339-80FB-33DCCE8101D4}" sibTransId="{8BBEDDE1-EA40-4138-82E7-42E5AED6B63B}"/>
    <dgm:cxn modelId="{2C8486E0-7B65-4B42-B88C-FCE15BC907E5}" type="presOf" srcId="{03239809-ED37-4787-BEAC-7ED2B436B85C}" destId="{5A64A1CF-68F9-4857-AC3A-096636A102DB}" srcOrd="0" destOrd="0" presId="urn:microsoft.com/office/officeart/2005/8/layout/default"/>
    <dgm:cxn modelId="{D017FF2C-6963-4073-B2E1-E591E1903126}" srcId="{03239809-ED37-4787-BEAC-7ED2B436B85C}" destId="{93E6C54E-95CC-47C8-B133-62AFDB6CDBE3}" srcOrd="1" destOrd="0" parTransId="{FFE4D1A6-1DF1-41C7-98D9-75CE2D696242}" sibTransId="{1A4637D8-DF22-4AB1-9ECF-F395A6A7F4F8}"/>
    <dgm:cxn modelId="{76F45467-4671-41A8-8128-09F6208116F9}" type="presParOf" srcId="{5A64A1CF-68F9-4857-AC3A-096636A102DB}" destId="{BD1F7593-FCA9-498F-87DE-031A603614C0}" srcOrd="0" destOrd="0" presId="urn:microsoft.com/office/officeart/2005/8/layout/default"/>
    <dgm:cxn modelId="{905058B2-D845-465F-8BDA-E969BF7386E6}" type="presParOf" srcId="{5A64A1CF-68F9-4857-AC3A-096636A102DB}" destId="{006B7140-279F-4ECF-977D-56ABA1C94FF6}" srcOrd="1" destOrd="0" presId="urn:microsoft.com/office/officeart/2005/8/layout/default"/>
    <dgm:cxn modelId="{B9AF4580-F796-4C27-83BF-E3F4341F7BB6}" type="presParOf" srcId="{5A64A1CF-68F9-4857-AC3A-096636A102DB}" destId="{FB5E751C-5741-4B76-BAF1-692AB0E7311B}" srcOrd="2" destOrd="0" presId="urn:microsoft.com/office/officeart/2005/8/layout/default"/>
    <dgm:cxn modelId="{043962D4-A77F-4C6E-B157-B8E51D04C03D}" type="presParOf" srcId="{5A64A1CF-68F9-4857-AC3A-096636A102DB}" destId="{9EDD2768-F83B-4917-855D-8BFDF2BE24A7}" srcOrd="3" destOrd="0" presId="urn:microsoft.com/office/officeart/2005/8/layout/default"/>
    <dgm:cxn modelId="{C3359B2C-B0D2-4514-A831-BCF321AA870C}" type="presParOf" srcId="{5A64A1CF-68F9-4857-AC3A-096636A102DB}" destId="{FD452283-34B7-41B0-9623-91A339A3508C}" srcOrd="4" destOrd="0" presId="urn:microsoft.com/office/officeart/2005/8/layout/default"/>
    <dgm:cxn modelId="{604369E5-64F1-47EE-B5F8-155F47A46E64}" type="presParOf" srcId="{5A64A1CF-68F9-4857-AC3A-096636A102DB}" destId="{9107E9D1-9E07-4876-B533-6FD7ADF8E4D2}" srcOrd="5" destOrd="0" presId="urn:microsoft.com/office/officeart/2005/8/layout/default"/>
    <dgm:cxn modelId="{379008CE-230D-4D95-99E7-739102F29A47}" type="presParOf" srcId="{5A64A1CF-68F9-4857-AC3A-096636A102DB}" destId="{CFEC9287-036F-4CCE-9C4E-B718F9364FC4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A95FB93-46F7-468D-B0D3-D5BBAA2959B3}">
      <dsp:nvSpPr>
        <dsp:cNvPr id="0" name=""/>
        <dsp:cNvSpPr/>
      </dsp:nvSpPr>
      <dsp:spPr>
        <a:xfrm>
          <a:off x="0" y="0"/>
          <a:ext cx="1672199" cy="2335198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AF30B4-DA20-400D-B4C8-08E6696B3644}">
      <dsp:nvSpPr>
        <dsp:cNvPr id="0" name=""/>
        <dsp:cNvSpPr/>
      </dsp:nvSpPr>
      <dsp:spPr>
        <a:xfrm>
          <a:off x="134" y="2097178"/>
          <a:ext cx="1672199" cy="5367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rgbClr val="000000"/>
              </a:solidFill>
              <a:latin typeface="Arial Black" pitchFamily="34" charset="0"/>
            </a:rPr>
            <a:t>Anatomiya</a:t>
          </a:r>
          <a:endParaRPr lang="ru-RU" sz="1400" kern="1200" dirty="0">
            <a:solidFill>
              <a:srgbClr val="000000"/>
            </a:solidFill>
            <a:latin typeface="Arial Black" pitchFamily="34" charset="0"/>
          </a:endParaRPr>
        </a:p>
      </dsp:txBody>
      <dsp:txXfrm>
        <a:off x="134" y="2097178"/>
        <a:ext cx="1177605" cy="536752"/>
      </dsp:txXfrm>
    </dsp:sp>
    <dsp:sp modelId="{6B2A0FD0-7809-4ECE-A0D0-719411711C0E}">
      <dsp:nvSpPr>
        <dsp:cNvPr id="0" name=""/>
        <dsp:cNvSpPr/>
      </dsp:nvSpPr>
      <dsp:spPr>
        <a:xfrm>
          <a:off x="1227585" y="1970725"/>
          <a:ext cx="585269" cy="585269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B01DE9-F4DB-4D6A-83C3-8AEDCEB84810}">
      <dsp:nvSpPr>
        <dsp:cNvPr id="0" name=""/>
        <dsp:cNvSpPr/>
      </dsp:nvSpPr>
      <dsp:spPr>
        <a:xfrm>
          <a:off x="1958922" y="93793"/>
          <a:ext cx="1712449" cy="1842858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26F449-D80F-4D7B-9F13-6DC655CB81EF}">
      <dsp:nvSpPr>
        <dsp:cNvPr id="0" name=""/>
        <dsp:cNvSpPr/>
      </dsp:nvSpPr>
      <dsp:spPr>
        <a:xfrm>
          <a:off x="2034096" y="2112980"/>
          <a:ext cx="1672199" cy="5367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rgbClr val="000000"/>
              </a:solidFill>
              <a:latin typeface="Arial Black" pitchFamily="34" charset="0"/>
            </a:rPr>
            <a:t>Fiziologiya</a:t>
          </a:r>
          <a:endParaRPr lang="ru-RU" sz="1400" kern="1200" dirty="0">
            <a:solidFill>
              <a:srgbClr val="000000"/>
            </a:solidFill>
            <a:latin typeface="Arial Black" pitchFamily="34" charset="0"/>
          </a:endParaRPr>
        </a:p>
      </dsp:txBody>
      <dsp:txXfrm>
        <a:off x="2034096" y="2112980"/>
        <a:ext cx="1177605" cy="536752"/>
      </dsp:txXfrm>
    </dsp:sp>
    <dsp:sp modelId="{40B8BDE1-DE45-4C22-8320-E31AADF89429}">
      <dsp:nvSpPr>
        <dsp:cNvPr id="0" name=""/>
        <dsp:cNvSpPr/>
      </dsp:nvSpPr>
      <dsp:spPr>
        <a:xfrm>
          <a:off x="3202886" y="1847640"/>
          <a:ext cx="585269" cy="585269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4D2B7AB-71BC-4DF4-ABCC-A8AEABC452BA}">
      <dsp:nvSpPr>
        <dsp:cNvPr id="0" name=""/>
        <dsp:cNvSpPr/>
      </dsp:nvSpPr>
      <dsp:spPr>
        <a:xfrm>
          <a:off x="3953152" y="0"/>
          <a:ext cx="1672199" cy="2230855"/>
        </a:xfrm>
        <a:prstGeom prst="round2SameRect">
          <a:avLst>
            <a:gd name="adj1" fmla="val 8000"/>
            <a:gd name="adj2" fmla="val 0"/>
          </a:avLst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051BF92-CB0D-4B9C-815B-29C37F316822}">
      <dsp:nvSpPr>
        <dsp:cNvPr id="0" name=""/>
        <dsp:cNvSpPr/>
      </dsp:nvSpPr>
      <dsp:spPr>
        <a:xfrm>
          <a:off x="3982416" y="2112980"/>
          <a:ext cx="1672199" cy="53675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rgbClr val="000000"/>
              </a:solidFill>
              <a:latin typeface="Arial Black" pitchFamily="34" charset="0"/>
            </a:rPr>
            <a:t>Gigiyena</a:t>
          </a:r>
          <a:endParaRPr lang="ru-RU" sz="1400" kern="1200" dirty="0">
            <a:solidFill>
              <a:srgbClr val="000000"/>
            </a:solidFill>
            <a:latin typeface="Arial Black" pitchFamily="34" charset="0"/>
          </a:endParaRPr>
        </a:p>
      </dsp:txBody>
      <dsp:txXfrm>
        <a:off x="3982416" y="2112980"/>
        <a:ext cx="1177605" cy="536752"/>
      </dsp:txXfrm>
    </dsp:sp>
    <dsp:sp modelId="{17CC092C-EA45-4A3F-9410-FA92A7C3C59F}">
      <dsp:nvSpPr>
        <dsp:cNvPr id="0" name=""/>
        <dsp:cNvSpPr/>
      </dsp:nvSpPr>
      <dsp:spPr>
        <a:xfrm>
          <a:off x="5158062" y="1944640"/>
          <a:ext cx="585269" cy="585269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1F7593-FCA9-498F-87DE-031A603614C0}">
      <dsp:nvSpPr>
        <dsp:cNvPr id="0" name=""/>
        <dsp:cNvSpPr/>
      </dsp:nvSpPr>
      <dsp:spPr>
        <a:xfrm>
          <a:off x="421231" y="0"/>
          <a:ext cx="1193219" cy="1139235"/>
        </a:xfrm>
        <a:prstGeom prst="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rgbClr val="000000"/>
              </a:solidFill>
              <a:latin typeface="Arial Black" pitchFamily="34" charset="0"/>
            </a:rPr>
            <a:t>Xolerik</a:t>
          </a:r>
          <a:endParaRPr lang="ru-RU" sz="1400" kern="1200" dirty="0">
            <a:solidFill>
              <a:srgbClr val="000000"/>
            </a:solidFill>
            <a:latin typeface="Arial Black" pitchFamily="34" charset="0"/>
          </a:endParaRPr>
        </a:p>
      </dsp:txBody>
      <dsp:txXfrm>
        <a:off x="421231" y="0"/>
        <a:ext cx="1193219" cy="1139235"/>
      </dsp:txXfrm>
    </dsp:sp>
    <dsp:sp modelId="{FB5E751C-5741-4B76-BAF1-692AB0E7311B}">
      <dsp:nvSpPr>
        <dsp:cNvPr id="0" name=""/>
        <dsp:cNvSpPr/>
      </dsp:nvSpPr>
      <dsp:spPr>
        <a:xfrm>
          <a:off x="2221080" y="0"/>
          <a:ext cx="1062873" cy="1139235"/>
        </a:xfrm>
        <a:prstGeom prst="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rgbClr val="000000"/>
              </a:solidFill>
              <a:latin typeface="Arial Black" pitchFamily="34" charset="0"/>
            </a:rPr>
            <a:t>Flegmatik</a:t>
          </a:r>
          <a:endParaRPr lang="ru-RU" sz="1400" kern="1200" dirty="0">
            <a:solidFill>
              <a:srgbClr val="000000"/>
            </a:solidFill>
            <a:latin typeface="Arial Black" pitchFamily="34" charset="0"/>
          </a:endParaRPr>
        </a:p>
      </dsp:txBody>
      <dsp:txXfrm>
        <a:off x="2221080" y="0"/>
        <a:ext cx="1062873" cy="1139235"/>
      </dsp:txXfrm>
    </dsp:sp>
    <dsp:sp modelId="{FD452283-34B7-41B0-9623-91A339A3508C}">
      <dsp:nvSpPr>
        <dsp:cNvPr id="0" name=""/>
        <dsp:cNvSpPr/>
      </dsp:nvSpPr>
      <dsp:spPr>
        <a:xfrm>
          <a:off x="375675" y="1152129"/>
          <a:ext cx="1239884" cy="1129568"/>
        </a:xfrm>
        <a:prstGeom prst="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 smtClean="0">
            <a:solidFill>
              <a:srgbClr val="000000"/>
            </a:solidFill>
            <a:latin typeface="Arial Black" pitchFamily="34" charset="0"/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rgbClr val="000000"/>
              </a:solidFill>
              <a:latin typeface="Arial Black" pitchFamily="34" charset="0"/>
            </a:rPr>
            <a:t>Mexanxolik</a:t>
          </a:r>
          <a:endParaRPr lang="ru-RU" sz="1400" kern="1200" dirty="0">
            <a:solidFill>
              <a:srgbClr val="000000"/>
            </a:solidFill>
            <a:latin typeface="Arial Black" pitchFamily="34" charset="0"/>
          </a:endParaRPr>
        </a:p>
      </dsp:txBody>
      <dsp:txXfrm>
        <a:off x="375675" y="1152129"/>
        <a:ext cx="1239884" cy="1129568"/>
      </dsp:txXfrm>
    </dsp:sp>
    <dsp:sp modelId="{CFEC9287-036F-4CCE-9C4E-B718F9364FC4}">
      <dsp:nvSpPr>
        <dsp:cNvPr id="0" name=""/>
        <dsp:cNvSpPr/>
      </dsp:nvSpPr>
      <dsp:spPr>
        <a:xfrm>
          <a:off x="2112958" y="1296139"/>
          <a:ext cx="1159937" cy="1075704"/>
        </a:xfrm>
        <a:prstGeom prst="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100" kern="1200" dirty="0" smtClean="0">
            <a:solidFill>
              <a:srgbClr val="000000"/>
            </a:solidFill>
          </a:endParaRP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err="1" smtClean="0">
              <a:solidFill>
                <a:srgbClr val="000000"/>
              </a:solidFill>
              <a:latin typeface="Arial Black" pitchFamily="34" charset="0"/>
            </a:rPr>
            <a:t>Sangvinik</a:t>
          </a:r>
          <a:endParaRPr lang="ru-RU" sz="1400" kern="1200" dirty="0">
            <a:solidFill>
              <a:srgbClr val="000000"/>
            </a:solidFill>
            <a:latin typeface="Arial Black" pitchFamily="34" charset="0"/>
          </a:endParaRPr>
        </a:p>
      </dsp:txBody>
      <dsp:txXfrm>
        <a:off x="2112958" y="1296139"/>
        <a:ext cx="1159937" cy="10757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8/19/2020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990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6.jp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27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5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8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1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3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9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.wmf"/><Relationship Id="rId4" Type="http://schemas.openxmlformats.org/officeDocument/2006/relationships/oleObject" Target="../embeddings/oleObject1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11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4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52302" y="1275695"/>
            <a:ext cx="2491253" cy="1912041"/>
          </a:xfrm>
          <a:prstGeom prst="rect">
            <a:avLst/>
          </a:prstGeom>
        </p:spPr>
        <p:txBody>
          <a:bodyPr vert="horz" wrap="square" lIns="0" tIns="13949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sz="1747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1747" dirty="0">
              <a:latin typeface="Arial"/>
              <a:cs typeface="Arial"/>
            </a:endParaRPr>
          </a:p>
          <a:p>
            <a:pPr marL="12681">
              <a:lnSpc>
                <a:spcPts val="2791"/>
              </a:lnSpc>
            </a:pPr>
            <a:r>
              <a:rPr lang="en-US" sz="2446" dirty="0" err="1" smtClean="0">
                <a:latin typeface="Arial"/>
                <a:cs typeface="Arial"/>
              </a:rPr>
              <a:t>Tibbiyot</a:t>
            </a:r>
            <a:r>
              <a:rPr lang="en-US" sz="2446" dirty="0" smtClean="0">
                <a:latin typeface="Arial"/>
                <a:cs typeface="Arial"/>
              </a:rPr>
              <a:t> </a:t>
            </a:r>
            <a:r>
              <a:rPr lang="en-US" sz="2446" dirty="0" err="1" smtClean="0">
                <a:latin typeface="Arial"/>
                <a:cs typeface="Arial"/>
              </a:rPr>
              <a:t>fanining</a:t>
            </a:r>
            <a:r>
              <a:rPr lang="en-US" sz="2446" dirty="0" smtClean="0">
                <a:latin typeface="Arial"/>
                <a:cs typeface="Arial"/>
              </a:rPr>
              <a:t> </a:t>
            </a:r>
            <a:r>
              <a:rPr lang="en-US" sz="2446" dirty="0" err="1" smtClean="0">
                <a:latin typeface="Arial"/>
                <a:cs typeface="Arial"/>
              </a:rPr>
              <a:t>rivojlanishi</a:t>
            </a:r>
            <a:endParaRPr sz="2446" dirty="0">
              <a:latin typeface="Arial"/>
              <a:cs typeface="Arial"/>
            </a:endParaRPr>
          </a:p>
          <a:p>
            <a:pPr marL="32335">
              <a:lnSpc>
                <a:spcPts val="2027"/>
              </a:lnSpc>
              <a:spcBef>
                <a:spcPts val="1228"/>
              </a:spcBef>
            </a:pPr>
            <a:r>
              <a:rPr sz="1747" dirty="0" err="1" smtClean="0">
                <a:solidFill>
                  <a:srgbClr val="373435"/>
                </a:solidFill>
                <a:latin typeface="Arial"/>
                <a:cs typeface="Arial"/>
              </a:rPr>
              <a:t>O‘qituvchi</a:t>
            </a:r>
            <a:endParaRPr sz="1747" dirty="0">
              <a:latin typeface="Arial"/>
              <a:cs typeface="Arial"/>
            </a:endParaRPr>
          </a:p>
          <a:p>
            <a:pPr marL="32335">
              <a:lnSpc>
                <a:spcPts val="1961"/>
              </a:lnSpc>
            </a:pPr>
            <a:r>
              <a:rPr lang="en-US" sz="1747" spc="5" dirty="0" err="1" smtClean="0">
                <a:solidFill>
                  <a:srgbClr val="373435"/>
                </a:solidFill>
                <a:latin typeface="Arial"/>
                <a:cs typeface="Arial"/>
              </a:rPr>
              <a:t>Yodgorova</a:t>
            </a:r>
            <a:r>
              <a:rPr lang="en-US" sz="1747" spc="5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r>
              <a:rPr lang="en-US" sz="1747" spc="5" dirty="0" err="1" smtClean="0">
                <a:solidFill>
                  <a:srgbClr val="373435"/>
                </a:solidFill>
                <a:latin typeface="Arial"/>
                <a:cs typeface="Arial"/>
              </a:rPr>
              <a:t>Sohibjamol</a:t>
            </a:r>
            <a:r>
              <a:rPr lang="en-US" sz="1747" spc="5" dirty="0" smtClean="0">
                <a:solidFill>
                  <a:srgbClr val="373435"/>
                </a:solidFill>
                <a:latin typeface="Arial"/>
                <a:cs typeface="Arial"/>
              </a:rPr>
              <a:t> </a:t>
            </a:r>
            <a:endParaRPr lang="en-US" sz="1747" spc="5" dirty="0">
              <a:solidFill>
                <a:srgbClr val="373435"/>
              </a:solidFill>
              <a:latin typeface="Arial"/>
              <a:cs typeface="Arial"/>
            </a:endParaRPr>
          </a:p>
          <a:p>
            <a:pPr marL="32335">
              <a:lnSpc>
                <a:spcPts val="1961"/>
              </a:lnSpc>
            </a:pPr>
            <a:r>
              <a:rPr lang="en-US" sz="1747" spc="5" dirty="0" err="1" smtClean="0">
                <a:solidFill>
                  <a:srgbClr val="373435"/>
                </a:solidFill>
                <a:latin typeface="Arial"/>
                <a:cs typeface="Arial"/>
              </a:rPr>
              <a:t>Hasanovna</a:t>
            </a:r>
            <a:endParaRPr sz="1747" dirty="0"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38203" y="1249367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38203" y="2096800"/>
            <a:ext cx="343665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696151" y="227770"/>
            <a:ext cx="60299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18038" y="248656"/>
            <a:ext cx="173101" cy="372198"/>
          </a:xfrm>
          <a:prstGeom prst="rect">
            <a:avLst/>
          </a:prstGeom>
        </p:spPr>
        <p:txBody>
          <a:bodyPr vert="horz" wrap="square" lIns="0" tIns="15852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247" b="1" spc="10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2247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864205" y="541152"/>
            <a:ext cx="268845" cy="211606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sz="1298" spc="-5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298" dirty="0">
              <a:latin typeface="Arial"/>
              <a:cs typeface="Arial"/>
            </a:endParaRPr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2799715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400" b="1" i="0" u="none" strike="noStrike" kern="0" cap="none" spc="1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BIOLOGIYA</a:t>
            </a:r>
            <a:endParaRPr kumimoji="0" lang="en-US" sz="3400" b="1" i="0" u="none" strike="noStrike" kern="0" cap="none" spc="1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28175" y="317041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11873" y="1249367"/>
            <a:ext cx="1188131" cy="1630817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782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405376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>
                <a:latin typeface="Arial Black" pitchFamily="34" charset="0"/>
              </a:rPr>
              <a:t>Tibbiyot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fanlari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rivojlanishi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tarixi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424" y="547593"/>
            <a:ext cx="2520281" cy="262062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err="1" smtClean="0">
                <a:latin typeface="Arial Black" pitchFamily="34" charset="0"/>
              </a:rPr>
              <a:t>Tabiblar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o</a:t>
            </a:r>
            <a:r>
              <a:rPr lang="en-US" sz="2000" dirty="0" err="1" smtClean="0">
                <a:latin typeface="Arial Black" pitchFamily="34" charset="0"/>
              </a:rPr>
              <a:t>dam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tanasi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tuzilishi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haqida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yetarli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bilimga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ega</a:t>
            </a:r>
            <a:r>
              <a:rPr lang="en-US" sz="2000" dirty="0" smtClean="0">
                <a:latin typeface="Arial Black" pitchFamily="34" charset="0"/>
              </a:rPr>
              <a:t>  </a:t>
            </a:r>
            <a:r>
              <a:rPr lang="en-US" sz="2000" dirty="0" err="1" smtClean="0">
                <a:latin typeface="Arial Black" pitchFamily="34" charset="0"/>
              </a:rPr>
              <a:t>bo‘magani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sababli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bemorga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to‘liq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yordam</a:t>
            </a:r>
            <a:r>
              <a:rPr lang="en-US" sz="2000" dirty="0" smtClean="0">
                <a:latin typeface="Arial Black" pitchFamily="34" charset="0"/>
              </a:rPr>
              <a:t> </a:t>
            </a:r>
          </a:p>
          <a:p>
            <a:r>
              <a:rPr lang="en-US" sz="2000" dirty="0" err="1" smtClean="0">
                <a:latin typeface="Arial Black" pitchFamily="34" charset="0"/>
              </a:rPr>
              <a:t>ko‘rsata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olishmagan</a:t>
            </a:r>
            <a:r>
              <a:rPr lang="en-US" sz="1800" dirty="0" smtClean="0">
                <a:latin typeface="Arial Black" pitchFamily="34" charset="0"/>
              </a:rPr>
              <a:t>.</a:t>
            </a:r>
            <a:endParaRPr lang="ru-RU" sz="1800" dirty="0"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634" y="552000"/>
            <a:ext cx="2663701" cy="21481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2937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405376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Tibbiyotning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rivojlanishi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94414" y="538383"/>
            <a:ext cx="1890910" cy="1638089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794415" y="2176472"/>
            <a:ext cx="1890910" cy="99174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Gippokrat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Qadimgi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 Black" pitchFamily="34" charset="0"/>
              </a:rPr>
              <a:t>Y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unon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shifokori</a:t>
            </a:r>
            <a:endParaRPr lang="ru-RU" sz="1600" dirty="0">
              <a:solidFill>
                <a:srgbClr val="000000"/>
              </a:solidFill>
              <a:latin typeface="Arial Black" pitchFamily="34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577889972"/>
              </p:ext>
            </p:extLst>
          </p:nvPr>
        </p:nvGraphicFramePr>
        <p:xfrm>
          <a:off x="190708" y="647936"/>
          <a:ext cx="3481105" cy="2448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257718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7417" y="0"/>
            <a:ext cx="5652033" cy="79168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405376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Aristotel-qadimgi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Yunon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shifokori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07417" y="2379226"/>
            <a:ext cx="1890910" cy="788989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Tabiatni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to‘rtta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pog‘onaga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bo‘lgan</a:t>
            </a:r>
            <a:endParaRPr lang="ru-RU" sz="1600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7417" y="796777"/>
            <a:ext cx="1890910" cy="158245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latin typeface="Arial Black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1998327" y="791687"/>
            <a:ext cx="1518612" cy="108038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 dirty="0" smtClean="0">
              <a:latin typeface="Arial Black" pitchFamily="34" charset="0"/>
            </a:endParaRPr>
          </a:p>
          <a:p>
            <a:pPr algn="ctr"/>
            <a:endParaRPr lang="en-US" sz="1400" dirty="0">
              <a:latin typeface="Arial Black" pitchFamily="34" charset="0"/>
            </a:endParaRPr>
          </a:p>
          <a:p>
            <a:pPr algn="ctr"/>
            <a:endParaRPr lang="en-US" sz="1400" dirty="0" smtClean="0">
              <a:latin typeface="Arial Black" pitchFamily="34" charset="0"/>
            </a:endParaRPr>
          </a:p>
          <a:p>
            <a:pPr algn="ctr"/>
            <a:r>
              <a:rPr lang="en-US" sz="1400" dirty="0" err="1" smtClean="0">
                <a:latin typeface="Arial Black" pitchFamily="34" charset="0"/>
              </a:rPr>
              <a:t>Ca</a:t>
            </a:r>
            <a:r>
              <a:rPr lang="en-US" sz="1400" baseline="30000" dirty="0" smtClean="0">
                <a:latin typeface="Arial Black" pitchFamily="34" charset="0"/>
              </a:rPr>
              <a:t>+</a:t>
            </a:r>
            <a:r>
              <a:rPr lang="en-US" sz="1400" dirty="0" smtClean="0">
                <a:latin typeface="Arial Black" pitchFamily="34" charset="0"/>
              </a:rPr>
              <a:t> </a:t>
            </a:r>
          </a:p>
          <a:p>
            <a:pPr algn="ctr"/>
            <a:endParaRPr lang="en-US" sz="800" dirty="0" smtClean="0">
              <a:latin typeface="Arial Black" pitchFamily="34" charset="0"/>
            </a:endParaRPr>
          </a:p>
          <a:p>
            <a:pPr algn="ctr"/>
            <a:r>
              <a:rPr lang="en-US" sz="1400" dirty="0" smtClean="0">
                <a:latin typeface="Arial Black" pitchFamily="34" charset="0"/>
              </a:rPr>
              <a:t> Na</a:t>
            </a:r>
            <a:r>
              <a:rPr lang="en-US" sz="1400" baseline="30000" dirty="0" smtClean="0">
                <a:latin typeface="Arial Black" pitchFamily="34" charset="0"/>
              </a:rPr>
              <a:t>+ </a:t>
            </a:r>
            <a:r>
              <a:rPr lang="en-US" sz="1400" dirty="0" err="1" smtClean="0">
                <a:latin typeface="Arial Black" pitchFamily="34" charset="0"/>
              </a:rPr>
              <a:t>Cl</a:t>
            </a:r>
            <a:r>
              <a:rPr lang="en-US" sz="1400" baseline="30000" dirty="0" smtClean="0">
                <a:latin typeface="Arial Black" pitchFamily="34" charset="0"/>
              </a:rPr>
              <a:t>-</a:t>
            </a:r>
          </a:p>
          <a:p>
            <a:pPr algn="ctr"/>
            <a:endParaRPr lang="en-US" sz="1400" baseline="30000" dirty="0" smtClean="0">
              <a:latin typeface="Arial Black" pitchFamily="34" charset="0"/>
            </a:endParaRPr>
          </a:p>
          <a:p>
            <a:pPr algn="ctr"/>
            <a:r>
              <a:rPr lang="en-US" sz="1400" dirty="0" smtClean="0">
                <a:latin typeface="Arial Black" pitchFamily="34" charset="0"/>
              </a:rPr>
              <a:t>HCO</a:t>
            </a:r>
            <a:r>
              <a:rPr lang="en-US" sz="1400" baseline="30000" dirty="0" smtClean="0">
                <a:latin typeface="Arial Black" pitchFamily="34" charset="0"/>
              </a:rPr>
              <a:t>-</a:t>
            </a:r>
          </a:p>
          <a:p>
            <a:pPr algn="ctr"/>
            <a:endParaRPr lang="ru-RU" sz="3400" dirty="0">
              <a:latin typeface="Arial Black" pitchFamily="34" charset="0"/>
            </a:endParaRPr>
          </a:p>
        </p:txBody>
      </p:sp>
      <p:pic>
        <p:nvPicPr>
          <p:cNvPr id="10" name="Picture 3" descr="D:\Foto\aralash o`simliklar\1abd34a0ecc53cb6292144a1f8918a21 — копия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667" y="841793"/>
            <a:ext cx="1520403" cy="103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user\Desktop\IMG_20200810_194800_50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4127" y="1872073"/>
            <a:ext cx="1518612" cy="1188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865" y="1872073"/>
            <a:ext cx="1448395" cy="118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345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54759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179424" y="161387"/>
            <a:ext cx="5505901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Zamonaviy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anatomiya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asoschisi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424" y="653789"/>
            <a:ext cx="2988333" cy="229840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 err="1" smtClean="0">
                <a:latin typeface="Arial Black" pitchFamily="34" charset="0"/>
              </a:rPr>
              <a:t>Italiya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shifokori</a:t>
            </a:r>
            <a:endParaRPr lang="en-US" sz="2000" dirty="0" smtClean="0">
              <a:latin typeface="Arial Black" pitchFamily="34" charset="0"/>
            </a:endParaRPr>
          </a:p>
          <a:p>
            <a:r>
              <a:rPr lang="en-US" sz="2000" dirty="0" smtClean="0">
                <a:latin typeface="Arial Black" pitchFamily="34" charset="0"/>
              </a:rPr>
              <a:t>“</a:t>
            </a:r>
            <a:r>
              <a:rPr lang="en-US" sz="2000" dirty="0" err="1" smtClean="0">
                <a:latin typeface="Arial Black" pitchFamily="34" charset="0"/>
              </a:rPr>
              <a:t>Odam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tanasi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tuzilishi</a:t>
            </a:r>
            <a:r>
              <a:rPr lang="en-US" sz="2000" dirty="0" smtClean="0">
                <a:latin typeface="Arial Black" pitchFamily="34" charset="0"/>
              </a:rPr>
              <a:t>” </a:t>
            </a:r>
            <a:r>
              <a:rPr lang="en-US" sz="2000" dirty="0" err="1">
                <a:latin typeface="Arial Black" pitchFamily="34" charset="0"/>
              </a:rPr>
              <a:t>asarida</a:t>
            </a:r>
            <a:r>
              <a:rPr lang="en-US" sz="2000" dirty="0" smtClean="0">
                <a:latin typeface="Arial Black" pitchFamily="34" charset="0"/>
              </a:rPr>
              <a:t>, </a:t>
            </a:r>
            <a:r>
              <a:rPr lang="en-US" sz="2000" dirty="0" err="1">
                <a:latin typeface="Arial Black" pitchFamily="34" charset="0"/>
              </a:rPr>
              <a:t>barcha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organlarni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rasmlar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orqali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tasvirlagan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55790" y="2589116"/>
            <a:ext cx="2229536" cy="46805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Andreas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Vezaliy</a:t>
            </a:r>
            <a:endParaRPr lang="en-US" sz="1600" dirty="0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55789" y="653789"/>
            <a:ext cx="1980220" cy="204152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20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54759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179424" y="161387"/>
            <a:ext cx="5505901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Zamonaviy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anatomiya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asoschisi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424" y="2373091"/>
            <a:ext cx="2016225" cy="6840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dirty="0" err="1" smtClean="0">
                <a:solidFill>
                  <a:schemeClr val="bg2">
                    <a:lumMod val="75000"/>
                  </a:schemeClr>
                </a:solidFill>
                <a:latin typeface="Arial Black" pitchFamily="34" charset="0"/>
              </a:rPr>
              <a:t>Mechnikov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Mikrobiolog</a:t>
            </a:r>
            <a:endParaRPr lang="en-US" sz="1800" dirty="0"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55790" y="2448136"/>
            <a:ext cx="2229536" cy="60903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600" dirty="0" err="1" smtClean="0">
                <a:solidFill>
                  <a:schemeClr val="tx2"/>
                </a:solidFill>
                <a:latin typeface="Arial Black" pitchFamily="34" charset="0"/>
              </a:rPr>
              <a:t>Sechenov</a:t>
            </a:r>
            <a:r>
              <a:rPr lang="en-US" sz="16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endParaRPr lang="en-US" sz="1600" dirty="0" smtClean="0">
              <a:solidFill>
                <a:srgbClr val="C00000"/>
              </a:solidFill>
              <a:latin typeface="Arial Black" pitchFamily="34" charset="0"/>
            </a:endParaRPr>
          </a:p>
          <a:p>
            <a:pPr algn="ctr"/>
            <a:r>
              <a:rPr lang="en-US" sz="1600" dirty="0" err="1" smtClean="0">
                <a:solidFill>
                  <a:srgbClr val="C00000"/>
                </a:solidFill>
                <a:latin typeface="Arial Black" pitchFamily="34" charset="0"/>
              </a:rPr>
              <a:t>fiziolog</a:t>
            </a:r>
            <a:r>
              <a:rPr lang="en-US" sz="1600" dirty="0" smtClean="0">
                <a:solidFill>
                  <a:srgbClr val="C00000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rgbClr val="C00000"/>
                </a:solidFill>
                <a:latin typeface="Arial Black" pitchFamily="34" charset="0"/>
              </a:rPr>
              <a:t>olim</a:t>
            </a:r>
            <a:endParaRPr lang="en-US" sz="1600" dirty="0" smtClean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64966" y="683939"/>
            <a:ext cx="1958676" cy="1643741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460987" y="649465"/>
            <a:ext cx="1918013" cy="1730894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1025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405376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Gippokrat-qadimgi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tarixi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19785" y="2320216"/>
            <a:ext cx="2088232" cy="919872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600" dirty="0" smtClean="0">
              <a:solidFill>
                <a:srgbClr val="000000"/>
              </a:solidFill>
              <a:latin typeface="Arial Black" pitchFamily="34" charset="0"/>
            </a:endParaRPr>
          </a:p>
          <a:p>
            <a:pPr algn="ctr"/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Abu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Rayhon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Beruniy</a:t>
            </a:r>
            <a:endParaRPr lang="en-US" sz="1600" dirty="0" smtClean="0">
              <a:solidFill>
                <a:srgbClr val="000000"/>
              </a:solidFill>
              <a:latin typeface="Arial Black" pitchFamily="34" charset="0"/>
            </a:endParaRPr>
          </a:p>
          <a:p>
            <a:pPr algn="ctr"/>
            <a:r>
              <a:rPr lang="en-US" sz="1600" b="1" dirty="0">
                <a:solidFill>
                  <a:srgbClr val="000000"/>
                </a:solidFill>
                <a:latin typeface="Arial Black" pitchFamily="34" charset="0"/>
              </a:rPr>
              <a:t>973- 1048 </a:t>
            </a:r>
            <a:endParaRPr lang="ru-RU" sz="1600" b="1" dirty="0">
              <a:solidFill>
                <a:srgbClr val="000000"/>
              </a:solidFill>
              <a:latin typeface="Arial Black" pitchFamily="34" charset="0"/>
            </a:endParaRPr>
          </a:p>
          <a:p>
            <a:pPr algn="ctr"/>
            <a:endParaRPr lang="ru-RU" sz="1600" dirty="0">
              <a:solidFill>
                <a:srgbClr val="000000"/>
              </a:solidFill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785" y="485951"/>
            <a:ext cx="2088232" cy="18604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15429" y="611932"/>
            <a:ext cx="3204356" cy="24482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err="1" smtClean="0">
                <a:latin typeface="Arial Black" pitchFamily="34" charset="0"/>
              </a:rPr>
              <a:t>Ensiklopidest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olim</a:t>
            </a:r>
            <a:r>
              <a:rPr lang="en-US" sz="1600" dirty="0" smtClean="0">
                <a:latin typeface="Arial Black" pitchFamily="34" charset="0"/>
              </a:rPr>
              <a:t>. </a:t>
            </a:r>
            <a:r>
              <a:rPr lang="en-US" sz="1600" dirty="0" err="1" smtClean="0">
                <a:latin typeface="Arial Black" pitchFamily="34" charset="0"/>
              </a:rPr>
              <a:t>Olimning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smtClean="0">
                <a:solidFill>
                  <a:srgbClr val="002060"/>
                </a:solidFill>
                <a:latin typeface="Arial Black" pitchFamily="34" charset="0"/>
              </a:rPr>
              <a:t>“</a:t>
            </a:r>
            <a:r>
              <a:rPr lang="en-US" sz="1600" dirty="0" err="1" smtClean="0">
                <a:solidFill>
                  <a:srgbClr val="002060"/>
                </a:solidFill>
                <a:latin typeface="Arial Black" pitchFamily="34" charset="0"/>
              </a:rPr>
              <a:t>Saydana</a:t>
            </a:r>
            <a:r>
              <a:rPr lang="en-US" sz="1600" dirty="0" smtClean="0">
                <a:solidFill>
                  <a:srgbClr val="002060"/>
                </a:solidFill>
                <a:latin typeface="Arial Black" pitchFamily="34" charset="0"/>
              </a:rPr>
              <a:t>” </a:t>
            </a:r>
            <a:r>
              <a:rPr lang="en-US" sz="1600" dirty="0" err="1" smtClean="0">
                <a:latin typeface="Arial Black" pitchFamily="34" charset="0"/>
              </a:rPr>
              <a:t>asarida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muallifi</a:t>
            </a:r>
            <a:r>
              <a:rPr lang="en-US" sz="1600" dirty="0" smtClean="0">
                <a:latin typeface="Arial Black" pitchFamily="34" charset="0"/>
              </a:rPr>
              <a:t> .</a:t>
            </a:r>
          </a:p>
          <a:p>
            <a:r>
              <a:rPr lang="en-US" sz="1600" dirty="0" err="1" smtClean="0">
                <a:latin typeface="Arial Black" pitchFamily="34" charset="0"/>
              </a:rPr>
              <a:t>O‘simlik</a:t>
            </a:r>
            <a:r>
              <a:rPr lang="en-US" sz="1600" dirty="0" smtClean="0">
                <a:latin typeface="Arial Black" pitchFamily="34" charset="0"/>
              </a:rPr>
              <a:t>, </a:t>
            </a:r>
            <a:r>
              <a:rPr lang="en-US" sz="1600" dirty="0" err="1" smtClean="0">
                <a:latin typeface="Arial Black" pitchFamily="34" charset="0"/>
              </a:rPr>
              <a:t>hayvon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mahsulotlari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va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minerallardan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tayyorlangan</a:t>
            </a:r>
            <a:r>
              <a:rPr lang="en-US" sz="1600" dirty="0" smtClean="0">
                <a:latin typeface="Arial Black" pitchFamily="34" charset="0"/>
              </a:rPr>
              <a:t> 1000dan </a:t>
            </a:r>
            <a:r>
              <a:rPr lang="en-US" sz="1600" dirty="0" err="1" smtClean="0">
                <a:latin typeface="Arial Black" pitchFamily="34" charset="0"/>
              </a:rPr>
              <a:t>ortiq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dori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darmonlar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to‘g‘risida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tavsif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berilgan</a:t>
            </a:r>
            <a:endParaRPr lang="ru-RU" sz="16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2202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405376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Gippokrat-qadimgi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tarixi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63801" y="2320216"/>
            <a:ext cx="1964976" cy="73998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Abu 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Ali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ibnSino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</a:p>
          <a:p>
            <a:endParaRPr lang="en-US" sz="400" b="1" dirty="0">
              <a:solidFill>
                <a:srgbClr val="000000"/>
              </a:solidFill>
              <a:latin typeface="Arial Black" pitchFamily="34" charset="0"/>
            </a:endParaRPr>
          </a:p>
          <a:p>
            <a:pPr algn="ctr"/>
            <a:r>
              <a:rPr lang="en-US" sz="1600" b="1" dirty="0" smtClean="0">
                <a:solidFill>
                  <a:srgbClr val="000000"/>
                </a:solidFill>
                <a:latin typeface="Arial Black" pitchFamily="34" charset="0"/>
              </a:rPr>
              <a:t>980- </a:t>
            </a:r>
            <a:r>
              <a:rPr lang="en-US" sz="1600" b="1" dirty="0">
                <a:solidFill>
                  <a:srgbClr val="000000"/>
                </a:solidFill>
                <a:latin typeface="Arial Black" pitchFamily="34" charset="0"/>
              </a:rPr>
              <a:t>1037 </a:t>
            </a:r>
            <a:endParaRPr lang="ru-RU" sz="1600" b="1" dirty="0">
              <a:solidFill>
                <a:srgbClr val="000000"/>
              </a:solidFill>
              <a:latin typeface="Arial Black" pitchFamily="34" charset="0"/>
            </a:endParaRPr>
          </a:p>
          <a:p>
            <a:pPr algn="ctr"/>
            <a:endParaRPr lang="ru-RU" sz="1600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5429" y="611932"/>
            <a:ext cx="3204356" cy="244827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smtClean="0">
                <a:latin typeface="Arial Black" pitchFamily="34" charset="0"/>
              </a:rPr>
              <a:t>“</a:t>
            </a:r>
            <a:r>
              <a:rPr lang="en-US" sz="1600" dirty="0" err="1" smtClean="0">
                <a:latin typeface="Arial Black" pitchFamily="34" charset="0"/>
              </a:rPr>
              <a:t>Tib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qonunlari</a:t>
            </a:r>
            <a:r>
              <a:rPr lang="en-US" sz="1600" dirty="0" smtClean="0">
                <a:latin typeface="Arial Black" pitchFamily="34" charset="0"/>
              </a:rPr>
              <a:t>” </a:t>
            </a:r>
            <a:r>
              <a:rPr lang="en-US" sz="1600" dirty="0" err="1" smtClean="0">
                <a:latin typeface="Arial Black" pitchFamily="34" charset="0"/>
              </a:rPr>
              <a:t>kitobida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odam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anatomiyasi</a:t>
            </a:r>
            <a:r>
              <a:rPr lang="en-US" sz="1600" dirty="0">
                <a:latin typeface="Arial Black" pitchFamily="34" charset="0"/>
              </a:rPr>
              <a:t>, </a:t>
            </a:r>
            <a:r>
              <a:rPr lang="en-US" sz="1600" dirty="0" err="1">
                <a:latin typeface="Arial Black" pitchFamily="34" charset="0"/>
              </a:rPr>
              <a:t>fiziologiyasi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va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gigienasi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kabi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tibbiyotning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nazariy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fanlariga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hamda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ichki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kasalliklar</a:t>
            </a:r>
            <a:r>
              <a:rPr lang="en-US" sz="1600" dirty="0">
                <a:latin typeface="Arial Black" pitchFamily="34" charset="0"/>
              </a:rPr>
              <a:t>, </a:t>
            </a:r>
            <a:r>
              <a:rPr lang="en-US" sz="1600" dirty="0" err="1">
                <a:latin typeface="Arial Black" pitchFamily="34" charset="0"/>
              </a:rPr>
              <a:t>jarrohlik</a:t>
            </a:r>
            <a:r>
              <a:rPr lang="en-US" sz="1600" dirty="0">
                <a:latin typeface="Arial Black" pitchFamily="34" charset="0"/>
              </a:rPr>
              <a:t>, </a:t>
            </a:r>
            <a:r>
              <a:rPr lang="en-US" sz="1600" dirty="0" err="1">
                <a:latin typeface="Arial Black" pitchFamily="34" charset="0"/>
              </a:rPr>
              <a:t>dorishunoslik</a:t>
            </a:r>
            <a:r>
              <a:rPr lang="en-US" sz="1600" dirty="0">
                <a:latin typeface="Arial Black" pitchFamily="34" charset="0"/>
              </a:rPr>
              <a:t>, </a:t>
            </a:r>
            <a:r>
              <a:rPr lang="en-US" sz="1600" dirty="0" err="1">
                <a:latin typeface="Arial Black" pitchFamily="34" charset="0"/>
              </a:rPr>
              <a:t>yuqumli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kasalliklarga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taalluqli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bilimlar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bayon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etilgan</a:t>
            </a:r>
            <a:endParaRPr lang="ru-RU" sz="1600" b="1" dirty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80291" y="609933"/>
            <a:ext cx="1848486" cy="1710283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58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766736" y="27948"/>
            <a:ext cx="4413597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Zamondosh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olimlarimiz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3421" y="2556148"/>
            <a:ext cx="2016224" cy="54006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1600" b="1" dirty="0" smtClean="0">
              <a:latin typeface="Arial Black" pitchFamily="34" charset="0"/>
            </a:endParaRPr>
          </a:p>
          <a:p>
            <a:r>
              <a:rPr lang="en-US" sz="1600" b="1" dirty="0" smtClean="0">
                <a:solidFill>
                  <a:schemeClr val="bg2"/>
                </a:solidFill>
                <a:latin typeface="Arial Black" pitchFamily="34" charset="0"/>
              </a:rPr>
              <a:t>A. O‘. </a:t>
            </a:r>
            <a:r>
              <a:rPr lang="en-US" sz="1600" b="1" dirty="0" err="1" smtClean="0">
                <a:solidFill>
                  <a:schemeClr val="bg2"/>
                </a:solidFill>
                <a:latin typeface="Arial Black" pitchFamily="34" charset="0"/>
              </a:rPr>
              <a:t>Aripovich</a:t>
            </a:r>
            <a:endParaRPr lang="en-US" sz="1600" b="1" dirty="0" smtClean="0">
              <a:solidFill>
                <a:schemeClr val="bg2"/>
              </a:solidFill>
              <a:latin typeface="Arial Black" pitchFamily="34" charset="0"/>
            </a:endParaRPr>
          </a:p>
          <a:p>
            <a:r>
              <a:rPr lang="en-US" sz="1600" b="1" dirty="0">
                <a:latin typeface="Arial Black" pitchFamily="34" charset="0"/>
              </a:rPr>
              <a:t>1927- 2001</a:t>
            </a:r>
            <a:endParaRPr lang="ru-RU" sz="1600" b="1" dirty="0">
              <a:latin typeface="Arial Black" pitchFamily="34" charset="0"/>
            </a:endParaRPr>
          </a:p>
          <a:p>
            <a:endParaRPr lang="en-US" sz="1600" b="1" dirty="0"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3421" y="575928"/>
            <a:ext cx="2016224" cy="198022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latin typeface="Arial Black" pitchFamily="34" charset="0"/>
            </a:endParaRPr>
          </a:p>
        </p:txBody>
      </p:sp>
      <p:pic>
        <p:nvPicPr>
          <p:cNvPr id="5122" name="Picture 2" descr="D:\Foto\фф\IMG_20200807_025618_84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778" y="497197"/>
            <a:ext cx="1983229" cy="1613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159645" y="2088096"/>
            <a:ext cx="3384376" cy="10081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500" b="1" dirty="0" err="1" smtClean="0">
                <a:latin typeface="Arial Black" pitchFamily="34" charset="0"/>
              </a:rPr>
              <a:t>Surunkali</a:t>
            </a:r>
            <a:r>
              <a:rPr lang="en-US" sz="1500" b="1" dirty="0" smtClean="0">
                <a:latin typeface="Arial Black" pitchFamily="34" charset="0"/>
              </a:rPr>
              <a:t> </a:t>
            </a:r>
            <a:r>
              <a:rPr lang="en-US" sz="1500" b="1" dirty="0" err="1" smtClean="0">
                <a:latin typeface="Arial Black" pitchFamily="34" charset="0"/>
              </a:rPr>
              <a:t>buyrak</a:t>
            </a:r>
            <a:r>
              <a:rPr lang="en-US" sz="1500" b="1" dirty="0" smtClean="0">
                <a:latin typeface="Arial Black" pitchFamily="34" charset="0"/>
              </a:rPr>
              <a:t> </a:t>
            </a:r>
            <a:r>
              <a:rPr lang="en-US" sz="1500" b="1" dirty="0" err="1" smtClean="0">
                <a:latin typeface="Arial Black" pitchFamily="34" charset="0"/>
              </a:rPr>
              <a:t>xastaliklarini</a:t>
            </a:r>
            <a:r>
              <a:rPr lang="en-US" sz="1500" b="1" dirty="0" smtClean="0">
                <a:latin typeface="Arial Black" pitchFamily="34" charset="0"/>
              </a:rPr>
              <a:t> </a:t>
            </a:r>
            <a:r>
              <a:rPr lang="en-US" sz="1500" b="1" dirty="0" err="1" smtClean="0">
                <a:latin typeface="Arial Black" pitchFamily="34" charset="0"/>
              </a:rPr>
              <a:t>so‘g`lom</a:t>
            </a:r>
            <a:r>
              <a:rPr lang="en-US" sz="1500" b="1" dirty="0" smtClean="0">
                <a:latin typeface="Arial Black" pitchFamily="34" charset="0"/>
              </a:rPr>
              <a:t> </a:t>
            </a:r>
            <a:r>
              <a:rPr lang="en-US" sz="1500" b="1" dirty="0" err="1" smtClean="0">
                <a:latin typeface="Arial Black" pitchFamily="34" charset="0"/>
              </a:rPr>
              <a:t>buyrak</a:t>
            </a:r>
            <a:r>
              <a:rPr lang="en-US" sz="1500" b="1" dirty="0" smtClean="0">
                <a:latin typeface="Arial Black" pitchFamily="34" charset="0"/>
              </a:rPr>
              <a:t> </a:t>
            </a:r>
            <a:r>
              <a:rPr lang="en-US" sz="1500" b="1" dirty="0" err="1" smtClean="0">
                <a:latin typeface="Arial Black" pitchFamily="34" charset="0"/>
              </a:rPr>
              <a:t>ko‘chirib</a:t>
            </a:r>
            <a:r>
              <a:rPr lang="en-US" sz="1500" b="1" dirty="0" smtClean="0">
                <a:latin typeface="Arial Black" pitchFamily="34" charset="0"/>
              </a:rPr>
              <a:t> </a:t>
            </a:r>
            <a:r>
              <a:rPr lang="en-US" sz="1500" b="1" dirty="0" err="1" smtClean="0">
                <a:latin typeface="Arial Black" pitchFamily="34" charset="0"/>
              </a:rPr>
              <a:t>o‘tkazish</a:t>
            </a:r>
            <a:r>
              <a:rPr lang="en-US" sz="1500" b="1" dirty="0" smtClean="0">
                <a:latin typeface="Arial Black" pitchFamily="34" charset="0"/>
              </a:rPr>
              <a:t> </a:t>
            </a:r>
            <a:r>
              <a:rPr lang="en-US" sz="1500" b="1" dirty="0" err="1" smtClean="0">
                <a:latin typeface="Arial Black" pitchFamily="34" charset="0"/>
              </a:rPr>
              <a:t>orqali</a:t>
            </a:r>
            <a:r>
              <a:rPr lang="en-US" sz="1500" b="1" dirty="0" smtClean="0">
                <a:latin typeface="Arial Black" pitchFamily="34" charset="0"/>
              </a:rPr>
              <a:t> </a:t>
            </a:r>
            <a:r>
              <a:rPr lang="en-US" sz="1500" b="1" dirty="0" err="1" smtClean="0">
                <a:latin typeface="Arial Black" pitchFamily="34" charset="0"/>
              </a:rPr>
              <a:t>davolashni</a:t>
            </a:r>
            <a:r>
              <a:rPr lang="en-US" sz="1500" b="1" dirty="0" smtClean="0">
                <a:latin typeface="Arial Black" pitchFamily="34" charset="0"/>
              </a:rPr>
              <a:t> </a:t>
            </a:r>
            <a:r>
              <a:rPr lang="en-US" sz="1500" b="1" dirty="0" err="1" smtClean="0">
                <a:latin typeface="Arial Black" pitchFamily="34" charset="0"/>
              </a:rPr>
              <a:t>amalga</a:t>
            </a:r>
            <a:r>
              <a:rPr lang="en-US" sz="1500" b="1" dirty="0" smtClean="0">
                <a:latin typeface="Arial Black" pitchFamily="34" charset="0"/>
              </a:rPr>
              <a:t> </a:t>
            </a:r>
            <a:r>
              <a:rPr lang="en-US" sz="1500" b="1" dirty="0" err="1" smtClean="0">
                <a:latin typeface="Arial Black" pitchFamily="34" charset="0"/>
              </a:rPr>
              <a:t>oshirgan</a:t>
            </a:r>
            <a:endParaRPr lang="en-US" sz="1500" b="1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1763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405376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Gippokrat-qadimgi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tarixi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11773" y="2376128"/>
            <a:ext cx="2255883" cy="72007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000" b="1" dirty="0" smtClean="0">
              <a:latin typeface="Arial Black" pitchFamily="34" charset="0"/>
            </a:endParaRPr>
          </a:p>
          <a:p>
            <a:pPr algn="ctr"/>
            <a:r>
              <a:rPr lang="en-US" sz="1600" b="1" dirty="0" smtClean="0">
                <a:solidFill>
                  <a:srgbClr val="002060"/>
                </a:solidFill>
                <a:latin typeface="Arial Black" pitchFamily="34" charset="0"/>
              </a:rPr>
              <a:t>T.Y. </a:t>
            </a:r>
            <a:r>
              <a:rPr lang="en-US" sz="1600" b="1" dirty="0" err="1">
                <a:solidFill>
                  <a:srgbClr val="002060"/>
                </a:solidFill>
                <a:latin typeface="Arial Black" pitchFamily="34" charset="0"/>
              </a:rPr>
              <a:t>Xolmatovich</a:t>
            </a:r>
            <a:r>
              <a:rPr lang="en-US" sz="1600" b="1" dirty="0">
                <a:solidFill>
                  <a:srgbClr val="002060"/>
                </a:solidFill>
                <a:latin typeface="Arial Black" pitchFamily="34" charset="0"/>
              </a:rPr>
              <a:t> </a:t>
            </a:r>
          </a:p>
          <a:p>
            <a:pPr algn="ctr"/>
            <a:r>
              <a:rPr lang="en-US" sz="1600" b="1" dirty="0">
                <a:solidFill>
                  <a:srgbClr val="000000"/>
                </a:solidFill>
                <a:latin typeface="Arial Black" pitchFamily="34" charset="0"/>
              </a:rPr>
              <a:t>1916- 2005</a:t>
            </a:r>
            <a:endParaRPr lang="ru-RU" sz="1600" b="1" dirty="0">
              <a:solidFill>
                <a:srgbClr val="000000"/>
              </a:solidFill>
              <a:latin typeface="Arial Black" pitchFamily="34" charset="0"/>
            </a:endParaRPr>
          </a:p>
          <a:p>
            <a:endParaRPr lang="en-US" sz="1600" b="1" dirty="0"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199037" y="2124100"/>
            <a:ext cx="3004724" cy="972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Qalqonsimon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bez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gormoni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hujayra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metobolizmi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,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endokrin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kasalliklarni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o‘rgangan</a:t>
            </a:r>
            <a:r>
              <a:rPr lang="en-US" sz="1600" b="1" dirty="0" smtClean="0">
                <a:solidFill>
                  <a:srgbClr val="000000"/>
                </a:solidFill>
                <a:latin typeface="Arial Black" pitchFamily="34" charset="0"/>
              </a:rPr>
              <a:t>.</a:t>
            </a:r>
            <a:endParaRPr lang="en-US" sz="1600" b="1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11773" y="683940"/>
            <a:ext cx="2255883" cy="1692187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4000" dirty="0">
              <a:latin typeface="Arial Black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718" y="485951"/>
            <a:ext cx="1680940" cy="1440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509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405376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Gippokrat-qadimgi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tarixi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199035" y="2340124"/>
            <a:ext cx="5368619" cy="7560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16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en-US" sz="1600" dirty="0" smtClean="0">
                <a:solidFill>
                  <a:schemeClr val="tx1"/>
                </a:solidFill>
                <a:latin typeface="Arial Black" pitchFamily="34" charset="0"/>
              </a:rPr>
              <a:t>Fan </a:t>
            </a:r>
            <a:r>
              <a:rPr lang="en-US" sz="1600" dirty="0" err="1">
                <a:solidFill>
                  <a:schemeClr val="tx1"/>
                </a:solidFill>
                <a:latin typeface="Arial Black" pitchFamily="34" charset="0"/>
              </a:rPr>
              <a:t>va</a:t>
            </a:r>
            <a:r>
              <a:rPr lang="en-US" sz="16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Black" pitchFamily="34" charset="0"/>
              </a:rPr>
              <a:t>texnika</a:t>
            </a:r>
            <a:r>
              <a:rPr lang="en-US" sz="16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 Black" pitchFamily="34" charset="0"/>
              </a:rPr>
              <a:t>rivojlanishi</a:t>
            </a:r>
            <a:r>
              <a:rPr lang="en-US" sz="16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 Black" pitchFamily="34" charset="0"/>
              </a:rPr>
              <a:t>odam</a:t>
            </a:r>
            <a:r>
              <a:rPr lang="en-US" sz="16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Black" pitchFamily="34" charset="0"/>
              </a:rPr>
              <a:t>organizmini</a:t>
            </a:r>
            <a:r>
              <a:rPr lang="en-US" sz="16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Black" pitchFamily="34" charset="0"/>
              </a:rPr>
              <a:t>mukammal</a:t>
            </a:r>
            <a:r>
              <a:rPr lang="en-US" sz="16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Black" pitchFamily="34" charset="0"/>
              </a:rPr>
              <a:t>darajada</a:t>
            </a:r>
            <a:r>
              <a:rPr lang="en-US" sz="16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Black" pitchFamily="34" charset="0"/>
              </a:rPr>
              <a:t>o`rganishga</a:t>
            </a:r>
            <a:r>
              <a:rPr lang="en-US" sz="16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Black" pitchFamily="34" charset="0"/>
              </a:rPr>
              <a:t>imkon</a:t>
            </a:r>
            <a:r>
              <a:rPr lang="en-US" sz="16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Black" pitchFamily="34" charset="0"/>
              </a:rPr>
              <a:t>yaratdi</a:t>
            </a:r>
            <a:r>
              <a:rPr lang="en-US" sz="1600" dirty="0">
                <a:solidFill>
                  <a:schemeClr val="tx1"/>
                </a:solidFill>
                <a:latin typeface="Arial Black" pitchFamily="34" charset="0"/>
              </a:rPr>
              <a:t>.</a:t>
            </a:r>
            <a:endParaRPr lang="ru-RU" sz="1600" dirty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en-US" sz="1600" b="1" dirty="0" smtClean="0">
                <a:solidFill>
                  <a:srgbClr val="000000"/>
                </a:solidFill>
                <a:latin typeface="Arial Black" pitchFamily="34" charset="0"/>
              </a:rPr>
              <a:t>.</a:t>
            </a:r>
            <a:endParaRPr lang="en-US" sz="1600" b="1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91227" y="575926"/>
            <a:ext cx="2076429" cy="1656186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4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44351" y="517756"/>
            <a:ext cx="2639283" cy="1714356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4000" dirty="0">
              <a:solidFill>
                <a:srgbClr val="C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4047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766736" y="115266"/>
            <a:ext cx="4705277" cy="56874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dirty="0" err="1">
                <a:latin typeface="Arial Black" pitchFamily="34" charset="0"/>
              </a:rPr>
              <a:t>Gormonlar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va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ularga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xos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belgilarni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yozing</a:t>
            </a:r>
            <a:r>
              <a:rPr lang="en-US" sz="1800" dirty="0">
                <a:latin typeface="Arial Black" pitchFamily="34" charset="0"/>
              </a:rPr>
              <a:t> </a:t>
            </a:r>
            <a:endParaRPr lang="ru-RU" sz="18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498232"/>
              </p:ext>
            </p:extLst>
          </p:nvPr>
        </p:nvGraphicFramePr>
        <p:xfrm>
          <a:off x="287437" y="539922"/>
          <a:ext cx="5256584" cy="216268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9408"/>
                <a:gridCol w="1584176"/>
                <a:gridCol w="504056"/>
                <a:gridCol w="2748944"/>
              </a:tblGrid>
              <a:tr h="39484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 Black" pitchFamily="34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 Black" pitchFamily="34" charset="0"/>
                        </a:rPr>
                        <a:t>Gormon</a:t>
                      </a:r>
                      <a:endParaRPr lang="ru-RU" sz="14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 Black" pitchFamily="34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 Black" pitchFamily="34" charset="0"/>
                        </a:rPr>
                        <a:t>Vazifasi</a:t>
                      </a:r>
                      <a:endParaRPr lang="ru-RU" sz="14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39484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 Black" pitchFamily="34" charset="0"/>
                        </a:rPr>
                        <a:t>A</a:t>
                      </a:r>
                      <a:endParaRPr lang="ru-RU" sz="14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409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latin typeface="Arial Black" pitchFamily="34" charset="0"/>
                        </a:rPr>
                        <a:t>Tiroksin</a:t>
                      </a:r>
                      <a:endParaRPr lang="en-US" sz="1400" dirty="0" smtClean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 Black" pitchFamily="34" charset="0"/>
                        </a:rPr>
                        <a:t>1</a:t>
                      </a:r>
                      <a:endParaRPr lang="ru-RU" sz="14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409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Qonda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kalsiy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 ,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fosfor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miqdorini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boshqarish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39484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 Black" pitchFamily="34" charset="0"/>
                        </a:rPr>
                        <a:t>B</a:t>
                      </a:r>
                      <a:endParaRPr lang="ru-RU" sz="14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 Black" pitchFamily="34" charset="0"/>
                        </a:rPr>
                        <a:t>Paratgormon</a:t>
                      </a:r>
                      <a:r>
                        <a:rPr lang="en-US" sz="1400" dirty="0" smtClean="0">
                          <a:latin typeface="Arial Black" pitchFamily="34" charset="0"/>
                        </a:rPr>
                        <a:t> </a:t>
                      </a:r>
                      <a:endParaRPr lang="ru-RU" sz="14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 Black" pitchFamily="34" charset="0"/>
                        </a:rPr>
                        <a:t>2</a:t>
                      </a:r>
                      <a:endParaRPr lang="ru-RU" sz="14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409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Nerv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va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qo</a:t>
                      </a:r>
                      <a:r>
                        <a:rPr lang="en-US" sz="1400" baseline="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‘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zga`luvchanlikni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kuchaytirish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394843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 Black" pitchFamily="34" charset="0"/>
                        </a:rPr>
                        <a:t>C</a:t>
                      </a:r>
                      <a:endParaRPr lang="ru-RU" sz="14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err="1" smtClean="0">
                          <a:latin typeface="Arial Black" pitchFamily="34" charset="0"/>
                        </a:rPr>
                        <a:t>Timozin</a:t>
                      </a:r>
                      <a:endParaRPr lang="ru-RU" sz="14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 Black" pitchFamily="34" charset="0"/>
                        </a:rPr>
                        <a:t>3</a:t>
                      </a:r>
                      <a:endParaRPr lang="ru-RU" sz="14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10409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Limfositlar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hosil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bo</a:t>
                      </a:r>
                      <a:r>
                        <a:rPr lang="en-US" sz="1400" baseline="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 ‘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lishini</a:t>
                      </a:r>
                      <a:r>
                        <a:rPr lang="en-US" sz="14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 </a:t>
                      </a:r>
                      <a:r>
                        <a:rPr lang="en-US" sz="1400" dirty="0" err="1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kuchaytiradi</a:t>
                      </a:r>
                      <a:endParaRPr lang="en-US" sz="1400" dirty="0" smtClean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8453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10800000" flipV="1">
            <a:off x="199033" y="2448136"/>
            <a:ext cx="5368621" cy="6480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1600" dirty="0" smtClean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en-US" sz="1600" dirty="0" smtClean="0">
                <a:solidFill>
                  <a:schemeClr val="tx1"/>
                </a:solidFill>
                <a:latin typeface="Arial Black" pitchFamily="34" charset="0"/>
              </a:rPr>
              <a:t>143- </a:t>
            </a:r>
            <a:r>
              <a:rPr lang="en-US" sz="1600" dirty="0" err="1">
                <a:solidFill>
                  <a:schemeClr val="tx1"/>
                </a:solidFill>
                <a:latin typeface="Arial Black" pitchFamily="34" charset="0"/>
              </a:rPr>
              <a:t>yil</a:t>
            </a:r>
            <a:r>
              <a:rPr lang="en-US" sz="16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Black" pitchFamily="34" charset="0"/>
              </a:rPr>
              <a:t>davomida</a:t>
            </a:r>
            <a:r>
              <a:rPr lang="en-US" sz="16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Black" pitchFamily="34" charset="0"/>
              </a:rPr>
              <a:t>kuzatilgan</a:t>
            </a:r>
            <a:r>
              <a:rPr lang="en-US" sz="16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Arial Black" pitchFamily="34" charset="0"/>
              </a:rPr>
              <a:t>natijaga</a:t>
            </a:r>
            <a:r>
              <a:rPr lang="en-US" sz="16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 Black" pitchFamily="34" charset="0"/>
              </a:rPr>
              <a:t>ko‘ra</a:t>
            </a:r>
            <a:r>
              <a:rPr lang="en-US" sz="16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 Black" pitchFamily="34" charset="0"/>
              </a:rPr>
              <a:t>aholi</a:t>
            </a:r>
            <a:r>
              <a:rPr lang="en-US" sz="16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 Black" pitchFamily="34" charset="0"/>
              </a:rPr>
              <a:t>soni</a:t>
            </a:r>
            <a:r>
              <a:rPr lang="en-US" sz="1600" dirty="0" smtClean="0">
                <a:solidFill>
                  <a:schemeClr val="tx1"/>
                </a:solidFill>
                <a:latin typeface="Arial Black" pitchFamily="34" charset="0"/>
              </a:rPr>
              <a:t> 23700000 </a:t>
            </a:r>
            <a:r>
              <a:rPr lang="en-US" sz="1600" dirty="0" err="1" smtClean="0">
                <a:solidFill>
                  <a:schemeClr val="tx1"/>
                </a:solidFill>
                <a:latin typeface="Arial Black" pitchFamily="34" charset="0"/>
              </a:rPr>
              <a:t>taga</a:t>
            </a:r>
            <a:r>
              <a:rPr lang="en-US" sz="16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chemeClr val="tx1"/>
                </a:solidFill>
                <a:latin typeface="Arial Black" pitchFamily="34" charset="0"/>
              </a:rPr>
              <a:t>oshgan</a:t>
            </a:r>
            <a:endParaRPr lang="ru-RU" sz="1600" dirty="0">
              <a:solidFill>
                <a:schemeClr val="tx1"/>
              </a:solidFill>
              <a:latin typeface="Arial Black" pitchFamily="34" charset="0"/>
            </a:endParaRPr>
          </a:p>
          <a:p>
            <a:r>
              <a:rPr lang="en-US" sz="1600" b="1" dirty="0" smtClean="0">
                <a:solidFill>
                  <a:srgbClr val="000000"/>
                </a:solidFill>
                <a:latin typeface="Arial Black" pitchFamily="34" charset="0"/>
              </a:rPr>
              <a:t>.</a:t>
            </a:r>
            <a:endParaRPr lang="en-US" sz="1600" b="1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9032" y="139504"/>
            <a:ext cx="5368621" cy="230863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4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9033" y="129376"/>
            <a:ext cx="5368622" cy="38654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dirty="0" err="1" smtClean="0">
                <a:latin typeface="Arial Black" pitchFamily="34" charset="0"/>
              </a:rPr>
              <a:t>O`zbekiston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aholi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soni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o‘sib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borishi</a:t>
            </a:r>
            <a:endParaRPr lang="ru-RU" sz="1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62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549392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>
                <a:latin typeface="Arial Black" pitchFamily="34" charset="0"/>
              </a:rPr>
              <a:t>Tibbiyot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sohasidagi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yutuqlar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115129" y="600109"/>
            <a:ext cx="2356884" cy="138606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4000" dirty="0">
              <a:solidFill>
                <a:srgbClr val="C00000"/>
              </a:solidFill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8317" y="625475"/>
            <a:ext cx="2394718" cy="1418837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endParaRPr lang="en-US" sz="4000" dirty="0" smtClean="0"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15429" y="2232112"/>
            <a:ext cx="5364596" cy="82809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err="1">
                <a:latin typeface="Arial Black" pitchFamily="34" charset="0"/>
              </a:rPr>
              <a:t>Yoppasiga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o‘tkazilgan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tibbiy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emlashlar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tufayli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o‘lat</a:t>
            </a:r>
            <a:r>
              <a:rPr lang="en-US" sz="1600" dirty="0" smtClean="0">
                <a:latin typeface="Arial Black" pitchFamily="34" charset="0"/>
              </a:rPr>
              <a:t>, </a:t>
            </a:r>
            <a:r>
              <a:rPr lang="en-US" sz="1600" dirty="0" err="1" smtClean="0">
                <a:latin typeface="Arial Black" pitchFamily="34" charset="0"/>
              </a:rPr>
              <a:t>chechak</a:t>
            </a:r>
            <a:r>
              <a:rPr lang="en-US" sz="1600" dirty="0">
                <a:latin typeface="Arial Black" pitchFamily="34" charset="0"/>
              </a:rPr>
              <a:t>, </a:t>
            </a:r>
            <a:r>
              <a:rPr lang="en-US" sz="1600" dirty="0" err="1">
                <a:latin typeface="Arial Black" pitchFamily="34" charset="0"/>
              </a:rPr>
              <a:t>poliomiyelit</a:t>
            </a:r>
            <a:r>
              <a:rPr lang="en-US" sz="1600" dirty="0" smtClean="0">
                <a:latin typeface="Arial Black" pitchFamily="34" charset="0"/>
              </a:rPr>
              <a:t>, </a:t>
            </a:r>
            <a:r>
              <a:rPr lang="en-US" sz="1600" dirty="0" err="1" smtClean="0">
                <a:latin typeface="Arial Black" pitchFamily="34" charset="0"/>
              </a:rPr>
              <a:t>qizamiq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kabi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kasalliklar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tugatilishiga</a:t>
            </a:r>
            <a:r>
              <a:rPr lang="en-US" sz="1600" dirty="0">
                <a:latin typeface="Arial Black" pitchFamily="34" charset="0"/>
              </a:rPr>
              <a:t> </a:t>
            </a:r>
            <a:r>
              <a:rPr lang="en-US" sz="1600" dirty="0" err="1">
                <a:latin typeface="Arial Black" pitchFamily="34" charset="0"/>
              </a:rPr>
              <a:t>imkon</a:t>
            </a:r>
            <a:r>
              <a:rPr lang="en-US" sz="1600" dirty="0"/>
              <a:t> </a:t>
            </a:r>
            <a:r>
              <a:rPr lang="en-US" sz="1600" dirty="0" err="1">
                <a:latin typeface="Arial Black" pitchFamily="34" charset="0"/>
              </a:rPr>
              <a:t>berdi</a:t>
            </a:r>
            <a:endParaRPr lang="ru-RU" sz="16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10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549392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>
                <a:latin typeface="Arial Black" pitchFamily="34" charset="0"/>
              </a:rPr>
              <a:t>Tibbiyot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sohasidagi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yutuqlar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627697" y="575928"/>
            <a:ext cx="2844316" cy="234026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742950" indent="-742950">
              <a:buAutoNum type="arabicPeriod"/>
            </a:pPr>
            <a:endParaRPr lang="en-US" sz="4000" dirty="0" smtClean="0">
              <a:latin typeface="Arial Black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425" y="485952"/>
            <a:ext cx="2448272" cy="243023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err="1">
                <a:latin typeface="Arial Black" pitchFamily="34" charset="0"/>
              </a:rPr>
              <a:t>M</a:t>
            </a:r>
            <a:r>
              <a:rPr lang="en-US" sz="1600" dirty="0" err="1" smtClean="0">
                <a:latin typeface="Arial Black" pitchFamily="34" charset="0"/>
              </a:rPr>
              <a:t>alakali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kadrlar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tayyorlash</a:t>
            </a:r>
            <a:r>
              <a:rPr lang="en-US" sz="1600" dirty="0" smtClean="0">
                <a:latin typeface="Arial Black" pitchFamily="34" charset="0"/>
              </a:rPr>
              <a:t>, </a:t>
            </a:r>
            <a:r>
              <a:rPr lang="en-US" sz="1600" dirty="0" err="1" smtClean="0">
                <a:latin typeface="Arial Black" pitchFamily="34" charset="0"/>
              </a:rPr>
              <a:t>sanitariya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gigiyena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xizmatlarini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yaxshilashga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ishlariga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katta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e`tibor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berilmoqda</a:t>
            </a:r>
            <a:r>
              <a:rPr lang="en-US" sz="1600" dirty="0" smtClean="0">
                <a:latin typeface="Arial Black" pitchFamily="34" charset="0"/>
              </a:rPr>
              <a:t>.</a:t>
            </a:r>
            <a:endParaRPr lang="ru-RU" sz="32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210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0"/>
            <a:ext cx="5751631" cy="5759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251433" y="101440"/>
            <a:ext cx="5436604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>
                <a:latin typeface="Arial Black" pitchFamily="34" charset="0"/>
              </a:rPr>
              <a:t>Tibbiyot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sohasidagi</a:t>
            </a:r>
            <a:r>
              <a:rPr lang="en-US" sz="2000" dirty="0">
                <a:latin typeface="Arial Black" pitchFamily="34" charset="0"/>
              </a:rPr>
              <a:t> </a:t>
            </a:r>
            <a:r>
              <a:rPr lang="en-US" sz="2000" dirty="0" err="1">
                <a:latin typeface="Arial Black" pitchFamily="34" charset="0"/>
              </a:rPr>
              <a:t>muammolar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1433" y="2050397"/>
            <a:ext cx="5292588" cy="10458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chemeClr val="tx1"/>
                </a:solidFill>
                <a:latin typeface="Arial Black" pitchFamily="34" charset="0"/>
              </a:rPr>
              <a:t>Suv</a:t>
            </a:r>
            <a:r>
              <a:rPr lang="en-US" sz="1800" dirty="0">
                <a:solidFill>
                  <a:schemeClr val="tx1"/>
                </a:solidFill>
                <a:latin typeface="Arial Black" pitchFamily="34" charset="0"/>
              </a:rPr>
              <a:t> , </a:t>
            </a:r>
            <a:r>
              <a:rPr lang="en-US" sz="1800" dirty="0" err="1">
                <a:solidFill>
                  <a:schemeClr val="tx1"/>
                </a:solidFill>
                <a:latin typeface="Arial Black" pitchFamily="34" charset="0"/>
              </a:rPr>
              <a:t>havo</a:t>
            </a:r>
            <a:r>
              <a:rPr lang="en-US" sz="1800" dirty="0">
                <a:solidFill>
                  <a:schemeClr val="tx1"/>
                </a:solidFill>
                <a:latin typeface="Arial Black" pitchFamily="34" charset="0"/>
              </a:rPr>
              <a:t> , </a:t>
            </a:r>
            <a:r>
              <a:rPr lang="en-US" sz="1800" dirty="0" err="1">
                <a:solidFill>
                  <a:schemeClr val="tx1"/>
                </a:solidFill>
                <a:latin typeface="Arial Black" pitchFamily="34" charset="0"/>
              </a:rPr>
              <a:t>tuproq</a:t>
            </a:r>
            <a:r>
              <a:rPr lang="en-US" sz="18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Black" pitchFamily="34" charset="0"/>
              </a:rPr>
              <a:t>ifloslanishi</a:t>
            </a:r>
            <a:r>
              <a:rPr lang="en-US" sz="1800" dirty="0">
                <a:solidFill>
                  <a:schemeClr val="tx1"/>
                </a:solidFill>
                <a:latin typeface="Arial Black" pitchFamily="34" charset="0"/>
              </a:rPr>
              <a:t>, </a:t>
            </a:r>
            <a:r>
              <a:rPr lang="en-US" sz="1800" dirty="0" err="1">
                <a:solidFill>
                  <a:schemeClr val="tx1"/>
                </a:solidFill>
                <a:latin typeface="Arial Black" pitchFamily="34" charset="0"/>
              </a:rPr>
              <a:t>yer</a:t>
            </a:r>
            <a:r>
              <a:rPr lang="en-US" sz="18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Black" pitchFamily="34" charset="0"/>
              </a:rPr>
              <a:t>yuzida</a:t>
            </a:r>
            <a:r>
              <a:rPr lang="en-US" sz="18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Black" pitchFamily="34" charset="0"/>
              </a:rPr>
              <a:t>harorat</a:t>
            </a:r>
            <a:r>
              <a:rPr lang="en-US" sz="18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 Black" pitchFamily="34" charset="0"/>
              </a:rPr>
              <a:t>ortishi</a:t>
            </a:r>
            <a:r>
              <a:rPr lang="en-US" sz="18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 Black" pitchFamily="34" charset="0"/>
              </a:rPr>
              <a:t>va</a:t>
            </a:r>
            <a:r>
              <a:rPr lang="en-US" sz="18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Black" pitchFamily="34" charset="0"/>
              </a:rPr>
              <a:t>atrof</a:t>
            </a:r>
            <a:r>
              <a:rPr lang="en-US" sz="18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800" dirty="0" smtClean="0">
                <a:solidFill>
                  <a:schemeClr val="tx1"/>
                </a:solidFill>
                <a:latin typeface="Arial Black" pitchFamily="34" charset="0"/>
              </a:rPr>
              <a:t>-</a:t>
            </a:r>
            <a:r>
              <a:rPr lang="en-US" sz="1800" dirty="0" err="1" smtClean="0">
                <a:solidFill>
                  <a:schemeClr val="tx1"/>
                </a:solidFill>
                <a:latin typeface="Arial Black" pitchFamily="34" charset="0"/>
              </a:rPr>
              <a:t>muhitda</a:t>
            </a:r>
            <a:r>
              <a:rPr lang="en-US" sz="18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 Black" pitchFamily="34" charset="0"/>
              </a:rPr>
              <a:t>radiatsiya</a:t>
            </a:r>
            <a:r>
              <a:rPr lang="en-US" sz="18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800" dirty="0" err="1" smtClean="0">
                <a:solidFill>
                  <a:schemeClr val="tx1"/>
                </a:solidFill>
                <a:latin typeface="Arial Black" pitchFamily="34" charset="0"/>
              </a:rPr>
              <a:t>tarqalishi</a:t>
            </a:r>
            <a:r>
              <a:rPr lang="en-US" sz="1800" dirty="0" smtClean="0">
                <a:solidFill>
                  <a:schemeClr val="tx1"/>
                </a:solidFill>
                <a:latin typeface="Arial Black" pitchFamily="34" charset="0"/>
              </a:rPr>
              <a:t>  </a:t>
            </a:r>
            <a:r>
              <a:rPr lang="en-US" sz="1800" dirty="0" err="1" smtClean="0">
                <a:solidFill>
                  <a:schemeClr val="tx1"/>
                </a:solidFill>
                <a:latin typeface="Arial Black" pitchFamily="34" charset="0"/>
              </a:rPr>
              <a:t>zararli</a:t>
            </a:r>
            <a:r>
              <a:rPr lang="en-US" sz="1800" dirty="0" smtClean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Black" pitchFamily="34" charset="0"/>
              </a:rPr>
              <a:t>omil</a:t>
            </a:r>
            <a:r>
              <a:rPr lang="en-US" sz="1800" dirty="0">
                <a:solidFill>
                  <a:schemeClr val="tx1"/>
                </a:solidFill>
                <a:latin typeface="Arial Black" pitchFamily="34" charset="0"/>
              </a:rPr>
              <a:t> </a:t>
            </a:r>
            <a:r>
              <a:rPr lang="en-US" sz="1800" dirty="0" err="1">
                <a:solidFill>
                  <a:schemeClr val="tx1"/>
                </a:solidFill>
                <a:latin typeface="Arial Black" pitchFamily="34" charset="0"/>
              </a:rPr>
              <a:t>sanaladi</a:t>
            </a:r>
            <a:r>
              <a:rPr lang="en-US" sz="1800" dirty="0">
                <a:solidFill>
                  <a:schemeClr val="tx1"/>
                </a:solidFill>
                <a:latin typeface="Arial Black" pitchFamily="34" charset="0"/>
              </a:rPr>
              <a:t>.</a:t>
            </a:r>
            <a:endParaRPr lang="ru-RU" sz="1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1576" y="586888"/>
            <a:ext cx="2016224" cy="1410234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563801" y="569320"/>
            <a:ext cx="1980220" cy="1427802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96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0"/>
            <a:ext cx="5751631" cy="5759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251433" y="101440"/>
            <a:ext cx="5436604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Tibbiyot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sohasidagi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muammolar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35709" y="2376128"/>
            <a:ext cx="82809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800" dirty="0">
              <a:solidFill>
                <a:schemeClr val="tx1"/>
              </a:solidFill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67857" y="608064"/>
            <a:ext cx="1605038" cy="1185162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969735" y="1793226"/>
            <a:ext cx="1529471" cy="1360496"/>
          </a:xfrm>
          <a:prstGeom prst="rect">
            <a:avLst/>
          </a:prstGeom>
          <a:blipFill>
            <a:blip r:embed="rId4"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89907" y="615143"/>
            <a:ext cx="2779828" cy="248714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dirty="0" err="1" smtClean="0">
                <a:latin typeface="Arial Black" pitchFamily="34" charset="0"/>
              </a:rPr>
              <a:t>Asosiy</a:t>
            </a:r>
            <a:r>
              <a:rPr lang="en-US" sz="1800" dirty="0" smtClean="0">
                <a:latin typeface="Arial Black" pitchFamily="34" charset="0"/>
              </a:rPr>
              <a:t>  </a:t>
            </a:r>
            <a:r>
              <a:rPr lang="en-US" sz="1800" dirty="0" err="1" smtClean="0">
                <a:latin typeface="Arial Black" pitchFamily="34" charset="0"/>
              </a:rPr>
              <a:t>muammolar</a:t>
            </a:r>
            <a:endParaRPr lang="en-US" sz="1800" dirty="0" smtClean="0">
              <a:latin typeface="Arial Black" pitchFamily="34" charset="0"/>
            </a:endParaRPr>
          </a:p>
          <a:p>
            <a:r>
              <a:rPr lang="en-US" sz="1800" dirty="0" err="1">
                <a:latin typeface="Arial Black" pitchFamily="34" charset="0"/>
              </a:rPr>
              <a:t>y</a:t>
            </a:r>
            <a:r>
              <a:rPr lang="en-US" sz="1800" dirty="0" err="1" smtClean="0">
                <a:latin typeface="Arial Black" pitchFamily="34" charset="0"/>
              </a:rPr>
              <a:t>urak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q</a:t>
            </a:r>
            <a:r>
              <a:rPr lang="en-US" sz="1800" dirty="0" err="1" smtClean="0">
                <a:latin typeface="Arial Black" pitchFamily="34" charset="0"/>
              </a:rPr>
              <a:t>on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tomir</a:t>
            </a:r>
            <a:r>
              <a:rPr lang="en-US" sz="1800" dirty="0" smtClean="0">
                <a:latin typeface="Arial Black" pitchFamily="34" charset="0"/>
              </a:rPr>
              <a:t>, </a:t>
            </a:r>
            <a:r>
              <a:rPr lang="en-US" sz="1800" dirty="0" err="1" smtClean="0">
                <a:latin typeface="Arial Black" pitchFamily="34" charset="0"/>
              </a:rPr>
              <a:t>allergik</a:t>
            </a:r>
            <a:r>
              <a:rPr lang="en-US" sz="1800" dirty="0" smtClean="0">
                <a:latin typeface="Arial Black" pitchFamily="34" charset="0"/>
              </a:rPr>
              <a:t>, </a:t>
            </a:r>
            <a:r>
              <a:rPr lang="en-US" sz="1800" dirty="0" err="1" smtClean="0">
                <a:latin typeface="Arial Black" pitchFamily="34" charset="0"/>
              </a:rPr>
              <a:t>onkologik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kasalliklarni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keng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tarqalishi</a:t>
            </a:r>
            <a:r>
              <a:rPr lang="en-US" sz="1800" dirty="0" smtClean="0">
                <a:latin typeface="Arial Black" pitchFamily="34" charset="0"/>
              </a:rPr>
              <a:t>, </a:t>
            </a:r>
            <a:r>
              <a:rPr lang="en-US" sz="1800" dirty="0" err="1" smtClean="0">
                <a:latin typeface="Arial Black" pitchFamily="34" charset="0"/>
              </a:rPr>
              <a:t>kam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harakatlanish</a:t>
            </a:r>
            <a:r>
              <a:rPr lang="en-US" sz="1800" dirty="0" smtClean="0">
                <a:latin typeface="Arial Black" pitchFamily="34" charset="0"/>
              </a:rPr>
              <a:t>,</a:t>
            </a:r>
          </a:p>
          <a:p>
            <a:r>
              <a:rPr lang="en-US" sz="1800" dirty="0" err="1" smtClean="0">
                <a:latin typeface="Arial Black" pitchFamily="34" charset="0"/>
              </a:rPr>
              <a:t>noto‘g‘ri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ovqatlanish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psixologik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ta‘sirning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ortib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borishidir</a:t>
            </a:r>
            <a:r>
              <a:rPr lang="en-US" sz="1800" dirty="0" smtClean="0">
                <a:latin typeface="Arial Black" pitchFamily="34" charset="0"/>
              </a:rPr>
              <a:t>.</a:t>
            </a:r>
            <a:endParaRPr lang="ru-RU" sz="1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3985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0"/>
            <a:ext cx="5751631" cy="5759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179425" y="101440"/>
            <a:ext cx="5508612" cy="29174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dirty="0" err="1">
                <a:latin typeface="Arial Black" pitchFamily="34" charset="0"/>
              </a:rPr>
              <a:t>O‘zaro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mos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tushunchalarni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juftlab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yozing</a:t>
            </a:r>
            <a:r>
              <a:rPr lang="en-US" sz="1800" dirty="0">
                <a:latin typeface="Arial Black" pitchFamily="34" charset="0"/>
              </a:rPr>
              <a:t>               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35709" y="2376128"/>
            <a:ext cx="82809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800" dirty="0">
              <a:solidFill>
                <a:schemeClr val="tx1"/>
              </a:solidFill>
              <a:latin typeface="Arial Black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231122"/>
              </p:ext>
            </p:extLst>
          </p:nvPr>
        </p:nvGraphicFramePr>
        <p:xfrm>
          <a:off x="179425" y="719944"/>
          <a:ext cx="5409014" cy="229449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1923"/>
                <a:gridCol w="1442714"/>
                <a:gridCol w="418762"/>
                <a:gridCol w="3175615"/>
              </a:tblGrid>
              <a:tr h="627398">
                <a:tc gridSpan="4">
                  <a:txBody>
                    <a:bodyPr/>
                    <a:lstStyle/>
                    <a:p>
                      <a:pPr algn="ctr"/>
                      <a:r>
                        <a:rPr lang="en-US" sz="1500" dirty="0" err="1" smtClean="0">
                          <a:latin typeface="Arial Black" pitchFamily="34" charset="0"/>
                        </a:rPr>
                        <a:t>Odam</a:t>
                      </a:r>
                      <a:r>
                        <a:rPr lang="en-US" sz="15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500" dirty="0" err="1" smtClean="0">
                          <a:latin typeface="Arial Black" pitchFamily="34" charset="0"/>
                        </a:rPr>
                        <a:t>va</a:t>
                      </a:r>
                      <a:r>
                        <a:rPr lang="en-US" sz="15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500" dirty="0" err="1" smtClean="0">
                          <a:latin typeface="Arial Black" pitchFamily="34" charset="0"/>
                        </a:rPr>
                        <a:t>uning</a:t>
                      </a:r>
                      <a:r>
                        <a:rPr lang="en-US" sz="15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500" dirty="0" err="1" smtClean="0">
                          <a:latin typeface="Arial Black" pitchFamily="34" charset="0"/>
                        </a:rPr>
                        <a:t>salomatligi</a:t>
                      </a:r>
                      <a:r>
                        <a:rPr lang="en-US" sz="15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500" dirty="0" err="1" smtClean="0">
                          <a:latin typeface="Arial Black" pitchFamily="34" charset="0"/>
                        </a:rPr>
                        <a:t>va</a:t>
                      </a:r>
                      <a:r>
                        <a:rPr lang="en-US" sz="15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500" dirty="0" err="1" smtClean="0">
                          <a:latin typeface="Arial Black" pitchFamily="34" charset="0"/>
                        </a:rPr>
                        <a:t>ular</a:t>
                      </a:r>
                      <a:r>
                        <a:rPr lang="en-US" sz="15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500" dirty="0" err="1" smtClean="0">
                          <a:latin typeface="Arial Black" pitchFamily="34" charset="0"/>
                        </a:rPr>
                        <a:t>o</a:t>
                      </a:r>
                      <a:r>
                        <a:rPr lang="en-US" sz="1500" baseline="0" dirty="0" err="1" smtClean="0">
                          <a:latin typeface="Arial Black" pitchFamily="34" charset="0"/>
                        </a:rPr>
                        <a:t>‘</a:t>
                      </a:r>
                      <a:r>
                        <a:rPr lang="en-US" sz="1500" dirty="0" err="1" smtClean="0">
                          <a:latin typeface="Arial Black" pitchFamily="34" charset="0"/>
                        </a:rPr>
                        <a:t>rganadigan</a:t>
                      </a:r>
                      <a:r>
                        <a:rPr lang="en-US" sz="15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500" dirty="0" err="1" smtClean="0">
                          <a:latin typeface="Arial Black" pitchFamily="34" charset="0"/>
                        </a:rPr>
                        <a:t>sohalarni</a:t>
                      </a:r>
                      <a:r>
                        <a:rPr lang="en-US" sz="15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500" baseline="0" dirty="0" err="1" smtClean="0">
                          <a:latin typeface="Arial Black" pitchFamily="34" charset="0"/>
                        </a:rPr>
                        <a:t>juftlang</a:t>
                      </a:r>
                      <a:endParaRPr lang="ru-RU" sz="1500" dirty="0">
                        <a:latin typeface="Arial Black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8680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 Black" pitchFamily="34" charset="0"/>
                        </a:rPr>
                        <a:t>A</a:t>
                      </a:r>
                      <a:endParaRPr lang="ru-RU" sz="15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err="1" smtClean="0">
                          <a:latin typeface="Arial Black" pitchFamily="34" charset="0"/>
                        </a:rPr>
                        <a:t>Anatomiya</a:t>
                      </a:r>
                      <a:endParaRPr lang="ru-RU" sz="15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 Black" pitchFamily="34" charset="0"/>
                        </a:rPr>
                        <a:t>1</a:t>
                      </a:r>
                      <a:endParaRPr lang="ru-RU" sz="15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err="1" smtClean="0">
                          <a:latin typeface="Arial Black" pitchFamily="34" charset="0"/>
                        </a:rPr>
                        <a:t>Organizm</a:t>
                      </a:r>
                      <a:r>
                        <a:rPr lang="en-US" sz="15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500" dirty="0" err="1" smtClean="0">
                          <a:latin typeface="Arial Black" pitchFamily="34" charset="0"/>
                        </a:rPr>
                        <a:t>hayotiy</a:t>
                      </a:r>
                      <a:r>
                        <a:rPr lang="en-US" sz="15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500" dirty="0" err="1" smtClean="0">
                          <a:latin typeface="Arial Black" pitchFamily="34" charset="0"/>
                        </a:rPr>
                        <a:t>funksiyasi</a:t>
                      </a:r>
                      <a:endParaRPr lang="ru-RU" sz="15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627398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 Black" pitchFamily="34" charset="0"/>
                        </a:rPr>
                        <a:t>B</a:t>
                      </a:r>
                      <a:endParaRPr lang="ru-RU" sz="15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err="1" smtClean="0">
                          <a:latin typeface="Arial Black" pitchFamily="34" charset="0"/>
                        </a:rPr>
                        <a:t>Fiziologiya</a:t>
                      </a:r>
                      <a:endParaRPr lang="ru-RU" sz="15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 Black" pitchFamily="34" charset="0"/>
                        </a:rPr>
                        <a:t>2</a:t>
                      </a:r>
                      <a:endParaRPr lang="ru-RU" sz="15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err="1" smtClean="0">
                          <a:latin typeface="Arial Black" pitchFamily="34" charset="0"/>
                        </a:rPr>
                        <a:t>Salomatlika</a:t>
                      </a:r>
                      <a:r>
                        <a:rPr lang="en-US" sz="15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500" dirty="0" err="1" smtClean="0">
                          <a:latin typeface="Arial Black" pitchFamily="34" charset="0"/>
                        </a:rPr>
                        <a:t>mehnat</a:t>
                      </a:r>
                      <a:r>
                        <a:rPr lang="en-US" sz="15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500" dirty="0" err="1" smtClean="0">
                          <a:latin typeface="Arial Black" pitchFamily="34" charset="0"/>
                        </a:rPr>
                        <a:t>sharoiti</a:t>
                      </a:r>
                      <a:r>
                        <a:rPr lang="en-US" sz="15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500" dirty="0" err="1" smtClean="0">
                          <a:latin typeface="Arial Black" pitchFamily="34" charset="0"/>
                        </a:rPr>
                        <a:t>ta`siri</a:t>
                      </a:r>
                      <a:endParaRPr lang="ru-RU" sz="15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491022"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 Black" pitchFamily="34" charset="0"/>
                        </a:rPr>
                        <a:t>D</a:t>
                      </a:r>
                      <a:endParaRPr lang="ru-RU" sz="15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err="1" smtClean="0">
                          <a:latin typeface="Arial Black" pitchFamily="34" charset="0"/>
                        </a:rPr>
                        <a:t>Gigiyena</a:t>
                      </a:r>
                      <a:endParaRPr lang="ru-RU" sz="15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smtClean="0">
                          <a:latin typeface="Arial Black" pitchFamily="34" charset="0"/>
                        </a:rPr>
                        <a:t>3</a:t>
                      </a:r>
                      <a:endParaRPr lang="ru-RU" sz="15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500" dirty="0" err="1" smtClean="0">
                          <a:latin typeface="Arial Black" pitchFamily="34" charset="0"/>
                        </a:rPr>
                        <a:t>Odam</a:t>
                      </a:r>
                      <a:r>
                        <a:rPr lang="en-US" sz="15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500" dirty="0" err="1" smtClean="0">
                          <a:latin typeface="Arial Black" pitchFamily="34" charset="0"/>
                        </a:rPr>
                        <a:t>organizmi</a:t>
                      </a:r>
                      <a:r>
                        <a:rPr lang="en-US" sz="15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500" dirty="0" err="1" smtClean="0">
                          <a:latin typeface="Arial Black" pitchFamily="34" charset="0"/>
                        </a:rPr>
                        <a:t>tuzilishi</a:t>
                      </a:r>
                      <a:endParaRPr lang="ru-RU" sz="15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3467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0"/>
            <a:ext cx="5751631" cy="5759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251433" y="101440"/>
            <a:ext cx="5436604" cy="29174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dirty="0" err="1" smtClean="0">
                <a:latin typeface="Arial Black" pitchFamily="34" charset="0"/>
              </a:rPr>
              <a:t>O‘zaro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mos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tushunchalarni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juftlab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yozing</a:t>
            </a:r>
            <a:r>
              <a:rPr lang="en-US" sz="1800" dirty="0" smtClean="0">
                <a:latin typeface="Arial Black" pitchFamily="34" charset="0"/>
              </a:rPr>
              <a:t>               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35709" y="2376128"/>
            <a:ext cx="82809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800" dirty="0">
              <a:solidFill>
                <a:schemeClr val="tx1"/>
              </a:solidFill>
              <a:latin typeface="Arial Black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3529926"/>
              </p:ext>
            </p:extLst>
          </p:nvPr>
        </p:nvGraphicFramePr>
        <p:xfrm>
          <a:off x="179425" y="719944"/>
          <a:ext cx="5409014" cy="24130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1923"/>
                <a:gridCol w="1442714"/>
                <a:gridCol w="418762"/>
                <a:gridCol w="3175615"/>
              </a:tblGrid>
              <a:tr h="627398"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Arial Black" pitchFamily="34" charset="0"/>
                        </a:rPr>
                        <a:t>Tibbiyot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fanlari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rivojlanishiga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hissa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qo</a:t>
                      </a:r>
                      <a:r>
                        <a:rPr lang="en-US" sz="1600" baseline="0" dirty="0" err="1" smtClean="0">
                          <a:latin typeface="Arial Black" pitchFamily="34" charset="0"/>
                        </a:rPr>
                        <a:t>‘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shgan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olimlar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va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ishlari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868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A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Aristotel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1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Odam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tanasi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tuzilishi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to`g`risida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”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asari</a:t>
                      </a:r>
                      <a:r>
                        <a:rPr lang="en-US" sz="16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 Black" pitchFamily="34" charset="0"/>
                        </a:rPr>
                        <a:t>muallifi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62739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B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Mechnikov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2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Fanga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aorta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tushunchasini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kiritgan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49102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D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Vezaliy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3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Odam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umrini</a:t>
                      </a:r>
                      <a:r>
                        <a:rPr lang="en-US" sz="16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 Black" pitchFamily="34" charset="0"/>
                        </a:rPr>
                        <a:t>uzaytirishga</a:t>
                      </a:r>
                      <a:r>
                        <a:rPr lang="en-US" sz="16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 Black" pitchFamily="34" charset="0"/>
                        </a:rPr>
                        <a:t>oid</a:t>
                      </a:r>
                      <a:r>
                        <a:rPr lang="en-US" sz="16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 Black" pitchFamily="34" charset="0"/>
                        </a:rPr>
                        <a:t>ishlar</a:t>
                      </a:r>
                      <a:r>
                        <a:rPr lang="en-US" sz="16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 Black" pitchFamily="34" charset="0"/>
                        </a:rPr>
                        <a:t>olib</a:t>
                      </a:r>
                      <a:r>
                        <a:rPr lang="en-US" sz="16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 Black" pitchFamily="34" charset="0"/>
                        </a:rPr>
                        <a:t>borgan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0898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0"/>
            <a:ext cx="5751631" cy="57592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251433" y="101440"/>
            <a:ext cx="5436604" cy="29174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800" dirty="0" err="1" smtClean="0">
                <a:latin typeface="Arial Black" pitchFamily="34" charset="0"/>
              </a:rPr>
              <a:t>O‘zaro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mos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tushunchalarni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juftlab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yozing</a:t>
            </a:r>
            <a:r>
              <a:rPr lang="en-US" sz="1800" dirty="0" smtClean="0">
                <a:latin typeface="Arial Black" pitchFamily="34" charset="0"/>
              </a:rPr>
              <a:t>               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735709" y="2376128"/>
            <a:ext cx="82809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800" dirty="0">
              <a:solidFill>
                <a:schemeClr val="tx1"/>
              </a:solidFill>
              <a:latin typeface="Arial Black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0404859"/>
              </p:ext>
            </p:extLst>
          </p:nvPr>
        </p:nvGraphicFramePr>
        <p:xfrm>
          <a:off x="179425" y="719944"/>
          <a:ext cx="5409014" cy="24130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1923"/>
                <a:gridCol w="1442714"/>
                <a:gridCol w="418762"/>
                <a:gridCol w="3175615"/>
              </a:tblGrid>
              <a:tr h="627398">
                <a:tc gridSpan="4">
                  <a:txBody>
                    <a:bodyPr/>
                    <a:lstStyle/>
                    <a:p>
                      <a:pPr algn="ctr"/>
                      <a:r>
                        <a:rPr lang="en-US" sz="1600" dirty="0" err="1" smtClean="0">
                          <a:latin typeface="Arial Black" pitchFamily="34" charset="0"/>
                        </a:rPr>
                        <a:t>Tibbiyot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fanlari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rivojlanishiga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hissa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qo</a:t>
                      </a:r>
                      <a:r>
                        <a:rPr lang="en-US" sz="1600" baseline="0" dirty="0" err="1" smtClean="0">
                          <a:latin typeface="Arial Black" pitchFamily="34" charset="0"/>
                        </a:rPr>
                        <a:t>‘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shgan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olimlar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va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ularning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ishlari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4868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A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Aristotel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1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Odam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tanasi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tuzilishi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to`g`risida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”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asari</a:t>
                      </a:r>
                      <a:r>
                        <a:rPr lang="en-US" sz="16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 Black" pitchFamily="34" charset="0"/>
                        </a:rPr>
                        <a:t>muallifi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627398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B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Mechnikov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2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Fanga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aorta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tushunchasini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kiritgan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  <a:tr h="491022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D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Vezaliy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 Black" pitchFamily="34" charset="0"/>
                        </a:rPr>
                        <a:t>3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 Black" pitchFamily="34" charset="0"/>
                        </a:rPr>
                        <a:t>Odam</a:t>
                      </a:r>
                      <a:r>
                        <a:rPr lang="en-US" sz="160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 Black" pitchFamily="34" charset="0"/>
                        </a:rPr>
                        <a:t>umrini</a:t>
                      </a:r>
                      <a:r>
                        <a:rPr lang="en-US" sz="16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 Black" pitchFamily="34" charset="0"/>
                        </a:rPr>
                        <a:t>uzaytirishga</a:t>
                      </a:r>
                      <a:r>
                        <a:rPr lang="en-US" sz="16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 Black" pitchFamily="34" charset="0"/>
                        </a:rPr>
                        <a:t>oid</a:t>
                      </a:r>
                      <a:r>
                        <a:rPr lang="en-US" sz="16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 Black" pitchFamily="34" charset="0"/>
                        </a:rPr>
                        <a:t>ishlar</a:t>
                      </a:r>
                      <a:r>
                        <a:rPr lang="en-US" sz="16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 Black" pitchFamily="34" charset="0"/>
                        </a:rPr>
                        <a:t>olib</a:t>
                      </a:r>
                      <a:r>
                        <a:rPr lang="en-US" sz="1600" baseline="0" dirty="0" smtClean="0">
                          <a:latin typeface="Arial Black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 Black" pitchFamily="34" charset="0"/>
                        </a:rPr>
                        <a:t>borgan</a:t>
                      </a:r>
                      <a:endParaRPr lang="ru-RU" sz="1600" dirty="0">
                        <a:latin typeface="Arial Black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5074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552106" y="161387"/>
            <a:ext cx="4919907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Salomatlik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o‘z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qo‘limizda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21" y="575929"/>
            <a:ext cx="2283430" cy="18362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43421" y="2412132"/>
            <a:ext cx="2283430" cy="739988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1800" dirty="0" smtClean="0">
              <a:solidFill>
                <a:srgbClr val="000000"/>
              </a:solidFill>
              <a:latin typeface="Arial Black" pitchFamily="34" charset="0"/>
            </a:endParaRPr>
          </a:p>
          <a:p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Toza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qo‘llar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–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salomatlik</a:t>
            </a:r>
            <a:r>
              <a:rPr lang="en-US" sz="16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 Black" pitchFamily="34" charset="0"/>
              </a:rPr>
              <a:t>resepti</a:t>
            </a:r>
            <a:endParaRPr lang="ru-RU" sz="1600" b="1" dirty="0">
              <a:solidFill>
                <a:srgbClr val="000000"/>
              </a:solidFill>
              <a:latin typeface="Arial Black" pitchFamily="34" charset="0"/>
            </a:endParaRPr>
          </a:p>
          <a:p>
            <a:pPr algn="ctr"/>
            <a:endParaRPr lang="ru-RU" sz="1800" dirty="0">
              <a:solidFill>
                <a:srgbClr val="000000"/>
              </a:solidFill>
              <a:latin typeface="Arial Black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99705" y="575929"/>
            <a:ext cx="2916324" cy="2484275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1800" dirty="0" smtClean="0">
              <a:solidFill>
                <a:srgbClr val="000000"/>
              </a:solidFill>
              <a:latin typeface="Arial Black" pitchFamily="34" charset="0"/>
            </a:endParaRPr>
          </a:p>
          <a:p>
            <a:r>
              <a:rPr lang="en-US" sz="2000" dirty="0" err="1" smtClean="0">
                <a:solidFill>
                  <a:srgbClr val="000000"/>
                </a:solidFill>
                <a:latin typeface="Arial Black" pitchFamily="34" charset="0"/>
              </a:rPr>
              <a:t>Salomatlik</a:t>
            </a:r>
            <a:r>
              <a:rPr lang="en-US" sz="20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 Black" pitchFamily="34" charset="0"/>
              </a:rPr>
              <a:t>garovi</a:t>
            </a:r>
            <a:r>
              <a:rPr lang="en-US" sz="2000" dirty="0" smtClean="0">
                <a:solidFill>
                  <a:srgbClr val="000000"/>
                </a:solidFill>
                <a:latin typeface="Arial Black" pitchFamily="34" charset="0"/>
              </a:rPr>
              <a:t>: </a:t>
            </a:r>
          </a:p>
          <a:p>
            <a:endParaRPr lang="en-US" sz="300" dirty="0" smtClean="0">
              <a:solidFill>
                <a:srgbClr val="000000"/>
              </a:solidFill>
              <a:latin typeface="Arial Black" pitchFamily="34" charset="0"/>
            </a:endParaRPr>
          </a:p>
          <a:p>
            <a:r>
              <a:rPr lang="en-US" sz="2000" dirty="0" err="1" smtClean="0">
                <a:solidFill>
                  <a:srgbClr val="000000"/>
                </a:solidFill>
                <a:latin typeface="Arial Black" pitchFamily="34" charset="0"/>
              </a:rPr>
              <a:t>To‘g‘ri</a:t>
            </a:r>
            <a:r>
              <a:rPr lang="en-US" sz="2000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 Black" pitchFamily="34" charset="0"/>
              </a:rPr>
              <a:t>ovqatlanish</a:t>
            </a:r>
            <a:endParaRPr lang="en-US" sz="2000" dirty="0" smtClean="0">
              <a:solidFill>
                <a:srgbClr val="000000"/>
              </a:solidFill>
              <a:latin typeface="Arial Black" pitchFamily="34" charset="0"/>
            </a:endParaRPr>
          </a:p>
          <a:p>
            <a:endParaRPr lang="en-US" sz="300" dirty="0" smtClean="0">
              <a:solidFill>
                <a:srgbClr val="000000"/>
              </a:solidFill>
              <a:latin typeface="Arial Black" pitchFamily="34" charset="0"/>
            </a:endParaRPr>
          </a:p>
          <a:p>
            <a:r>
              <a:rPr lang="en-US" sz="2000" b="1" dirty="0" err="1" smtClean="0">
                <a:solidFill>
                  <a:srgbClr val="000000"/>
                </a:solidFill>
                <a:latin typeface="Arial Black" pitchFamily="34" charset="0"/>
              </a:rPr>
              <a:t>Shaxsiy</a:t>
            </a:r>
            <a:r>
              <a:rPr lang="en-US" sz="2000" b="1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 Black" pitchFamily="34" charset="0"/>
              </a:rPr>
              <a:t>va</a:t>
            </a:r>
            <a:r>
              <a:rPr lang="en-US" sz="2000" b="1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 Black" pitchFamily="34" charset="0"/>
              </a:rPr>
              <a:t>jamoat</a:t>
            </a:r>
            <a:r>
              <a:rPr lang="en-US" sz="2000" b="1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 Black" pitchFamily="34" charset="0"/>
              </a:rPr>
              <a:t>gigiyenasi</a:t>
            </a:r>
            <a:endParaRPr lang="en-US" sz="2000" b="1" dirty="0" smtClean="0">
              <a:solidFill>
                <a:srgbClr val="000000"/>
              </a:solidFill>
              <a:latin typeface="Arial Black" pitchFamily="34" charset="0"/>
            </a:endParaRPr>
          </a:p>
          <a:p>
            <a:endParaRPr lang="en-US" sz="300" b="1" dirty="0" smtClean="0">
              <a:solidFill>
                <a:srgbClr val="000000"/>
              </a:solidFill>
              <a:latin typeface="Arial Black" pitchFamily="34" charset="0"/>
            </a:endParaRPr>
          </a:p>
          <a:p>
            <a:r>
              <a:rPr lang="en-US" sz="2000" b="1" dirty="0" err="1" smtClean="0">
                <a:solidFill>
                  <a:srgbClr val="000000"/>
                </a:solidFill>
                <a:latin typeface="Arial Black" pitchFamily="34" charset="0"/>
              </a:rPr>
              <a:t>Faol</a:t>
            </a:r>
            <a:r>
              <a:rPr lang="en-US" sz="2000" b="1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 Black" pitchFamily="34" charset="0"/>
              </a:rPr>
              <a:t>hayot</a:t>
            </a:r>
            <a:endParaRPr lang="en-US" sz="2000" b="1" dirty="0" smtClean="0">
              <a:solidFill>
                <a:srgbClr val="000000"/>
              </a:solidFill>
              <a:latin typeface="Arial Black" pitchFamily="34" charset="0"/>
            </a:endParaRPr>
          </a:p>
          <a:p>
            <a:endParaRPr lang="en-US" sz="300" b="1" dirty="0" smtClean="0">
              <a:solidFill>
                <a:srgbClr val="000000"/>
              </a:solidFill>
              <a:latin typeface="Arial Black" pitchFamily="34" charset="0"/>
            </a:endParaRPr>
          </a:p>
          <a:p>
            <a:r>
              <a:rPr lang="en-US" sz="2000" b="1" dirty="0" smtClean="0">
                <a:solidFill>
                  <a:srgbClr val="000000"/>
                </a:solidFill>
                <a:latin typeface="Arial Black" pitchFamily="34" charset="0"/>
              </a:rPr>
              <a:t>To‘ </a:t>
            </a:r>
            <a:r>
              <a:rPr lang="en-US" sz="2000" b="1" dirty="0" err="1" smtClean="0">
                <a:solidFill>
                  <a:srgbClr val="000000"/>
                </a:solidFill>
                <a:latin typeface="Arial Black" pitchFamily="34" charset="0"/>
              </a:rPr>
              <a:t>g‘ri</a:t>
            </a:r>
            <a:r>
              <a:rPr lang="en-US" sz="2000" b="1" dirty="0" smtClean="0">
                <a:solidFill>
                  <a:srgbClr val="000000"/>
                </a:solidFill>
                <a:latin typeface="Arial Black" pitchFamily="34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 Black" pitchFamily="34" charset="0"/>
              </a:rPr>
              <a:t>tarbiya</a:t>
            </a:r>
            <a:endParaRPr lang="ru-RU" sz="2000" b="1" dirty="0">
              <a:solidFill>
                <a:srgbClr val="000000"/>
              </a:solidFill>
              <a:latin typeface="Arial Black" pitchFamily="34" charset="0"/>
            </a:endParaRPr>
          </a:p>
          <a:p>
            <a:pPr algn="ctr"/>
            <a:endParaRPr lang="ru-RU" sz="2000" dirty="0">
              <a:solidFill>
                <a:srgbClr val="000000"/>
              </a:solidFill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9056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549392" cy="2301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dirty="0" smtClean="0">
                <a:latin typeface="Arial Black" pitchFamily="34" charset="0"/>
              </a:rPr>
              <a:t>To ‘g ‘</a:t>
            </a:r>
            <a:r>
              <a:rPr lang="en-US" sz="1400" dirty="0" err="1" smtClean="0">
                <a:latin typeface="Arial Black" pitchFamily="34" charset="0"/>
              </a:rPr>
              <a:t>ri</a:t>
            </a:r>
            <a:r>
              <a:rPr lang="en-US" sz="1400" dirty="0" smtClean="0">
                <a:latin typeface="Arial Black" pitchFamily="34" charset="0"/>
              </a:rPr>
              <a:t> </a:t>
            </a:r>
            <a:r>
              <a:rPr lang="en-US" sz="1400" dirty="0" err="1" smtClean="0">
                <a:latin typeface="Arial Black" pitchFamily="34" charset="0"/>
              </a:rPr>
              <a:t>ketma</a:t>
            </a:r>
            <a:r>
              <a:rPr lang="en-US" sz="1400" dirty="0" smtClean="0">
                <a:latin typeface="Arial Black" pitchFamily="34" charset="0"/>
              </a:rPr>
              <a:t>- </a:t>
            </a:r>
            <a:r>
              <a:rPr lang="en-US" sz="1400" dirty="0" err="1">
                <a:latin typeface="Arial Black" pitchFamily="34" charset="0"/>
              </a:rPr>
              <a:t>ketlikni</a:t>
            </a:r>
            <a:r>
              <a:rPr lang="en-US" sz="1400" dirty="0">
                <a:latin typeface="Arial Black" pitchFamily="34" charset="0"/>
              </a:rPr>
              <a:t> </a:t>
            </a:r>
            <a:r>
              <a:rPr lang="en-US" sz="1400" dirty="0" err="1">
                <a:latin typeface="Arial Black" pitchFamily="34" charset="0"/>
              </a:rPr>
              <a:t>aniqlash</a:t>
            </a:r>
            <a:r>
              <a:rPr lang="en-US" sz="1400" dirty="0">
                <a:latin typeface="Arial Black" pitchFamily="34" charset="0"/>
              </a:rPr>
              <a:t> </a:t>
            </a:r>
            <a:r>
              <a:rPr lang="en-US" sz="1400" dirty="0" err="1">
                <a:latin typeface="Arial Black" pitchFamily="34" charset="0"/>
              </a:rPr>
              <a:t>topshiriqlari</a:t>
            </a:r>
            <a:endParaRPr lang="ru-RU" sz="14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3421" y="539924"/>
            <a:ext cx="5220580" cy="267176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600" dirty="0" err="1" smtClean="0">
                <a:latin typeface="Arial Black" pitchFamily="34" charset="0"/>
              </a:rPr>
              <a:t>Kichik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qon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aylanish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doirasi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bo‘ylab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qon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oqish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yo‘lini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yurakda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tartib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bilan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joylashtiring</a:t>
            </a:r>
            <a:endParaRPr lang="en-US" sz="1600" dirty="0" smtClean="0">
              <a:latin typeface="Arial Black" pitchFamily="34" charset="0"/>
            </a:endParaRPr>
          </a:p>
          <a:p>
            <a:r>
              <a:rPr lang="en-US" sz="1600" dirty="0" err="1" smtClean="0">
                <a:latin typeface="Arial Black" pitchFamily="34" charset="0"/>
              </a:rPr>
              <a:t>A.O‘pka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arteriyasi</a:t>
            </a:r>
            <a:endParaRPr lang="en-US" sz="1600" dirty="0" smtClean="0">
              <a:latin typeface="Arial Black" pitchFamily="34" charset="0"/>
            </a:endParaRPr>
          </a:p>
          <a:p>
            <a:r>
              <a:rPr lang="en-US" sz="1600" dirty="0" err="1" smtClean="0">
                <a:latin typeface="Arial Black" pitchFamily="34" charset="0"/>
              </a:rPr>
              <a:t>B.O‘pka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venasi</a:t>
            </a:r>
            <a:endParaRPr lang="en-US" sz="1600" dirty="0">
              <a:latin typeface="Arial Black" pitchFamily="34" charset="0"/>
            </a:endParaRPr>
          </a:p>
          <a:p>
            <a:r>
              <a:rPr lang="en-US" sz="1600" dirty="0" err="1" smtClean="0">
                <a:latin typeface="Arial Black" pitchFamily="34" charset="0"/>
              </a:rPr>
              <a:t>C.O‘ng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yurak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qorinchasi</a:t>
            </a:r>
            <a:endParaRPr lang="en-US" sz="1600" dirty="0" smtClean="0">
              <a:latin typeface="Arial Black" pitchFamily="34" charset="0"/>
            </a:endParaRPr>
          </a:p>
          <a:p>
            <a:r>
              <a:rPr lang="en-US" sz="1600" dirty="0" err="1" smtClean="0">
                <a:latin typeface="Arial Black" pitchFamily="34" charset="0"/>
              </a:rPr>
              <a:t>D.O‘pka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kapillyarlari</a:t>
            </a:r>
            <a:endParaRPr lang="en-US" sz="1600" dirty="0" smtClean="0">
              <a:latin typeface="Arial Black" pitchFamily="34" charset="0"/>
            </a:endParaRPr>
          </a:p>
          <a:p>
            <a:r>
              <a:rPr lang="en-US" sz="1600" dirty="0" smtClean="0">
                <a:latin typeface="Arial Black" pitchFamily="34" charset="0"/>
              </a:rPr>
              <a:t>E. Chap </a:t>
            </a:r>
            <a:r>
              <a:rPr lang="en-US" sz="1600" dirty="0" err="1" smtClean="0">
                <a:latin typeface="Arial Black" pitchFamily="34" charset="0"/>
              </a:rPr>
              <a:t>yurak</a:t>
            </a:r>
            <a:r>
              <a:rPr lang="en-US" sz="1600" dirty="0" smtClean="0">
                <a:latin typeface="Arial Black" pitchFamily="34" charset="0"/>
              </a:rPr>
              <a:t> </a:t>
            </a:r>
            <a:r>
              <a:rPr lang="en-US" sz="1600" dirty="0" err="1" smtClean="0">
                <a:latin typeface="Arial Black" pitchFamily="34" charset="0"/>
              </a:rPr>
              <a:t>bo‘lmasi</a:t>
            </a:r>
            <a:r>
              <a:rPr lang="en-US" sz="1600" dirty="0" smtClean="0">
                <a:latin typeface="Arial Black" pitchFamily="34" charset="0"/>
              </a:rPr>
              <a:t> </a:t>
            </a:r>
          </a:p>
          <a:p>
            <a:r>
              <a:rPr lang="en-US" sz="1600" dirty="0" smtClean="0">
                <a:latin typeface="Arial Black" pitchFamily="34" charset="0"/>
              </a:rPr>
              <a:t>1. C;  2.A;  3.D;  4. B;  5. E;</a:t>
            </a:r>
            <a:endParaRPr lang="ru-RU" sz="1600" dirty="0">
              <a:latin typeface="Arial Black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 flipH="1">
            <a:off x="4067856" y="1620044"/>
            <a:ext cx="1133425" cy="1080120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640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0"/>
            <a:ext cx="5751631" cy="59040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549392" cy="445634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dirty="0" err="1" smtClean="0">
                <a:latin typeface="Arial Black" pitchFamily="34" charset="0"/>
              </a:rPr>
              <a:t>Salomatlik</a:t>
            </a:r>
            <a:r>
              <a:rPr lang="en-US" sz="2800" dirty="0" smtClean="0">
                <a:latin typeface="Arial Black" pitchFamily="34" charset="0"/>
              </a:rPr>
              <a:t> </a:t>
            </a:r>
            <a:r>
              <a:rPr lang="en-US" sz="2800" dirty="0" err="1" smtClean="0">
                <a:latin typeface="Arial Black" pitchFamily="34" charset="0"/>
              </a:rPr>
              <a:t>posbonlari</a:t>
            </a:r>
            <a:endParaRPr lang="ru-RU" sz="28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3976465" y="590404"/>
            <a:ext cx="1575858" cy="1450386"/>
            <a:chOff x="4060881" y="-158648"/>
            <a:chExt cx="1582362" cy="1776300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4067385" y="-76927"/>
              <a:ext cx="1575858" cy="1694579"/>
            </a:xfrm>
            <a:prstGeom prst="roundRect">
              <a:avLst/>
            </a:prstGeom>
            <a:blipFill rotWithShape="0">
              <a:blip r:embed="rId3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Скругленный прямоугольник 4"/>
            <p:cNvSpPr/>
            <p:nvPr/>
          </p:nvSpPr>
          <p:spPr>
            <a:xfrm>
              <a:off x="4060881" y="-158648"/>
              <a:ext cx="1422004" cy="17763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kern="1200" dirty="0" smtClean="0"/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kern="1200" dirty="0" smtClean="0"/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kern="1200" dirty="0" smtClean="0"/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kern="1200" dirty="0" smtClean="0"/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kern="1200" dirty="0" smtClean="0">
                <a:solidFill>
                  <a:schemeClr val="tx1"/>
                </a:solidFill>
                <a:latin typeface="Arial Black" pitchFamily="34" charset="0"/>
              </a:endParaRP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kern="1200" dirty="0" smtClean="0">
                <a:solidFill>
                  <a:schemeClr val="tx1"/>
                </a:solidFill>
                <a:latin typeface="Arial Black" pitchFamily="34" charset="0"/>
              </a:endParaRP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900" kern="1200" dirty="0" smtClean="0">
                <a:solidFill>
                  <a:schemeClr val="tx1"/>
                </a:solidFill>
                <a:latin typeface="Arial Black" pitchFamily="34" charset="0"/>
              </a:endParaRP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 dirty="0" smtClean="0">
                <a:solidFill>
                  <a:schemeClr val="tx1"/>
                </a:solidFill>
                <a:latin typeface="Arial Black" pitchFamily="34" charset="0"/>
              </a:endParaRP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 dirty="0" smtClean="0">
                <a:solidFill>
                  <a:schemeClr val="tx1"/>
                </a:solidFill>
                <a:latin typeface="Arial Black" pitchFamily="34" charset="0"/>
              </a:endParaRP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 dirty="0" smtClean="0">
                <a:solidFill>
                  <a:schemeClr val="tx1"/>
                </a:solidFill>
                <a:latin typeface="Arial Black" pitchFamily="34" charset="0"/>
              </a:endParaRPr>
            </a:p>
            <a:p>
              <a:pPr lvl="0" algn="ctr" defTabSz="400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>
                  <a:solidFill>
                    <a:schemeClr val="tx1"/>
                  </a:solidFill>
                  <a:latin typeface="Arial Black" pitchFamily="34" charset="0"/>
                </a:rPr>
                <a:t>Faol</a:t>
              </a:r>
              <a:r>
                <a:rPr lang="en-US" sz="1600" kern="1200" dirty="0" smtClean="0">
                  <a:solidFill>
                    <a:schemeClr val="tx1"/>
                  </a:solidFill>
                  <a:latin typeface="Arial Black" pitchFamily="34" charset="0"/>
                </a:rPr>
                <a:t> </a:t>
              </a:r>
              <a:r>
                <a:rPr lang="en-US" sz="1600" kern="1200" dirty="0" err="1" smtClean="0">
                  <a:solidFill>
                    <a:schemeClr val="tx1"/>
                  </a:solidFill>
                  <a:latin typeface="Arial Black" pitchFamily="34" charset="0"/>
                </a:rPr>
                <a:t>hayot</a:t>
              </a:r>
              <a:endParaRPr lang="ru-RU" sz="1600" kern="120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215429" y="590405"/>
            <a:ext cx="1773247" cy="1560628"/>
            <a:chOff x="278951" y="-701584"/>
            <a:chExt cx="1773247" cy="2068603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333015" y="-701584"/>
              <a:ext cx="1719183" cy="2068603"/>
            </a:xfrm>
            <a:prstGeom prst="roundRect">
              <a:avLst/>
            </a:prstGeom>
            <a:blipFill rotWithShape="0">
              <a:blip r:embed="rId4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278951" y="-597668"/>
              <a:ext cx="1435289" cy="196468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53340" tIns="53340" rIns="53340" bIns="53340" numCol="1" spcCol="1270" anchor="ctr" anchorCtr="0">
              <a:noAutofit/>
            </a:bodyPr>
            <a:lstStyle/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 dirty="0" smtClean="0"/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 dirty="0" smtClean="0"/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 dirty="0" smtClean="0"/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 dirty="0" smtClean="0">
                <a:solidFill>
                  <a:schemeClr val="tx1"/>
                </a:solidFill>
                <a:latin typeface="Arial Black" pitchFamily="34" charset="0"/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dirty="0">
                <a:solidFill>
                  <a:schemeClr val="tx1"/>
                </a:solidFill>
                <a:latin typeface="Arial Black" pitchFamily="34" charset="0"/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 dirty="0" smtClean="0">
                <a:solidFill>
                  <a:schemeClr val="tx1"/>
                </a:solidFill>
                <a:latin typeface="Arial Black" pitchFamily="34" charset="0"/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kern="1200" dirty="0" smtClean="0">
                <a:solidFill>
                  <a:schemeClr val="tx1"/>
                </a:solidFill>
                <a:latin typeface="Arial Black" pitchFamily="34" charset="0"/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400" dirty="0">
                <a:solidFill>
                  <a:schemeClr val="tx1"/>
                </a:solidFill>
                <a:latin typeface="Arial Black" pitchFamily="34" charset="0"/>
              </a:endParaRPr>
            </a:p>
            <a:p>
              <a:pPr lvl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>
                  <a:solidFill>
                    <a:schemeClr val="tx1"/>
                  </a:solidFill>
                  <a:latin typeface="Arial Black" pitchFamily="34" charset="0"/>
                </a:rPr>
                <a:t>To‘g‘ri</a:t>
              </a:r>
              <a:r>
                <a:rPr lang="en-US" sz="1600" kern="1200" dirty="0" smtClean="0">
                  <a:solidFill>
                    <a:schemeClr val="tx1"/>
                  </a:solidFill>
                  <a:latin typeface="Arial Black" pitchFamily="34" charset="0"/>
                </a:rPr>
                <a:t> </a:t>
              </a:r>
              <a:r>
                <a:rPr lang="en-US" sz="1600" kern="1200" dirty="0" err="1" smtClean="0">
                  <a:solidFill>
                    <a:schemeClr val="tx1"/>
                  </a:solidFill>
                  <a:latin typeface="Arial Black" pitchFamily="34" charset="0"/>
                </a:rPr>
                <a:t>ovqatlanish</a:t>
              </a:r>
              <a:endParaRPr lang="ru-RU" sz="1600" kern="1200" dirty="0">
                <a:solidFill>
                  <a:schemeClr val="tx1"/>
                </a:solidFill>
                <a:latin typeface="Arial Black" pitchFamily="34" charset="0"/>
              </a:endParaRPr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1988676" y="485951"/>
            <a:ext cx="1971169" cy="1710467"/>
            <a:chOff x="1781800" y="1129252"/>
            <a:chExt cx="2013399" cy="1369854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1956432" y="1212905"/>
              <a:ext cx="1838767" cy="1286201"/>
            </a:xfrm>
            <a:prstGeom prst="roundRect">
              <a:avLst/>
            </a:prstGeom>
            <a:blipFill rotWithShape="0">
              <a:blip r:embed="rId5"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Скругленный прямоугольник 4"/>
            <p:cNvSpPr/>
            <p:nvPr/>
          </p:nvSpPr>
          <p:spPr>
            <a:xfrm>
              <a:off x="1781800" y="1129252"/>
              <a:ext cx="2013399" cy="13070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 smtClean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 smtClean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 smtClean="0">
                <a:solidFill>
                  <a:schemeClr val="tx1"/>
                </a:solidFill>
                <a:latin typeface="Arial Black" pitchFamily="34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 smtClean="0">
                <a:solidFill>
                  <a:srgbClr val="C00000"/>
                </a:solidFill>
                <a:latin typeface="Arial Black" pitchFamily="34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dirty="0">
                <a:solidFill>
                  <a:srgbClr val="C00000"/>
                </a:solidFill>
                <a:latin typeface="Arial Black" pitchFamily="34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 smtClean="0">
                <a:solidFill>
                  <a:srgbClr val="C00000"/>
                </a:solidFill>
                <a:latin typeface="Arial Black" pitchFamily="34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dirty="0">
                <a:solidFill>
                  <a:srgbClr val="C00000"/>
                </a:solidFill>
                <a:latin typeface="Arial Black" pitchFamily="34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600" kern="1200" dirty="0" smtClean="0">
                <a:solidFill>
                  <a:srgbClr val="C00000"/>
                </a:solidFill>
                <a:latin typeface="Arial Black" pitchFamily="34" charset="0"/>
              </a:endParaRP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1600" kern="1200" dirty="0" err="1" smtClean="0">
                  <a:solidFill>
                    <a:srgbClr val="C00000"/>
                  </a:solidFill>
                  <a:latin typeface="Arial Black" pitchFamily="34" charset="0"/>
                </a:rPr>
                <a:t>Shaxsiy</a:t>
              </a:r>
              <a:r>
                <a:rPr lang="en-US" sz="1600" kern="1200" dirty="0" smtClean="0">
                  <a:solidFill>
                    <a:srgbClr val="C00000"/>
                  </a:solidFill>
                  <a:latin typeface="Arial Black" pitchFamily="34" charset="0"/>
                </a:rPr>
                <a:t> </a:t>
              </a:r>
              <a:r>
                <a:rPr lang="en-US" sz="1600" kern="1200" dirty="0" err="1" smtClean="0">
                  <a:solidFill>
                    <a:srgbClr val="C00000"/>
                  </a:solidFill>
                  <a:latin typeface="Arial Black" pitchFamily="34" charset="0"/>
                </a:rPr>
                <a:t>gigiyena</a:t>
              </a:r>
              <a:endParaRPr lang="ru-RU" sz="1600" kern="1200" dirty="0">
                <a:solidFill>
                  <a:srgbClr val="C00000"/>
                </a:solidFill>
                <a:latin typeface="Arial Black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40513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405376" cy="23019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1400" dirty="0" err="1" smtClean="0">
                <a:latin typeface="Arial Black" pitchFamily="34" charset="0"/>
              </a:rPr>
              <a:t>Anatomiya-Fiziologiya</a:t>
            </a:r>
            <a:r>
              <a:rPr lang="en-US" sz="1400" dirty="0" smtClean="0">
                <a:latin typeface="Arial Black" pitchFamily="34" charset="0"/>
              </a:rPr>
              <a:t> -</a:t>
            </a:r>
            <a:r>
              <a:rPr lang="en-US" sz="1400" dirty="0" err="1" smtClean="0">
                <a:latin typeface="Arial Black" pitchFamily="34" charset="0"/>
              </a:rPr>
              <a:t>Gigeyena</a:t>
            </a:r>
            <a:endParaRPr lang="ru-RU" sz="14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94378410"/>
              </p:ext>
            </p:extLst>
          </p:nvPr>
        </p:nvGraphicFramePr>
        <p:xfrm>
          <a:off x="2276475" y="1374775"/>
          <a:ext cx="1204913" cy="488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0" name="Объект упаковщика для оболочки" showAsIcon="1" r:id="rId4" imgW="1205640" imgH="488520" progId="Package">
                  <p:embed/>
                </p:oleObj>
              </mc:Choice>
              <mc:Fallback>
                <p:oleObj name="Объект упаковщика для оболочки" showAsIcon="1" r:id="rId4" imgW="1205640" imgH="488520" progId="Packag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76475" y="1374775"/>
                        <a:ext cx="1204913" cy="488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8210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405376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Zamonaviy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tibbiyot</a:t>
            </a:r>
            <a:r>
              <a:rPr lang="en-US" sz="2000" dirty="0" smtClean="0"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asoslari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3084077773"/>
              </p:ext>
            </p:extLst>
          </p:nvPr>
        </p:nvGraphicFramePr>
        <p:xfrm>
          <a:off x="13440" y="485951"/>
          <a:ext cx="5746009" cy="26497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3281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405376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Anatomiya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807965" y="1409452"/>
            <a:ext cx="1806070" cy="1706488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970176" y="575928"/>
            <a:ext cx="1717861" cy="1706488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9539" y="485951"/>
            <a:ext cx="1786164" cy="1706488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2192439"/>
            <a:ext cx="1404156" cy="547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smtClean="0">
                <a:latin typeface="Arial Black" pitchFamily="34" charset="0"/>
              </a:rPr>
              <a:t>Organ</a:t>
            </a:r>
            <a:endParaRPr lang="ru-RU" sz="1800" dirty="0">
              <a:latin typeface="Arial Black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27028" y="2344838"/>
            <a:ext cx="1404156" cy="54717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err="1" smtClean="0">
                <a:latin typeface="Arial Black" pitchFamily="34" charset="0"/>
              </a:rPr>
              <a:t>Organizm</a:t>
            </a:r>
            <a:endParaRPr lang="ru-RU" sz="1800" dirty="0">
              <a:latin typeface="Arial Black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08922" y="575928"/>
            <a:ext cx="1404156" cy="76326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800" dirty="0" err="1" smtClean="0">
                <a:latin typeface="Arial Black" pitchFamily="34" charset="0"/>
              </a:rPr>
              <a:t>Organlar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sistemasi</a:t>
            </a:r>
            <a:endParaRPr lang="ru-RU" sz="1800" dirty="0">
              <a:latin typeface="Arial Black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405376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Fiziologiya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425" y="606788"/>
            <a:ext cx="2340259" cy="2417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dirty="0" err="1" smtClean="0">
                <a:latin typeface="Arial Black" pitchFamily="34" charset="0"/>
              </a:rPr>
              <a:t>Fiziologiya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>
                <a:latin typeface="Arial Black" pitchFamily="34" charset="0"/>
              </a:rPr>
              <a:t>– </a:t>
            </a:r>
            <a:r>
              <a:rPr lang="en-US" sz="1800" dirty="0" err="1">
                <a:latin typeface="Arial Black" pitchFamily="34" charset="0"/>
              </a:rPr>
              <a:t>hujayra</a:t>
            </a:r>
            <a:r>
              <a:rPr lang="en-US" sz="1800" dirty="0">
                <a:latin typeface="Arial Black" pitchFamily="34" charset="0"/>
              </a:rPr>
              <a:t>, </a:t>
            </a:r>
            <a:r>
              <a:rPr lang="en-US" sz="1800" dirty="0" err="1">
                <a:latin typeface="Arial Black" pitchFamily="34" charset="0"/>
              </a:rPr>
              <a:t>to‘qima</a:t>
            </a:r>
            <a:r>
              <a:rPr lang="en-US" sz="1800" dirty="0">
                <a:latin typeface="Arial Black" pitchFamily="34" charset="0"/>
              </a:rPr>
              <a:t>, </a:t>
            </a:r>
          </a:p>
          <a:p>
            <a:r>
              <a:rPr lang="en-US" sz="1800" dirty="0">
                <a:latin typeface="Arial Black" pitchFamily="34" charset="0"/>
              </a:rPr>
              <a:t>organ, </a:t>
            </a:r>
            <a:r>
              <a:rPr lang="en-US" sz="1800" dirty="0" err="1" smtClean="0">
                <a:latin typeface="Arial Black" pitchFamily="34" charset="0"/>
              </a:rPr>
              <a:t>organizmdagi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hayot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faoliyat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jarayonlari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funksiyalarini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mexanizmini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o‘rganadi</a:t>
            </a:r>
            <a:endParaRPr lang="ru-RU" sz="1800" dirty="0">
              <a:latin typeface="Arial Black" pitchFamily="34" charset="0"/>
            </a:endParaRPr>
          </a:p>
        </p:txBody>
      </p:sp>
      <p:pic>
        <p:nvPicPr>
          <p:cNvPr id="2050" name="Picture 2" descr="C:\Users\user\Desktop\1047\1\IMG_20200803_132515_97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673" y="606788"/>
            <a:ext cx="3154841" cy="24174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gradFill>
              <a:gsLst>
                <a:gs pos="78000">
                  <a:srgbClr val="002060">
                    <a:lumMod val="16000"/>
                    <a:lumOff val="84000"/>
                  </a:srgbClr>
                </a:gs>
                <a:gs pos="50000">
                  <a:schemeClr val="accent1">
                    <a:tint val="44500"/>
                    <a:satMod val="160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4224743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7819" y="1"/>
            <a:ext cx="5751631" cy="4859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9" name="object 2">
            <a:extLst>
              <a:ext uri="{FF2B5EF4-FFF2-40B4-BE49-F238E27FC236}">
                <a16:creationId xmlns="" xmlns:a16="http://schemas.microsoft.com/office/drawing/2014/main" id="{D3D6307A-1F46-42A5-B0B8-73C711E55068}"/>
              </a:ext>
            </a:extLst>
          </p:cNvPr>
          <p:cNvSpPr txBox="1">
            <a:spLocks/>
          </p:cNvSpPr>
          <p:nvPr/>
        </p:nvSpPr>
        <p:spPr>
          <a:xfrm>
            <a:off x="922621" y="161387"/>
            <a:ext cx="4405376" cy="322523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000" dirty="0" err="1" smtClean="0">
                <a:latin typeface="Arial Black" pitchFamily="34" charset="0"/>
              </a:rPr>
              <a:t>Gigiyena</a:t>
            </a:r>
            <a:endParaRPr lang="ru-RU" sz="2000" dirty="0">
              <a:latin typeface="Arial Black" pitchFamily="34" charset="0"/>
            </a:endParaRPr>
          </a:p>
        </p:txBody>
      </p:sp>
      <p:sp>
        <p:nvSpPr>
          <p:cNvPr id="31" name="object 12">
            <a:extLst>
              <a:ext uri="{FF2B5EF4-FFF2-40B4-BE49-F238E27FC236}">
                <a16:creationId xmlns="" xmlns:a16="http://schemas.microsoft.com/office/drawing/2014/main" id="{B75A98B8-04D1-4684-ACBD-661A3113A40E}"/>
              </a:ext>
            </a:extLst>
          </p:cNvPr>
          <p:cNvSpPr/>
          <p:nvPr/>
        </p:nvSpPr>
        <p:spPr>
          <a:xfrm>
            <a:off x="337477" y="115266"/>
            <a:ext cx="429259" cy="337820"/>
          </a:xfrm>
          <a:custGeom>
            <a:avLst/>
            <a:gdLst/>
            <a:ahLst/>
            <a:cxnLst/>
            <a:rect l="l" t="t" r="r" b="b"/>
            <a:pathLst>
              <a:path w="429259" h="337820">
                <a:moveTo>
                  <a:pt x="425725" y="323850"/>
                </a:moveTo>
                <a:lnTo>
                  <a:pt x="3164" y="323850"/>
                </a:lnTo>
                <a:lnTo>
                  <a:pt x="0" y="327659"/>
                </a:lnTo>
                <a:lnTo>
                  <a:pt x="0" y="335280"/>
                </a:lnTo>
                <a:lnTo>
                  <a:pt x="3164" y="337819"/>
                </a:lnTo>
                <a:lnTo>
                  <a:pt x="425725" y="337819"/>
                </a:lnTo>
                <a:lnTo>
                  <a:pt x="428890" y="335280"/>
                </a:lnTo>
                <a:lnTo>
                  <a:pt x="428890" y="327659"/>
                </a:lnTo>
                <a:lnTo>
                  <a:pt x="425725" y="323850"/>
                </a:lnTo>
                <a:close/>
              </a:path>
              <a:path w="429259" h="337820">
                <a:moveTo>
                  <a:pt x="45464" y="33019"/>
                </a:moveTo>
                <a:lnTo>
                  <a:pt x="29606" y="73659"/>
                </a:lnTo>
                <a:lnTo>
                  <a:pt x="17233" y="83819"/>
                </a:lnTo>
                <a:lnTo>
                  <a:pt x="7917" y="97789"/>
                </a:lnTo>
                <a:lnTo>
                  <a:pt x="2043" y="113030"/>
                </a:lnTo>
                <a:lnTo>
                  <a:pt x="0" y="130809"/>
                </a:lnTo>
                <a:lnTo>
                  <a:pt x="3436" y="152400"/>
                </a:lnTo>
                <a:lnTo>
                  <a:pt x="13026" y="171450"/>
                </a:lnTo>
                <a:lnTo>
                  <a:pt x="27688" y="185419"/>
                </a:lnTo>
                <a:lnTo>
                  <a:pt x="46343" y="194309"/>
                </a:lnTo>
                <a:lnTo>
                  <a:pt x="55336" y="208280"/>
                </a:lnTo>
                <a:lnTo>
                  <a:pt x="66718" y="218439"/>
                </a:lnTo>
                <a:lnTo>
                  <a:pt x="79976" y="224789"/>
                </a:lnTo>
                <a:lnTo>
                  <a:pt x="94597" y="228600"/>
                </a:lnTo>
                <a:lnTo>
                  <a:pt x="94597" y="248919"/>
                </a:lnTo>
                <a:lnTo>
                  <a:pt x="86861" y="251459"/>
                </a:lnTo>
                <a:lnTo>
                  <a:pt x="80237" y="256539"/>
                </a:lnTo>
                <a:lnTo>
                  <a:pt x="75977" y="264159"/>
                </a:lnTo>
                <a:lnTo>
                  <a:pt x="63843" y="266700"/>
                </a:lnTo>
                <a:lnTo>
                  <a:pt x="53684" y="273050"/>
                </a:lnTo>
                <a:lnTo>
                  <a:pt x="46240" y="281939"/>
                </a:lnTo>
                <a:lnTo>
                  <a:pt x="42250" y="294639"/>
                </a:lnTo>
                <a:lnTo>
                  <a:pt x="33405" y="299719"/>
                </a:lnTo>
                <a:lnTo>
                  <a:pt x="26031" y="306069"/>
                </a:lnTo>
                <a:lnTo>
                  <a:pt x="20381" y="314959"/>
                </a:lnTo>
                <a:lnTo>
                  <a:pt x="16708" y="323850"/>
                </a:lnTo>
                <a:lnTo>
                  <a:pt x="31536" y="323850"/>
                </a:lnTo>
                <a:lnTo>
                  <a:pt x="34734" y="318769"/>
                </a:lnTo>
                <a:lnTo>
                  <a:pt x="39162" y="312419"/>
                </a:lnTo>
                <a:lnTo>
                  <a:pt x="44652" y="308609"/>
                </a:lnTo>
                <a:lnTo>
                  <a:pt x="51037" y="306069"/>
                </a:lnTo>
                <a:lnTo>
                  <a:pt x="53881" y="304800"/>
                </a:lnTo>
                <a:lnTo>
                  <a:pt x="55839" y="302259"/>
                </a:lnTo>
                <a:lnTo>
                  <a:pt x="55926" y="299719"/>
                </a:lnTo>
                <a:lnTo>
                  <a:pt x="57844" y="290830"/>
                </a:lnTo>
                <a:lnTo>
                  <a:pt x="62622" y="284480"/>
                </a:lnTo>
                <a:lnTo>
                  <a:pt x="69599" y="279400"/>
                </a:lnTo>
                <a:lnTo>
                  <a:pt x="78116" y="278130"/>
                </a:lnTo>
                <a:lnTo>
                  <a:pt x="82811" y="278130"/>
                </a:lnTo>
                <a:lnTo>
                  <a:pt x="85644" y="276859"/>
                </a:lnTo>
                <a:lnTo>
                  <a:pt x="90115" y="265430"/>
                </a:lnTo>
                <a:lnTo>
                  <a:pt x="97736" y="260350"/>
                </a:lnTo>
                <a:lnTo>
                  <a:pt x="134544" y="260350"/>
                </a:lnTo>
                <a:lnTo>
                  <a:pt x="127526" y="254000"/>
                </a:lnTo>
                <a:lnTo>
                  <a:pt x="118760" y="248919"/>
                </a:lnTo>
                <a:lnTo>
                  <a:pt x="108738" y="246380"/>
                </a:lnTo>
                <a:lnTo>
                  <a:pt x="108738" y="228600"/>
                </a:lnTo>
                <a:lnTo>
                  <a:pt x="122566" y="224789"/>
                </a:lnTo>
                <a:lnTo>
                  <a:pt x="135121" y="217169"/>
                </a:lnTo>
                <a:lnTo>
                  <a:pt x="138215" y="214630"/>
                </a:lnTo>
                <a:lnTo>
                  <a:pt x="94597" y="214630"/>
                </a:lnTo>
                <a:lnTo>
                  <a:pt x="83231" y="210819"/>
                </a:lnTo>
                <a:lnTo>
                  <a:pt x="72991" y="204469"/>
                </a:lnTo>
                <a:lnTo>
                  <a:pt x="64300" y="196850"/>
                </a:lnTo>
                <a:lnTo>
                  <a:pt x="57581" y="185419"/>
                </a:lnTo>
                <a:lnTo>
                  <a:pt x="56639" y="184150"/>
                </a:lnTo>
                <a:lnTo>
                  <a:pt x="54817" y="182880"/>
                </a:lnTo>
                <a:lnTo>
                  <a:pt x="52660" y="181609"/>
                </a:lnTo>
                <a:lnTo>
                  <a:pt x="37226" y="175259"/>
                </a:lnTo>
                <a:lnTo>
                  <a:pt x="25031" y="163830"/>
                </a:lnTo>
                <a:lnTo>
                  <a:pt x="17021" y="148589"/>
                </a:lnTo>
                <a:lnTo>
                  <a:pt x="14141" y="130809"/>
                </a:lnTo>
                <a:lnTo>
                  <a:pt x="15946" y="115569"/>
                </a:lnTo>
                <a:lnTo>
                  <a:pt x="21119" y="102869"/>
                </a:lnTo>
                <a:lnTo>
                  <a:pt x="29295" y="92709"/>
                </a:lnTo>
                <a:lnTo>
                  <a:pt x="40111" y="83819"/>
                </a:lnTo>
                <a:lnTo>
                  <a:pt x="42364" y="82550"/>
                </a:lnTo>
                <a:lnTo>
                  <a:pt x="43743" y="80009"/>
                </a:lnTo>
                <a:lnTo>
                  <a:pt x="48480" y="52069"/>
                </a:lnTo>
                <a:lnTo>
                  <a:pt x="49428" y="49530"/>
                </a:lnTo>
                <a:lnTo>
                  <a:pt x="50515" y="46989"/>
                </a:lnTo>
                <a:lnTo>
                  <a:pt x="53586" y="40639"/>
                </a:lnTo>
                <a:lnTo>
                  <a:pt x="52322" y="36830"/>
                </a:lnTo>
                <a:lnTo>
                  <a:pt x="45464" y="33019"/>
                </a:lnTo>
                <a:close/>
              </a:path>
              <a:path w="429259" h="337820">
                <a:moveTo>
                  <a:pt x="134544" y="260350"/>
                </a:moveTo>
                <a:lnTo>
                  <a:pt x="106240" y="260350"/>
                </a:lnTo>
                <a:lnTo>
                  <a:pt x="114003" y="261619"/>
                </a:lnTo>
                <a:lnTo>
                  <a:pt x="120504" y="266700"/>
                </a:lnTo>
                <a:lnTo>
                  <a:pt x="125117" y="273050"/>
                </a:lnTo>
                <a:lnTo>
                  <a:pt x="127217" y="280669"/>
                </a:lnTo>
                <a:lnTo>
                  <a:pt x="127490" y="283209"/>
                </a:lnTo>
                <a:lnTo>
                  <a:pt x="130244" y="285750"/>
                </a:lnTo>
                <a:lnTo>
                  <a:pt x="135644" y="287019"/>
                </a:lnTo>
                <a:lnTo>
                  <a:pt x="137509" y="287019"/>
                </a:lnTo>
                <a:lnTo>
                  <a:pt x="139946" y="288289"/>
                </a:lnTo>
                <a:lnTo>
                  <a:pt x="141657" y="288289"/>
                </a:lnTo>
                <a:lnTo>
                  <a:pt x="143625" y="289559"/>
                </a:lnTo>
                <a:lnTo>
                  <a:pt x="145271" y="290830"/>
                </a:lnTo>
                <a:lnTo>
                  <a:pt x="146718" y="292100"/>
                </a:lnTo>
                <a:lnTo>
                  <a:pt x="147373" y="293369"/>
                </a:lnTo>
                <a:lnTo>
                  <a:pt x="148410" y="294639"/>
                </a:lnTo>
                <a:lnTo>
                  <a:pt x="149584" y="295909"/>
                </a:lnTo>
                <a:lnTo>
                  <a:pt x="150084" y="297180"/>
                </a:lnTo>
                <a:lnTo>
                  <a:pt x="151020" y="298450"/>
                </a:lnTo>
                <a:lnTo>
                  <a:pt x="151686" y="299719"/>
                </a:lnTo>
                <a:lnTo>
                  <a:pt x="152683" y="302259"/>
                </a:lnTo>
                <a:lnTo>
                  <a:pt x="154635" y="304800"/>
                </a:lnTo>
                <a:lnTo>
                  <a:pt x="157643" y="304800"/>
                </a:lnTo>
                <a:lnTo>
                  <a:pt x="159073" y="306069"/>
                </a:lnTo>
                <a:lnTo>
                  <a:pt x="162043" y="306069"/>
                </a:lnTo>
                <a:lnTo>
                  <a:pt x="163716" y="307339"/>
                </a:lnTo>
                <a:lnTo>
                  <a:pt x="165301" y="308609"/>
                </a:lnTo>
                <a:lnTo>
                  <a:pt x="166510" y="309880"/>
                </a:lnTo>
                <a:lnTo>
                  <a:pt x="167933" y="311150"/>
                </a:lnTo>
                <a:lnTo>
                  <a:pt x="169275" y="312419"/>
                </a:lnTo>
                <a:lnTo>
                  <a:pt x="170568" y="313689"/>
                </a:lnTo>
                <a:lnTo>
                  <a:pt x="170935" y="313689"/>
                </a:lnTo>
                <a:lnTo>
                  <a:pt x="172015" y="316230"/>
                </a:lnTo>
                <a:lnTo>
                  <a:pt x="172940" y="317500"/>
                </a:lnTo>
                <a:lnTo>
                  <a:pt x="173704" y="318769"/>
                </a:lnTo>
                <a:lnTo>
                  <a:pt x="174320" y="321309"/>
                </a:lnTo>
                <a:lnTo>
                  <a:pt x="174715" y="322580"/>
                </a:lnTo>
                <a:lnTo>
                  <a:pt x="175058" y="323850"/>
                </a:lnTo>
                <a:lnTo>
                  <a:pt x="189310" y="323850"/>
                </a:lnTo>
                <a:lnTo>
                  <a:pt x="189097" y="322580"/>
                </a:lnTo>
                <a:lnTo>
                  <a:pt x="188788" y="320039"/>
                </a:lnTo>
                <a:lnTo>
                  <a:pt x="188619" y="320039"/>
                </a:lnTo>
                <a:lnTo>
                  <a:pt x="188189" y="317500"/>
                </a:lnTo>
                <a:lnTo>
                  <a:pt x="187365" y="314959"/>
                </a:lnTo>
                <a:lnTo>
                  <a:pt x="187088" y="314959"/>
                </a:lnTo>
                <a:lnTo>
                  <a:pt x="186354" y="312419"/>
                </a:lnTo>
                <a:lnTo>
                  <a:pt x="186030" y="312419"/>
                </a:lnTo>
                <a:lnTo>
                  <a:pt x="185162" y="309880"/>
                </a:lnTo>
                <a:lnTo>
                  <a:pt x="183805" y="308609"/>
                </a:lnTo>
                <a:lnTo>
                  <a:pt x="182293" y="306069"/>
                </a:lnTo>
                <a:lnTo>
                  <a:pt x="181808" y="304800"/>
                </a:lnTo>
                <a:lnTo>
                  <a:pt x="180662" y="303530"/>
                </a:lnTo>
                <a:lnTo>
                  <a:pt x="180105" y="303530"/>
                </a:lnTo>
                <a:lnTo>
                  <a:pt x="178935" y="302259"/>
                </a:lnTo>
                <a:lnTo>
                  <a:pt x="176973" y="299719"/>
                </a:lnTo>
                <a:lnTo>
                  <a:pt x="174866" y="298450"/>
                </a:lnTo>
                <a:lnTo>
                  <a:pt x="173282" y="297180"/>
                </a:lnTo>
                <a:lnTo>
                  <a:pt x="171968" y="295909"/>
                </a:lnTo>
                <a:lnTo>
                  <a:pt x="170280" y="294639"/>
                </a:lnTo>
                <a:lnTo>
                  <a:pt x="169581" y="294639"/>
                </a:lnTo>
                <a:lnTo>
                  <a:pt x="167831" y="293369"/>
                </a:lnTo>
                <a:lnTo>
                  <a:pt x="167083" y="293369"/>
                </a:lnTo>
                <a:lnTo>
                  <a:pt x="165308" y="292100"/>
                </a:lnTo>
                <a:lnTo>
                  <a:pt x="163659" y="292100"/>
                </a:lnTo>
                <a:lnTo>
                  <a:pt x="162957" y="290830"/>
                </a:lnTo>
                <a:lnTo>
                  <a:pt x="161734" y="288289"/>
                </a:lnTo>
                <a:lnTo>
                  <a:pt x="159821" y="285750"/>
                </a:lnTo>
                <a:lnTo>
                  <a:pt x="158508" y="284480"/>
                </a:lnTo>
                <a:lnTo>
                  <a:pt x="157882" y="283209"/>
                </a:lnTo>
                <a:lnTo>
                  <a:pt x="156575" y="281939"/>
                </a:lnTo>
                <a:lnTo>
                  <a:pt x="155002" y="280669"/>
                </a:lnTo>
                <a:lnTo>
                  <a:pt x="152996" y="279400"/>
                </a:lnTo>
                <a:lnTo>
                  <a:pt x="151784" y="278130"/>
                </a:lnTo>
                <a:lnTo>
                  <a:pt x="150962" y="278130"/>
                </a:lnTo>
                <a:lnTo>
                  <a:pt x="155577" y="271780"/>
                </a:lnTo>
                <a:lnTo>
                  <a:pt x="157547" y="270509"/>
                </a:lnTo>
                <a:lnTo>
                  <a:pt x="139324" y="270509"/>
                </a:lnTo>
                <a:lnTo>
                  <a:pt x="134544" y="260350"/>
                </a:lnTo>
                <a:close/>
              </a:path>
              <a:path w="429259" h="337820">
                <a:moveTo>
                  <a:pt x="241534" y="242569"/>
                </a:moveTo>
                <a:lnTo>
                  <a:pt x="210679" y="242569"/>
                </a:lnTo>
                <a:lnTo>
                  <a:pt x="220872" y="245109"/>
                </a:lnTo>
                <a:lnTo>
                  <a:pt x="229408" y="250189"/>
                </a:lnTo>
                <a:lnTo>
                  <a:pt x="235465" y="257809"/>
                </a:lnTo>
                <a:lnTo>
                  <a:pt x="238222" y="267969"/>
                </a:lnTo>
                <a:lnTo>
                  <a:pt x="238493" y="271780"/>
                </a:lnTo>
                <a:lnTo>
                  <a:pt x="241250" y="274319"/>
                </a:lnTo>
                <a:lnTo>
                  <a:pt x="244725" y="274319"/>
                </a:lnTo>
                <a:lnTo>
                  <a:pt x="252476" y="276859"/>
                </a:lnTo>
                <a:lnTo>
                  <a:pt x="259293" y="280669"/>
                </a:lnTo>
                <a:lnTo>
                  <a:pt x="264780" y="285750"/>
                </a:lnTo>
                <a:lnTo>
                  <a:pt x="268538" y="292100"/>
                </a:lnTo>
                <a:lnTo>
                  <a:pt x="269367" y="294639"/>
                </a:lnTo>
                <a:lnTo>
                  <a:pt x="271317" y="297180"/>
                </a:lnTo>
                <a:lnTo>
                  <a:pt x="273697" y="297180"/>
                </a:lnTo>
                <a:lnTo>
                  <a:pt x="282767" y="300989"/>
                </a:lnTo>
                <a:lnTo>
                  <a:pt x="290084" y="307339"/>
                </a:lnTo>
                <a:lnTo>
                  <a:pt x="295159" y="314959"/>
                </a:lnTo>
                <a:lnTo>
                  <a:pt x="297503" y="323850"/>
                </a:lnTo>
                <a:lnTo>
                  <a:pt x="311670" y="323850"/>
                </a:lnTo>
                <a:lnTo>
                  <a:pt x="308815" y="311150"/>
                </a:lnTo>
                <a:lnTo>
                  <a:pt x="302232" y="299719"/>
                </a:lnTo>
                <a:lnTo>
                  <a:pt x="292542" y="290830"/>
                </a:lnTo>
                <a:lnTo>
                  <a:pt x="280369" y="284480"/>
                </a:lnTo>
                <a:lnTo>
                  <a:pt x="275299" y="275589"/>
                </a:lnTo>
                <a:lnTo>
                  <a:pt x="268587" y="269239"/>
                </a:lnTo>
                <a:lnTo>
                  <a:pt x="260545" y="264159"/>
                </a:lnTo>
                <a:lnTo>
                  <a:pt x="251485" y="261619"/>
                </a:lnTo>
                <a:lnTo>
                  <a:pt x="246138" y="247650"/>
                </a:lnTo>
                <a:lnTo>
                  <a:pt x="241534" y="242569"/>
                </a:lnTo>
                <a:close/>
              </a:path>
              <a:path w="429259" h="337820">
                <a:moveTo>
                  <a:pt x="270050" y="71119"/>
                </a:moveTo>
                <a:lnTo>
                  <a:pt x="265637" y="71119"/>
                </a:lnTo>
                <a:lnTo>
                  <a:pt x="263380" y="74930"/>
                </a:lnTo>
                <a:lnTo>
                  <a:pt x="257143" y="85089"/>
                </a:lnTo>
                <a:lnTo>
                  <a:pt x="252514" y="96519"/>
                </a:lnTo>
                <a:lnTo>
                  <a:pt x="249537" y="107950"/>
                </a:lnTo>
                <a:lnTo>
                  <a:pt x="248255" y="120650"/>
                </a:lnTo>
                <a:lnTo>
                  <a:pt x="235336" y="130809"/>
                </a:lnTo>
                <a:lnTo>
                  <a:pt x="225608" y="144780"/>
                </a:lnTo>
                <a:lnTo>
                  <a:pt x="219474" y="161289"/>
                </a:lnTo>
                <a:lnTo>
                  <a:pt x="217340" y="179069"/>
                </a:lnTo>
                <a:lnTo>
                  <a:pt x="220923" y="201930"/>
                </a:lnTo>
                <a:lnTo>
                  <a:pt x="230920" y="222250"/>
                </a:lnTo>
                <a:lnTo>
                  <a:pt x="246202" y="237489"/>
                </a:lnTo>
                <a:lnTo>
                  <a:pt x="265640" y="246380"/>
                </a:lnTo>
                <a:lnTo>
                  <a:pt x="275039" y="260350"/>
                </a:lnTo>
                <a:lnTo>
                  <a:pt x="286951" y="270509"/>
                </a:lnTo>
                <a:lnTo>
                  <a:pt x="300834" y="278130"/>
                </a:lnTo>
                <a:lnTo>
                  <a:pt x="316144" y="280669"/>
                </a:lnTo>
                <a:lnTo>
                  <a:pt x="316144" y="323850"/>
                </a:lnTo>
                <a:lnTo>
                  <a:pt x="330286" y="323850"/>
                </a:lnTo>
                <a:lnTo>
                  <a:pt x="330286" y="280669"/>
                </a:lnTo>
                <a:lnTo>
                  <a:pt x="344770" y="276859"/>
                </a:lnTo>
                <a:lnTo>
                  <a:pt x="357920" y="270509"/>
                </a:lnTo>
                <a:lnTo>
                  <a:pt x="362171" y="266700"/>
                </a:lnTo>
                <a:lnTo>
                  <a:pt x="316144" y="266700"/>
                </a:lnTo>
                <a:lnTo>
                  <a:pt x="304088" y="264159"/>
                </a:lnTo>
                <a:lnTo>
                  <a:pt x="293223" y="257809"/>
                </a:lnTo>
                <a:lnTo>
                  <a:pt x="284003" y="248919"/>
                </a:lnTo>
                <a:lnTo>
                  <a:pt x="276884" y="237489"/>
                </a:lnTo>
                <a:lnTo>
                  <a:pt x="275940" y="234950"/>
                </a:lnTo>
                <a:lnTo>
                  <a:pt x="274121" y="233680"/>
                </a:lnTo>
                <a:lnTo>
                  <a:pt x="271962" y="233680"/>
                </a:lnTo>
                <a:lnTo>
                  <a:pt x="255740" y="226059"/>
                </a:lnTo>
                <a:lnTo>
                  <a:pt x="242922" y="214630"/>
                </a:lnTo>
                <a:lnTo>
                  <a:pt x="234503" y="198119"/>
                </a:lnTo>
                <a:lnTo>
                  <a:pt x="231476" y="179069"/>
                </a:lnTo>
                <a:lnTo>
                  <a:pt x="233373" y="163830"/>
                </a:lnTo>
                <a:lnTo>
                  <a:pt x="238810" y="149859"/>
                </a:lnTo>
                <a:lnTo>
                  <a:pt x="247402" y="138430"/>
                </a:lnTo>
                <a:lnTo>
                  <a:pt x="258768" y="130809"/>
                </a:lnTo>
                <a:lnTo>
                  <a:pt x="261021" y="129539"/>
                </a:lnTo>
                <a:lnTo>
                  <a:pt x="262401" y="127000"/>
                </a:lnTo>
                <a:lnTo>
                  <a:pt x="274914" y="82550"/>
                </a:lnTo>
                <a:lnTo>
                  <a:pt x="277171" y="80009"/>
                </a:lnTo>
                <a:lnTo>
                  <a:pt x="276423" y="74930"/>
                </a:lnTo>
                <a:lnTo>
                  <a:pt x="270050" y="71119"/>
                </a:lnTo>
                <a:close/>
              </a:path>
              <a:path w="429259" h="337820">
                <a:moveTo>
                  <a:pt x="210682" y="228600"/>
                </a:moveTo>
                <a:lnTo>
                  <a:pt x="199614" y="229869"/>
                </a:lnTo>
                <a:lnTo>
                  <a:pt x="189549" y="233680"/>
                </a:lnTo>
                <a:lnTo>
                  <a:pt x="180958" y="241300"/>
                </a:lnTo>
                <a:lnTo>
                  <a:pt x="174312" y="250189"/>
                </a:lnTo>
                <a:lnTo>
                  <a:pt x="163787" y="251459"/>
                </a:lnTo>
                <a:lnTo>
                  <a:pt x="154192" y="255269"/>
                </a:lnTo>
                <a:lnTo>
                  <a:pt x="145910" y="261619"/>
                </a:lnTo>
                <a:lnTo>
                  <a:pt x="139324" y="270509"/>
                </a:lnTo>
                <a:lnTo>
                  <a:pt x="157547" y="270509"/>
                </a:lnTo>
                <a:lnTo>
                  <a:pt x="161488" y="267969"/>
                </a:lnTo>
                <a:lnTo>
                  <a:pt x="168387" y="264159"/>
                </a:lnTo>
                <a:lnTo>
                  <a:pt x="181170" y="264159"/>
                </a:lnTo>
                <a:lnTo>
                  <a:pt x="184007" y="262889"/>
                </a:lnTo>
                <a:lnTo>
                  <a:pt x="185181" y="259080"/>
                </a:lnTo>
                <a:lnTo>
                  <a:pt x="189420" y="252730"/>
                </a:lnTo>
                <a:lnTo>
                  <a:pt x="195366" y="247650"/>
                </a:lnTo>
                <a:lnTo>
                  <a:pt x="202593" y="243839"/>
                </a:lnTo>
                <a:lnTo>
                  <a:pt x="210679" y="242569"/>
                </a:lnTo>
                <a:lnTo>
                  <a:pt x="241534" y="242569"/>
                </a:lnTo>
                <a:lnTo>
                  <a:pt x="236931" y="237489"/>
                </a:lnTo>
                <a:lnTo>
                  <a:pt x="224800" y="231139"/>
                </a:lnTo>
                <a:lnTo>
                  <a:pt x="210682" y="228600"/>
                </a:lnTo>
                <a:close/>
              </a:path>
              <a:path w="429259" h="337820">
                <a:moveTo>
                  <a:pt x="288047" y="196850"/>
                </a:moveTo>
                <a:lnTo>
                  <a:pt x="283575" y="198119"/>
                </a:lnTo>
                <a:lnTo>
                  <a:pt x="278291" y="203200"/>
                </a:lnTo>
                <a:lnTo>
                  <a:pt x="278477" y="208280"/>
                </a:lnTo>
                <a:lnTo>
                  <a:pt x="316144" y="242569"/>
                </a:lnTo>
                <a:lnTo>
                  <a:pt x="316144" y="266700"/>
                </a:lnTo>
                <a:lnTo>
                  <a:pt x="330286" y="266700"/>
                </a:lnTo>
                <a:lnTo>
                  <a:pt x="330286" y="223519"/>
                </a:lnTo>
                <a:lnTo>
                  <a:pt x="316144" y="223519"/>
                </a:lnTo>
                <a:lnTo>
                  <a:pt x="288047" y="196850"/>
                </a:lnTo>
                <a:close/>
              </a:path>
              <a:path w="429259" h="337820">
                <a:moveTo>
                  <a:pt x="361501" y="57150"/>
                </a:moveTo>
                <a:lnTo>
                  <a:pt x="322135" y="57150"/>
                </a:lnTo>
                <a:lnTo>
                  <a:pt x="345352" y="62230"/>
                </a:lnTo>
                <a:lnTo>
                  <a:pt x="364347" y="76200"/>
                </a:lnTo>
                <a:lnTo>
                  <a:pt x="377184" y="97789"/>
                </a:lnTo>
                <a:lnTo>
                  <a:pt x="381924" y="123189"/>
                </a:lnTo>
                <a:lnTo>
                  <a:pt x="381928" y="125730"/>
                </a:lnTo>
                <a:lnTo>
                  <a:pt x="383425" y="128269"/>
                </a:lnTo>
                <a:lnTo>
                  <a:pt x="412889" y="163830"/>
                </a:lnTo>
                <a:lnTo>
                  <a:pt x="414954" y="179069"/>
                </a:lnTo>
                <a:lnTo>
                  <a:pt x="411718" y="198119"/>
                </a:lnTo>
                <a:lnTo>
                  <a:pt x="402779" y="214630"/>
                </a:lnTo>
                <a:lnTo>
                  <a:pt x="389292" y="227330"/>
                </a:lnTo>
                <a:lnTo>
                  <a:pt x="372413" y="233680"/>
                </a:lnTo>
                <a:lnTo>
                  <a:pt x="370145" y="233680"/>
                </a:lnTo>
                <a:lnTo>
                  <a:pt x="368197" y="234950"/>
                </a:lnTo>
                <a:lnTo>
                  <a:pt x="341576" y="262889"/>
                </a:lnTo>
                <a:lnTo>
                  <a:pt x="330286" y="266700"/>
                </a:lnTo>
                <a:lnTo>
                  <a:pt x="362171" y="266700"/>
                </a:lnTo>
                <a:lnTo>
                  <a:pt x="369255" y="260350"/>
                </a:lnTo>
                <a:lnTo>
                  <a:pt x="378292" y="246380"/>
                </a:lnTo>
                <a:lnTo>
                  <a:pt x="388289" y="243839"/>
                </a:lnTo>
                <a:lnTo>
                  <a:pt x="420218" y="214630"/>
                </a:lnTo>
                <a:lnTo>
                  <a:pt x="429091" y="179069"/>
                </a:lnTo>
                <a:lnTo>
                  <a:pt x="426741" y="161289"/>
                </a:lnTo>
                <a:lnTo>
                  <a:pt x="420092" y="143509"/>
                </a:lnTo>
                <a:lnTo>
                  <a:pt x="409659" y="129539"/>
                </a:lnTo>
                <a:lnTo>
                  <a:pt x="395952" y="118109"/>
                </a:lnTo>
                <a:lnTo>
                  <a:pt x="389065" y="88900"/>
                </a:lnTo>
                <a:lnTo>
                  <a:pt x="373018" y="64769"/>
                </a:lnTo>
                <a:lnTo>
                  <a:pt x="361501" y="57150"/>
                </a:lnTo>
                <a:close/>
              </a:path>
              <a:path w="429259" h="337820">
                <a:moveTo>
                  <a:pt x="327117" y="130809"/>
                </a:moveTo>
                <a:lnTo>
                  <a:pt x="319313" y="130809"/>
                </a:lnTo>
                <a:lnTo>
                  <a:pt x="316144" y="133350"/>
                </a:lnTo>
                <a:lnTo>
                  <a:pt x="316144" y="223519"/>
                </a:lnTo>
                <a:lnTo>
                  <a:pt x="330286" y="223519"/>
                </a:lnTo>
                <a:lnTo>
                  <a:pt x="330286" y="204469"/>
                </a:lnTo>
                <a:lnTo>
                  <a:pt x="350465" y="185419"/>
                </a:lnTo>
                <a:lnTo>
                  <a:pt x="330286" y="185419"/>
                </a:lnTo>
                <a:lnTo>
                  <a:pt x="330286" y="133350"/>
                </a:lnTo>
                <a:lnTo>
                  <a:pt x="327117" y="130809"/>
                </a:lnTo>
                <a:close/>
              </a:path>
              <a:path w="429259" h="337820">
                <a:moveTo>
                  <a:pt x="68079" y="147319"/>
                </a:moveTo>
                <a:lnTo>
                  <a:pt x="63609" y="147319"/>
                </a:lnTo>
                <a:lnTo>
                  <a:pt x="58323" y="153669"/>
                </a:lnTo>
                <a:lnTo>
                  <a:pt x="58511" y="157480"/>
                </a:lnTo>
                <a:lnTo>
                  <a:pt x="94597" y="190500"/>
                </a:lnTo>
                <a:lnTo>
                  <a:pt x="94597" y="214630"/>
                </a:lnTo>
                <a:lnTo>
                  <a:pt x="138215" y="214630"/>
                </a:lnTo>
                <a:lnTo>
                  <a:pt x="139762" y="213359"/>
                </a:lnTo>
                <a:lnTo>
                  <a:pt x="108734" y="213359"/>
                </a:lnTo>
                <a:lnTo>
                  <a:pt x="108734" y="171450"/>
                </a:lnTo>
                <a:lnTo>
                  <a:pt x="94597" y="171450"/>
                </a:lnTo>
                <a:lnTo>
                  <a:pt x="68079" y="147319"/>
                </a:lnTo>
                <a:close/>
              </a:path>
              <a:path w="429259" h="337820">
                <a:moveTo>
                  <a:pt x="139292" y="13969"/>
                </a:moveTo>
                <a:lnTo>
                  <a:pt x="100634" y="13969"/>
                </a:lnTo>
                <a:lnTo>
                  <a:pt x="122744" y="19050"/>
                </a:lnTo>
                <a:lnTo>
                  <a:pt x="140833" y="33019"/>
                </a:lnTo>
                <a:lnTo>
                  <a:pt x="153058" y="52069"/>
                </a:lnTo>
                <a:lnTo>
                  <a:pt x="157572" y="76200"/>
                </a:lnTo>
                <a:lnTo>
                  <a:pt x="157579" y="78739"/>
                </a:lnTo>
                <a:lnTo>
                  <a:pt x="159077" y="81280"/>
                </a:lnTo>
                <a:lnTo>
                  <a:pt x="187229" y="115569"/>
                </a:lnTo>
                <a:lnTo>
                  <a:pt x="189194" y="130809"/>
                </a:lnTo>
                <a:lnTo>
                  <a:pt x="186115" y="148589"/>
                </a:lnTo>
                <a:lnTo>
                  <a:pt x="177610" y="165100"/>
                </a:lnTo>
                <a:lnTo>
                  <a:pt x="164778" y="176530"/>
                </a:lnTo>
                <a:lnTo>
                  <a:pt x="148719" y="181609"/>
                </a:lnTo>
                <a:lnTo>
                  <a:pt x="146448" y="182880"/>
                </a:lnTo>
                <a:lnTo>
                  <a:pt x="144504" y="184150"/>
                </a:lnTo>
                <a:lnTo>
                  <a:pt x="143503" y="186689"/>
                </a:lnTo>
                <a:lnTo>
                  <a:pt x="137119" y="196850"/>
                </a:lnTo>
                <a:lnTo>
                  <a:pt x="128952" y="204469"/>
                </a:lnTo>
                <a:lnTo>
                  <a:pt x="119369" y="210819"/>
                </a:lnTo>
                <a:lnTo>
                  <a:pt x="108734" y="213359"/>
                </a:lnTo>
                <a:lnTo>
                  <a:pt x="139762" y="213359"/>
                </a:lnTo>
                <a:lnTo>
                  <a:pt x="145950" y="208280"/>
                </a:lnTo>
                <a:lnTo>
                  <a:pt x="154598" y="195580"/>
                </a:lnTo>
                <a:lnTo>
                  <a:pt x="164179" y="191769"/>
                </a:lnTo>
                <a:lnTo>
                  <a:pt x="194823" y="163830"/>
                </a:lnTo>
                <a:lnTo>
                  <a:pt x="203335" y="130809"/>
                </a:lnTo>
                <a:lnTo>
                  <a:pt x="201106" y="113030"/>
                </a:lnTo>
                <a:lnTo>
                  <a:pt x="194746" y="96519"/>
                </a:lnTo>
                <a:lnTo>
                  <a:pt x="184747" y="82550"/>
                </a:lnTo>
                <a:lnTo>
                  <a:pt x="171601" y="72389"/>
                </a:lnTo>
                <a:lnTo>
                  <a:pt x="164940" y="44450"/>
                </a:lnTo>
                <a:lnTo>
                  <a:pt x="149505" y="21589"/>
                </a:lnTo>
                <a:lnTo>
                  <a:pt x="139292" y="13969"/>
                </a:lnTo>
                <a:close/>
              </a:path>
              <a:path w="429259" h="337820">
                <a:moveTo>
                  <a:pt x="362851" y="158750"/>
                </a:moveTo>
                <a:lnTo>
                  <a:pt x="358380" y="158750"/>
                </a:lnTo>
                <a:lnTo>
                  <a:pt x="330286" y="185419"/>
                </a:lnTo>
                <a:lnTo>
                  <a:pt x="350465" y="185419"/>
                </a:lnTo>
                <a:lnTo>
                  <a:pt x="367953" y="168909"/>
                </a:lnTo>
                <a:lnTo>
                  <a:pt x="368139" y="165100"/>
                </a:lnTo>
                <a:lnTo>
                  <a:pt x="362851" y="158750"/>
                </a:lnTo>
                <a:close/>
              </a:path>
              <a:path w="429259" h="337820">
                <a:moveTo>
                  <a:pt x="105570" y="83819"/>
                </a:moveTo>
                <a:lnTo>
                  <a:pt x="97762" y="83819"/>
                </a:lnTo>
                <a:lnTo>
                  <a:pt x="94597" y="86359"/>
                </a:lnTo>
                <a:lnTo>
                  <a:pt x="94597" y="171450"/>
                </a:lnTo>
                <a:lnTo>
                  <a:pt x="108734" y="171450"/>
                </a:lnTo>
                <a:lnTo>
                  <a:pt x="108734" y="154939"/>
                </a:lnTo>
                <a:lnTo>
                  <a:pt x="130121" y="134619"/>
                </a:lnTo>
                <a:lnTo>
                  <a:pt x="108734" y="134619"/>
                </a:lnTo>
                <a:lnTo>
                  <a:pt x="108734" y="86359"/>
                </a:lnTo>
                <a:lnTo>
                  <a:pt x="105570" y="83819"/>
                </a:lnTo>
                <a:close/>
              </a:path>
              <a:path w="429259" h="337820">
                <a:moveTo>
                  <a:pt x="139726" y="110489"/>
                </a:moveTo>
                <a:lnTo>
                  <a:pt x="135256" y="110489"/>
                </a:lnTo>
                <a:lnTo>
                  <a:pt x="108734" y="134619"/>
                </a:lnTo>
                <a:lnTo>
                  <a:pt x="130121" y="134619"/>
                </a:lnTo>
                <a:lnTo>
                  <a:pt x="144824" y="120650"/>
                </a:lnTo>
                <a:lnTo>
                  <a:pt x="145012" y="116839"/>
                </a:lnTo>
                <a:lnTo>
                  <a:pt x="139726" y="110489"/>
                </a:lnTo>
                <a:close/>
              </a:path>
              <a:path w="429259" h="337820">
                <a:moveTo>
                  <a:pt x="322135" y="43180"/>
                </a:moveTo>
                <a:lnTo>
                  <a:pt x="303808" y="45719"/>
                </a:lnTo>
                <a:lnTo>
                  <a:pt x="295029" y="48259"/>
                </a:lnTo>
                <a:lnTo>
                  <a:pt x="286672" y="53339"/>
                </a:lnTo>
                <a:lnTo>
                  <a:pt x="283309" y="54609"/>
                </a:lnTo>
                <a:lnTo>
                  <a:pt x="282194" y="59689"/>
                </a:lnTo>
                <a:lnTo>
                  <a:pt x="286164" y="66039"/>
                </a:lnTo>
                <a:lnTo>
                  <a:pt x="290502" y="67309"/>
                </a:lnTo>
                <a:lnTo>
                  <a:pt x="293861" y="64769"/>
                </a:lnTo>
                <a:lnTo>
                  <a:pt x="300533" y="62230"/>
                </a:lnTo>
                <a:lnTo>
                  <a:pt x="307536" y="59689"/>
                </a:lnTo>
                <a:lnTo>
                  <a:pt x="322135" y="57150"/>
                </a:lnTo>
                <a:lnTo>
                  <a:pt x="361501" y="57150"/>
                </a:lnTo>
                <a:lnTo>
                  <a:pt x="349984" y="49530"/>
                </a:lnTo>
                <a:lnTo>
                  <a:pt x="322135" y="43180"/>
                </a:lnTo>
                <a:close/>
              </a:path>
              <a:path w="429259" h="337820">
                <a:moveTo>
                  <a:pt x="100634" y="0"/>
                </a:moveTo>
                <a:lnTo>
                  <a:pt x="60293" y="13969"/>
                </a:lnTo>
                <a:lnTo>
                  <a:pt x="56513" y="20319"/>
                </a:lnTo>
                <a:lnTo>
                  <a:pt x="61174" y="26669"/>
                </a:lnTo>
                <a:lnTo>
                  <a:pt x="65603" y="26669"/>
                </a:lnTo>
                <a:lnTo>
                  <a:pt x="68734" y="25400"/>
                </a:lnTo>
                <a:lnTo>
                  <a:pt x="76090" y="20319"/>
                </a:lnTo>
                <a:lnTo>
                  <a:pt x="83932" y="16509"/>
                </a:lnTo>
                <a:lnTo>
                  <a:pt x="100634" y="13969"/>
                </a:lnTo>
                <a:lnTo>
                  <a:pt x="139292" y="13969"/>
                </a:lnTo>
                <a:lnTo>
                  <a:pt x="127376" y="5080"/>
                </a:lnTo>
                <a:lnTo>
                  <a:pt x="10063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4400"/>
            <a:endParaRPr sz="1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425" y="2556148"/>
            <a:ext cx="532859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1800" dirty="0" err="1">
                <a:solidFill>
                  <a:srgbClr val="C00000"/>
                </a:solidFill>
                <a:latin typeface="Arial Black" pitchFamily="34" charset="0"/>
              </a:rPr>
              <a:t>Gigiyena</a:t>
            </a:r>
            <a:r>
              <a:rPr lang="en-US" sz="1800" dirty="0" err="1">
                <a:latin typeface="Arial Black" pitchFamily="34" charset="0"/>
              </a:rPr>
              <a:t>-odam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salomatligiga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turmush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va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mehnat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>
                <a:latin typeface="Arial Black" pitchFamily="34" charset="0"/>
              </a:rPr>
              <a:t>sharoitining</a:t>
            </a:r>
            <a:r>
              <a:rPr lang="en-US" sz="1800" dirty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ta‘sirini</a:t>
            </a:r>
            <a:r>
              <a:rPr lang="en-US" sz="1800" dirty="0" smtClean="0">
                <a:latin typeface="Arial Black" pitchFamily="34" charset="0"/>
              </a:rPr>
              <a:t> </a:t>
            </a:r>
            <a:r>
              <a:rPr lang="en-US" sz="1800" dirty="0" err="1" smtClean="0">
                <a:latin typeface="Arial Black" pitchFamily="34" charset="0"/>
              </a:rPr>
              <a:t>o‘rganadi</a:t>
            </a:r>
            <a:endParaRPr lang="ru-RU" sz="1800" dirty="0">
              <a:latin typeface="Arial Black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31104" y="611932"/>
            <a:ext cx="2268252" cy="1674153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139711" y="474999"/>
            <a:ext cx="2268252" cy="1674153"/>
          </a:xfrm>
          <a:prstGeom prst="rect">
            <a:avLst/>
          </a:prstGeom>
          <a:blipFill>
            <a:blip r:embed="rId4"/>
            <a:stretch>
              <a:fillRect/>
            </a:stretch>
          </a:blip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8508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151501</TotalTime>
  <Words>604</Words>
  <Application>Microsoft Office PowerPoint</Application>
  <PresentationFormat>Произвольный</PresentationFormat>
  <Paragraphs>243</Paragraphs>
  <Slides>28</Slides>
  <Notes>28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0" baseType="lpstr">
      <vt:lpstr>1_Office Theme</vt:lpstr>
      <vt:lpstr>Объект упаковщика для оболочки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Пользователь</cp:lastModifiedBy>
  <cp:revision>1485</cp:revision>
  <dcterms:created xsi:type="dcterms:W3CDTF">2014-10-08T23:03:32Z</dcterms:created>
  <dcterms:modified xsi:type="dcterms:W3CDTF">2020-08-19T09:48:50Z</dcterms:modified>
</cp:coreProperties>
</file>