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309" r:id="rId3"/>
    <p:sldId id="305" r:id="rId4"/>
    <p:sldId id="304" r:id="rId5"/>
    <p:sldId id="306" r:id="rId6"/>
    <p:sldId id="307" r:id="rId7"/>
    <p:sldId id="308" r:id="rId8"/>
    <p:sldId id="310" r:id="rId9"/>
    <p:sldId id="302" r:id="rId10"/>
    <p:sldId id="303" r:id="rId11"/>
    <p:sldId id="299" r:id="rId12"/>
    <p:sldId id="298" r:id="rId13"/>
    <p:sldId id="300" r:id="rId14"/>
    <p:sldId id="297" r:id="rId15"/>
    <p:sldId id="296" r:id="rId16"/>
    <p:sldId id="277" r:id="rId17"/>
    <p:sldId id="276" r:id="rId18"/>
    <p:sldId id="311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8FD4443E-F989-4FC4-A0C8-D5A2AF1F390B}" styleName="Темный стиль 1 -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1EBBBCC-DAD2-459C-BE2E-F6DE35CF9A28}" styleName="Темный стиль 2 -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996" y="-19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17A65C-0518-4989-A75D-9B4CFFD8C0A1}" type="datetimeFigureOut">
              <a:rPr lang="ru-RU" smtClean="0"/>
              <a:t>23.02.2021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1FA497-B5FC-410C-9132-CFB28205BE6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616429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23.02.2021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23.02.2021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23.02.2021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23.02.2021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23.02.2021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23.02.2021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23.02.2021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12.wdp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87488" y="2385805"/>
            <a:ext cx="9289032" cy="1835283"/>
          </a:xfrm>
        </p:spPr>
        <p:txBody>
          <a:bodyPr>
            <a:noAutofit/>
          </a:bodyPr>
          <a:lstStyle/>
          <a:p>
            <a:pPr algn="l"/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Revision. 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2">
            <a:extLst>
              <a:ext uri="{FF2B5EF4-FFF2-40B4-BE49-F238E27FC236}">
                <a16:creationId xmlns="" xmlns:a16="http://schemas.microsoft.com/office/drawing/2014/main" id="{C41A4293-D12B-48D9-A903-00B5CD1831B2}"/>
              </a:ext>
            </a:extLst>
          </p:cNvPr>
          <p:cNvSpPr/>
          <p:nvPr/>
        </p:nvSpPr>
        <p:spPr>
          <a:xfrm>
            <a:off x="-28224" y="0"/>
            <a:ext cx="12213207" cy="148478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12723" algn="ctr">
              <a:spcBef>
                <a:spcPts val="114"/>
              </a:spcBef>
              <a:defRPr/>
            </a:pPr>
            <a:r>
              <a:rPr lang="en-US" sz="8014" b="1" kern="0" spc="5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English</a:t>
            </a:r>
            <a:endParaRPr lang="en-US" sz="8014" b="1" kern="0" spc="5" dirty="0">
              <a:solidFill>
                <a:sysClr val="window" lastClr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11">
            <a:extLst>
              <a:ext uri="{FF2B5EF4-FFF2-40B4-BE49-F238E27FC236}">
                <a16:creationId xmlns="" xmlns:a16="http://schemas.microsoft.com/office/drawing/2014/main" id="{74A063D2-18F1-4ADC-AE77-9206391B8340}"/>
              </a:ext>
            </a:extLst>
          </p:cNvPr>
          <p:cNvSpPr/>
          <p:nvPr/>
        </p:nvSpPr>
        <p:spPr>
          <a:xfrm>
            <a:off x="335989" y="110583"/>
            <a:ext cx="793519" cy="1226371"/>
          </a:xfrm>
          <a:custGeom>
            <a:avLst/>
            <a:gdLst/>
            <a:ahLst/>
            <a:cxnLst/>
            <a:rect l="l" t="t" r="r" b="b"/>
            <a:pathLst>
              <a:path w="297180" h="568960">
                <a:moveTo>
                  <a:pt x="49293" y="492573"/>
                </a:moveTo>
                <a:lnTo>
                  <a:pt x="31128" y="492573"/>
                </a:lnTo>
                <a:lnTo>
                  <a:pt x="31128" y="564437"/>
                </a:lnTo>
                <a:lnTo>
                  <a:pt x="35196" y="568501"/>
                </a:lnTo>
                <a:lnTo>
                  <a:pt x="45229" y="568501"/>
                </a:lnTo>
                <a:lnTo>
                  <a:pt x="49293" y="564437"/>
                </a:lnTo>
                <a:lnTo>
                  <a:pt x="49293" y="492573"/>
                </a:lnTo>
                <a:close/>
              </a:path>
              <a:path w="297180" h="568960">
                <a:moveTo>
                  <a:pt x="88404" y="492573"/>
                </a:moveTo>
                <a:lnTo>
                  <a:pt x="70238" y="492573"/>
                </a:lnTo>
                <a:lnTo>
                  <a:pt x="70238" y="564437"/>
                </a:lnTo>
                <a:lnTo>
                  <a:pt x="74303" y="568501"/>
                </a:lnTo>
                <a:lnTo>
                  <a:pt x="84340" y="568501"/>
                </a:lnTo>
                <a:lnTo>
                  <a:pt x="88404" y="564437"/>
                </a:lnTo>
                <a:lnTo>
                  <a:pt x="88404" y="492573"/>
                </a:lnTo>
                <a:close/>
              </a:path>
              <a:path w="297180" h="568960">
                <a:moveTo>
                  <a:pt x="181616" y="492573"/>
                </a:moveTo>
                <a:lnTo>
                  <a:pt x="163450" y="492573"/>
                </a:lnTo>
                <a:lnTo>
                  <a:pt x="163450" y="564437"/>
                </a:lnTo>
                <a:lnTo>
                  <a:pt x="167514" y="568501"/>
                </a:lnTo>
                <a:lnTo>
                  <a:pt x="177551" y="568501"/>
                </a:lnTo>
                <a:lnTo>
                  <a:pt x="181616" y="564437"/>
                </a:lnTo>
                <a:lnTo>
                  <a:pt x="181616" y="492573"/>
                </a:lnTo>
                <a:close/>
              </a:path>
              <a:path w="297180" h="568960">
                <a:moveTo>
                  <a:pt x="226461" y="492573"/>
                </a:moveTo>
                <a:lnTo>
                  <a:pt x="208295" y="492573"/>
                </a:lnTo>
                <a:lnTo>
                  <a:pt x="208295" y="564437"/>
                </a:lnTo>
                <a:lnTo>
                  <a:pt x="212363" y="568501"/>
                </a:lnTo>
                <a:lnTo>
                  <a:pt x="222396" y="568501"/>
                </a:lnTo>
                <a:lnTo>
                  <a:pt x="226461" y="564437"/>
                </a:lnTo>
                <a:lnTo>
                  <a:pt x="226461" y="492573"/>
                </a:lnTo>
                <a:close/>
              </a:path>
              <a:path w="297180" h="568960">
                <a:moveTo>
                  <a:pt x="265570" y="492573"/>
                </a:moveTo>
                <a:lnTo>
                  <a:pt x="247406" y="492573"/>
                </a:lnTo>
                <a:lnTo>
                  <a:pt x="247406" y="564437"/>
                </a:lnTo>
                <a:lnTo>
                  <a:pt x="251470" y="568501"/>
                </a:lnTo>
                <a:lnTo>
                  <a:pt x="261503" y="568501"/>
                </a:lnTo>
                <a:lnTo>
                  <a:pt x="265570" y="564437"/>
                </a:lnTo>
                <a:lnTo>
                  <a:pt x="265570" y="492573"/>
                </a:lnTo>
                <a:close/>
              </a:path>
              <a:path w="297180" h="568960">
                <a:moveTo>
                  <a:pt x="133249" y="492573"/>
                </a:moveTo>
                <a:lnTo>
                  <a:pt x="115084" y="492573"/>
                </a:lnTo>
                <a:lnTo>
                  <a:pt x="115084" y="516192"/>
                </a:lnTo>
                <a:lnTo>
                  <a:pt x="119148" y="520258"/>
                </a:lnTo>
                <a:lnTo>
                  <a:pt x="129185" y="520258"/>
                </a:lnTo>
                <a:lnTo>
                  <a:pt x="133249" y="516192"/>
                </a:lnTo>
                <a:lnTo>
                  <a:pt x="133249" y="492573"/>
                </a:lnTo>
                <a:close/>
              </a:path>
              <a:path w="297180" h="568960">
                <a:moveTo>
                  <a:pt x="292635" y="195872"/>
                </a:moveTo>
                <a:lnTo>
                  <a:pt x="4064" y="195872"/>
                </a:lnTo>
                <a:lnTo>
                  <a:pt x="0" y="199941"/>
                </a:lnTo>
                <a:lnTo>
                  <a:pt x="0" y="488509"/>
                </a:lnTo>
                <a:lnTo>
                  <a:pt x="4064" y="492573"/>
                </a:lnTo>
                <a:lnTo>
                  <a:pt x="292635" y="492573"/>
                </a:lnTo>
                <a:lnTo>
                  <a:pt x="296701" y="488509"/>
                </a:lnTo>
                <a:lnTo>
                  <a:pt x="296701" y="474412"/>
                </a:lnTo>
                <a:lnTo>
                  <a:pt x="18164" y="474412"/>
                </a:lnTo>
                <a:lnTo>
                  <a:pt x="18164" y="214038"/>
                </a:lnTo>
                <a:lnTo>
                  <a:pt x="296701" y="214038"/>
                </a:lnTo>
                <a:lnTo>
                  <a:pt x="296701" y="199941"/>
                </a:lnTo>
                <a:lnTo>
                  <a:pt x="292635" y="195872"/>
                </a:lnTo>
                <a:close/>
              </a:path>
              <a:path w="297180" h="568960">
                <a:moveTo>
                  <a:pt x="292635" y="377358"/>
                </a:moveTo>
                <a:lnTo>
                  <a:pt x="282602" y="377358"/>
                </a:lnTo>
                <a:lnTo>
                  <a:pt x="278535" y="381424"/>
                </a:lnTo>
                <a:lnTo>
                  <a:pt x="278535" y="474412"/>
                </a:lnTo>
                <a:lnTo>
                  <a:pt x="296701" y="474412"/>
                </a:lnTo>
                <a:lnTo>
                  <a:pt x="296701" y="381424"/>
                </a:lnTo>
                <a:lnTo>
                  <a:pt x="292635" y="377358"/>
                </a:lnTo>
                <a:close/>
              </a:path>
              <a:path w="297180" h="568960">
                <a:moveTo>
                  <a:pt x="296701" y="214038"/>
                </a:moveTo>
                <a:lnTo>
                  <a:pt x="278535" y="214038"/>
                </a:lnTo>
                <a:lnTo>
                  <a:pt x="278535" y="362390"/>
                </a:lnTo>
                <a:lnTo>
                  <a:pt x="282602" y="366458"/>
                </a:lnTo>
                <a:lnTo>
                  <a:pt x="292635" y="366458"/>
                </a:lnTo>
                <a:lnTo>
                  <a:pt x="296701" y="362390"/>
                </a:lnTo>
                <a:lnTo>
                  <a:pt x="296701" y="214038"/>
                </a:lnTo>
                <a:close/>
              </a:path>
              <a:path w="297180" h="568960">
                <a:moveTo>
                  <a:pt x="178645" y="134385"/>
                </a:moveTo>
                <a:lnTo>
                  <a:pt x="31589" y="134385"/>
                </a:lnTo>
                <a:lnTo>
                  <a:pt x="27528" y="138449"/>
                </a:lnTo>
                <a:lnTo>
                  <a:pt x="27524" y="195872"/>
                </a:lnTo>
                <a:lnTo>
                  <a:pt x="45690" y="195872"/>
                </a:lnTo>
                <a:lnTo>
                  <a:pt x="45690" y="152549"/>
                </a:lnTo>
                <a:lnTo>
                  <a:pt x="178645" y="152549"/>
                </a:lnTo>
                <a:lnTo>
                  <a:pt x="182709" y="148485"/>
                </a:lnTo>
                <a:lnTo>
                  <a:pt x="182706" y="138449"/>
                </a:lnTo>
                <a:lnTo>
                  <a:pt x="178645" y="134385"/>
                </a:lnTo>
                <a:close/>
              </a:path>
              <a:path w="297180" h="568960">
                <a:moveTo>
                  <a:pt x="265111" y="134385"/>
                </a:moveTo>
                <a:lnTo>
                  <a:pt x="196466" y="134385"/>
                </a:lnTo>
                <a:lnTo>
                  <a:pt x="192397" y="138449"/>
                </a:lnTo>
                <a:lnTo>
                  <a:pt x="192401" y="148485"/>
                </a:lnTo>
                <a:lnTo>
                  <a:pt x="196466" y="152549"/>
                </a:lnTo>
                <a:lnTo>
                  <a:pt x="251009" y="152549"/>
                </a:lnTo>
                <a:lnTo>
                  <a:pt x="251009" y="195872"/>
                </a:lnTo>
                <a:lnTo>
                  <a:pt x="269175" y="195872"/>
                </a:lnTo>
                <a:lnTo>
                  <a:pt x="269171" y="138449"/>
                </a:lnTo>
                <a:lnTo>
                  <a:pt x="265111" y="134385"/>
                </a:lnTo>
                <a:close/>
              </a:path>
              <a:path w="297180" h="568960">
                <a:moveTo>
                  <a:pt x="151541" y="0"/>
                </a:moveTo>
                <a:lnTo>
                  <a:pt x="145158" y="0"/>
                </a:lnTo>
                <a:lnTo>
                  <a:pt x="142203" y="1673"/>
                </a:lnTo>
                <a:lnTo>
                  <a:pt x="93830" y="82332"/>
                </a:lnTo>
                <a:lnTo>
                  <a:pt x="64881" y="82332"/>
                </a:lnTo>
                <a:lnTo>
                  <a:pt x="60817" y="86396"/>
                </a:lnTo>
                <a:lnTo>
                  <a:pt x="60817" y="134385"/>
                </a:lnTo>
                <a:lnTo>
                  <a:pt x="78987" y="134385"/>
                </a:lnTo>
                <a:lnTo>
                  <a:pt x="78987" y="100493"/>
                </a:lnTo>
                <a:lnTo>
                  <a:pt x="235882" y="100493"/>
                </a:lnTo>
                <a:lnTo>
                  <a:pt x="235882" y="86396"/>
                </a:lnTo>
                <a:lnTo>
                  <a:pt x="231818" y="82329"/>
                </a:lnTo>
                <a:lnTo>
                  <a:pt x="115008" y="82329"/>
                </a:lnTo>
                <a:lnTo>
                  <a:pt x="148352" y="26741"/>
                </a:lnTo>
                <a:lnTo>
                  <a:pt x="169533" y="26741"/>
                </a:lnTo>
                <a:lnTo>
                  <a:pt x="154500" y="1673"/>
                </a:lnTo>
                <a:lnTo>
                  <a:pt x="151541" y="0"/>
                </a:lnTo>
                <a:close/>
              </a:path>
              <a:path w="297180" h="568960">
                <a:moveTo>
                  <a:pt x="235882" y="100493"/>
                </a:moveTo>
                <a:lnTo>
                  <a:pt x="217716" y="100493"/>
                </a:lnTo>
                <a:lnTo>
                  <a:pt x="217716" y="134385"/>
                </a:lnTo>
                <a:lnTo>
                  <a:pt x="235882" y="134385"/>
                </a:lnTo>
                <a:lnTo>
                  <a:pt x="235882" y="100493"/>
                </a:lnTo>
                <a:close/>
              </a:path>
              <a:path w="297180" h="568960">
                <a:moveTo>
                  <a:pt x="169533" y="26741"/>
                </a:moveTo>
                <a:lnTo>
                  <a:pt x="148352" y="26741"/>
                </a:lnTo>
                <a:lnTo>
                  <a:pt x="181687" y="82329"/>
                </a:lnTo>
                <a:lnTo>
                  <a:pt x="202869" y="82329"/>
                </a:lnTo>
                <a:lnTo>
                  <a:pt x="169533" y="2674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6046"/>
            <a:endParaRPr sz="1803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object 14">
            <a:extLst>
              <a:ext uri="{FF2B5EF4-FFF2-40B4-BE49-F238E27FC236}">
                <a16:creationId xmlns="" xmlns:a16="http://schemas.microsoft.com/office/drawing/2014/main" id="{8ECCE9C5-8818-4BF2-9FC6-0095A29FE498}"/>
              </a:ext>
            </a:extLst>
          </p:cNvPr>
          <p:cNvSpPr/>
          <p:nvPr/>
        </p:nvSpPr>
        <p:spPr>
          <a:xfrm>
            <a:off x="480252" y="610421"/>
            <a:ext cx="240635" cy="344046"/>
          </a:xfrm>
          <a:custGeom>
            <a:avLst/>
            <a:gdLst/>
            <a:ahLst/>
            <a:cxnLst/>
            <a:rect l="l" t="t" r="r" b="b"/>
            <a:pathLst>
              <a:path w="46354" h="83820">
                <a:moveTo>
                  <a:pt x="42105" y="0"/>
                </a:moveTo>
                <a:lnTo>
                  <a:pt x="32072" y="0"/>
                </a:lnTo>
                <a:lnTo>
                  <a:pt x="28008" y="4067"/>
                </a:lnTo>
                <a:lnTo>
                  <a:pt x="28008" y="65566"/>
                </a:lnTo>
                <a:lnTo>
                  <a:pt x="4064" y="65566"/>
                </a:lnTo>
                <a:lnTo>
                  <a:pt x="0" y="69635"/>
                </a:lnTo>
                <a:lnTo>
                  <a:pt x="0" y="79664"/>
                </a:lnTo>
                <a:lnTo>
                  <a:pt x="4064" y="83732"/>
                </a:lnTo>
                <a:lnTo>
                  <a:pt x="42105" y="83732"/>
                </a:lnTo>
                <a:lnTo>
                  <a:pt x="46173" y="79664"/>
                </a:lnTo>
                <a:lnTo>
                  <a:pt x="46173" y="4067"/>
                </a:lnTo>
                <a:lnTo>
                  <a:pt x="421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6046"/>
            <a:endParaRPr sz="1803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object 12">
            <a:extLst>
              <a:ext uri="{FF2B5EF4-FFF2-40B4-BE49-F238E27FC236}">
                <a16:creationId xmlns="" xmlns:a16="http://schemas.microsoft.com/office/drawing/2014/main" id="{B16A97D5-9C0B-485C-B402-9FF1512DFDE4}"/>
              </a:ext>
            </a:extLst>
          </p:cNvPr>
          <p:cNvSpPr/>
          <p:nvPr/>
        </p:nvSpPr>
        <p:spPr>
          <a:xfrm>
            <a:off x="415151" y="600526"/>
            <a:ext cx="611472" cy="535328"/>
          </a:xfrm>
          <a:custGeom>
            <a:avLst/>
            <a:gdLst/>
            <a:ahLst/>
            <a:cxnLst/>
            <a:rect l="l" t="t" r="r" b="b"/>
            <a:pathLst>
              <a:path w="221615" h="221615">
                <a:moveTo>
                  <a:pt x="22826" y="49561"/>
                </a:moveTo>
                <a:lnTo>
                  <a:pt x="947" y="96179"/>
                </a:lnTo>
                <a:lnTo>
                  <a:pt x="0" y="110656"/>
                </a:lnTo>
                <a:lnTo>
                  <a:pt x="8709" y="153685"/>
                </a:lnTo>
                <a:lnTo>
                  <a:pt x="32445" y="188861"/>
                </a:lnTo>
                <a:lnTo>
                  <a:pt x="67622" y="212597"/>
                </a:lnTo>
                <a:lnTo>
                  <a:pt x="110653" y="221306"/>
                </a:lnTo>
                <a:lnTo>
                  <a:pt x="153683" y="212597"/>
                </a:lnTo>
                <a:lnTo>
                  <a:pt x="167693" y="203144"/>
                </a:lnTo>
                <a:lnTo>
                  <a:pt x="110653" y="203144"/>
                </a:lnTo>
                <a:lnTo>
                  <a:pt x="74686" y="195864"/>
                </a:lnTo>
                <a:lnTo>
                  <a:pt x="45282" y="176024"/>
                </a:lnTo>
                <a:lnTo>
                  <a:pt x="25441" y="146620"/>
                </a:lnTo>
                <a:lnTo>
                  <a:pt x="18161" y="110652"/>
                </a:lnTo>
                <a:lnTo>
                  <a:pt x="18954" y="98553"/>
                </a:lnTo>
                <a:lnTo>
                  <a:pt x="21302" y="86717"/>
                </a:lnTo>
                <a:lnTo>
                  <a:pt x="25164" y="75305"/>
                </a:lnTo>
                <a:lnTo>
                  <a:pt x="30494" y="64479"/>
                </a:lnTo>
                <a:lnTo>
                  <a:pt x="33000" y="60138"/>
                </a:lnTo>
                <a:lnTo>
                  <a:pt x="31513" y="54583"/>
                </a:lnTo>
                <a:lnTo>
                  <a:pt x="22826" y="49561"/>
                </a:lnTo>
                <a:close/>
              </a:path>
              <a:path w="221615" h="221615">
                <a:moveTo>
                  <a:pt x="167695" y="18166"/>
                </a:moveTo>
                <a:lnTo>
                  <a:pt x="110653" y="18166"/>
                </a:lnTo>
                <a:lnTo>
                  <a:pt x="146618" y="25445"/>
                </a:lnTo>
                <a:lnTo>
                  <a:pt x="176020" y="45285"/>
                </a:lnTo>
                <a:lnTo>
                  <a:pt x="195859" y="74687"/>
                </a:lnTo>
                <a:lnTo>
                  <a:pt x="203138" y="110656"/>
                </a:lnTo>
                <a:lnTo>
                  <a:pt x="195859" y="146620"/>
                </a:lnTo>
                <a:lnTo>
                  <a:pt x="176020" y="176024"/>
                </a:lnTo>
                <a:lnTo>
                  <a:pt x="146618" y="195864"/>
                </a:lnTo>
                <a:lnTo>
                  <a:pt x="110653" y="203144"/>
                </a:lnTo>
                <a:lnTo>
                  <a:pt x="167693" y="203144"/>
                </a:lnTo>
                <a:lnTo>
                  <a:pt x="188860" y="188860"/>
                </a:lnTo>
                <a:lnTo>
                  <a:pt x="212596" y="153683"/>
                </a:lnTo>
                <a:lnTo>
                  <a:pt x="221304" y="110652"/>
                </a:lnTo>
                <a:lnTo>
                  <a:pt x="212595" y="67625"/>
                </a:lnTo>
                <a:lnTo>
                  <a:pt x="188858" y="32447"/>
                </a:lnTo>
                <a:lnTo>
                  <a:pt x="167695" y="18166"/>
                </a:lnTo>
                <a:close/>
              </a:path>
              <a:path w="221615" h="221615">
                <a:moveTo>
                  <a:pt x="110653" y="0"/>
                </a:moveTo>
                <a:lnTo>
                  <a:pt x="68044" y="8461"/>
                </a:lnTo>
                <a:lnTo>
                  <a:pt x="32042" y="32774"/>
                </a:lnTo>
                <a:lnTo>
                  <a:pt x="28510" y="36338"/>
                </a:lnTo>
                <a:lnTo>
                  <a:pt x="28539" y="42091"/>
                </a:lnTo>
                <a:lnTo>
                  <a:pt x="35664" y="49150"/>
                </a:lnTo>
                <a:lnTo>
                  <a:pt x="41413" y="49126"/>
                </a:lnTo>
                <a:lnTo>
                  <a:pt x="44945" y="45561"/>
                </a:lnTo>
                <a:lnTo>
                  <a:pt x="59099" y="33826"/>
                </a:lnTo>
                <a:lnTo>
                  <a:pt x="75037" y="25238"/>
                </a:lnTo>
                <a:lnTo>
                  <a:pt x="92356" y="19961"/>
                </a:lnTo>
                <a:lnTo>
                  <a:pt x="110653" y="18166"/>
                </a:lnTo>
                <a:lnTo>
                  <a:pt x="167695" y="18166"/>
                </a:lnTo>
                <a:lnTo>
                  <a:pt x="153681" y="8709"/>
                </a:lnTo>
                <a:lnTo>
                  <a:pt x="110653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6046"/>
            <a:endParaRPr sz="1803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object 9">
            <a:extLst>
              <a:ext uri="{FF2B5EF4-FFF2-40B4-BE49-F238E27FC236}">
                <a16:creationId xmlns="" xmlns:a16="http://schemas.microsoft.com/office/drawing/2014/main" id="{D459C0B5-CA5D-4CB9-8979-1AE43CD0F473}"/>
              </a:ext>
            </a:extLst>
          </p:cNvPr>
          <p:cNvSpPr/>
          <p:nvPr/>
        </p:nvSpPr>
        <p:spPr>
          <a:xfrm>
            <a:off x="10635782" y="359851"/>
            <a:ext cx="1075055" cy="1009952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algn="ctr"/>
            <a:r>
              <a:rPr lang="en-US" sz="2805" b="1" dirty="0" smtClean="0">
                <a:solidFill>
                  <a:schemeClr val="bg1"/>
                </a:solidFill>
              </a:rPr>
              <a:t>Grade: </a:t>
            </a:r>
            <a:endParaRPr lang="en-US" sz="2805" b="1" dirty="0">
              <a:solidFill>
                <a:schemeClr val="bg1"/>
              </a:solidFill>
            </a:endParaRPr>
          </a:p>
          <a:p>
            <a:pPr algn="ctr"/>
            <a:r>
              <a:rPr lang="en-US" sz="2805" b="1" dirty="0">
                <a:solidFill>
                  <a:schemeClr val="bg1"/>
                </a:solidFill>
              </a:rPr>
              <a:t>9</a:t>
            </a:r>
            <a:endParaRPr sz="2805" dirty="0">
              <a:solidFill>
                <a:schemeClr val="bg1"/>
              </a:solidFill>
            </a:endParaRPr>
          </a:p>
        </p:txBody>
      </p:sp>
      <p:sp>
        <p:nvSpPr>
          <p:cNvPr id="8" name="object 5">
            <a:extLst>
              <a:ext uri="{FF2B5EF4-FFF2-40B4-BE49-F238E27FC236}">
                <a16:creationId xmlns="" xmlns:a16="http://schemas.microsoft.com/office/drawing/2014/main" id="{0FA79EAB-194B-41C9-AFD3-0B48A37E7D6F}"/>
              </a:ext>
            </a:extLst>
          </p:cNvPr>
          <p:cNvSpPr/>
          <p:nvPr/>
        </p:nvSpPr>
        <p:spPr>
          <a:xfrm>
            <a:off x="707062" y="2419046"/>
            <a:ext cx="583454" cy="15590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91"/>
          </a:p>
        </p:txBody>
      </p:sp>
      <p:pic>
        <p:nvPicPr>
          <p:cNvPr id="9" name="Picture 2" descr="C:\Users\Asus\Pictures\Новая папка\19-19-19-3aeee468975848dc3d4885aef56cbeec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1595"/>
          <a:stretch/>
        </p:blipFill>
        <p:spPr bwMode="auto">
          <a:xfrm>
            <a:off x="5422860" y="3717032"/>
            <a:ext cx="6505788" cy="3007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4380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1600201"/>
            <a:ext cx="4645968" cy="4565103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joint ventures </a:t>
            </a:r>
            <a:endParaRPr lang="en-US" sz="28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endParaRPr lang="en-US" sz="28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800" b="1" dirty="0" smtClean="0">
                <a:solidFill>
                  <a:srgbClr val="660066"/>
                </a:solidFill>
                <a:latin typeface="Arial" pitchFamily="34" charset="0"/>
                <a:cs typeface="Arial" pitchFamily="34" charset="0"/>
              </a:rPr>
              <a:t>multi-nationals</a:t>
            </a:r>
          </a:p>
          <a:p>
            <a:pPr>
              <a:buFont typeface="Wingdings" pitchFamily="2" charset="2"/>
              <a:buChar char="Ø"/>
            </a:pPr>
            <a:endParaRPr lang="en-US" sz="2800" b="1" dirty="0">
              <a:solidFill>
                <a:srgbClr val="660066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80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joint stock </a:t>
            </a:r>
            <a:r>
              <a:rPr lang="en-US" sz="28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companies</a:t>
            </a:r>
          </a:p>
          <a:p>
            <a:pPr marL="0" indent="0">
              <a:buNone/>
            </a:pPr>
            <a:endParaRPr lang="en-US" sz="18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en-US" sz="18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en-US" sz="18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en-US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xmlns="" id="{55AEF4EB-EB97-4807-B398-E67DCA650345}"/>
              </a:ext>
            </a:extLst>
          </p:cNvPr>
          <p:cNvSpPr/>
          <p:nvPr/>
        </p:nvSpPr>
        <p:spPr>
          <a:xfrm>
            <a:off x="0" y="3610"/>
            <a:ext cx="12213207" cy="126552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12723" algn="ctr">
              <a:spcBef>
                <a:spcPts val="114"/>
              </a:spcBef>
              <a:defRPr/>
            </a:pPr>
            <a:r>
              <a:rPr lang="en-US" sz="4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do we call companies that work</a:t>
            </a:r>
          </a:p>
          <a:p>
            <a:pPr marL="12723" algn="ctr">
              <a:spcBef>
                <a:spcPts val="114"/>
              </a:spcBef>
              <a:defRPr/>
            </a:pPr>
            <a:r>
              <a:rPr lang="en-US" sz="4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several countries?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182391" y="1412776"/>
            <a:ext cx="6758149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ü"/>
            </a:pPr>
            <a:r>
              <a:rPr lang="en-US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an </a:t>
            </a:r>
            <a:r>
              <a:rPr lang="en-US" sz="2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arrangement between two or more companies to work together on a particular </a:t>
            </a:r>
            <a:r>
              <a:rPr lang="en-US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project.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n-US" sz="2400" b="1" dirty="0">
                <a:solidFill>
                  <a:srgbClr val="660066"/>
                </a:solidFill>
                <a:latin typeface="Arial" pitchFamily="34" charset="0"/>
                <a:cs typeface="Arial" pitchFamily="34" charset="0"/>
              </a:rPr>
              <a:t>large and powerful company that produces and sells goods in many different </a:t>
            </a:r>
            <a:r>
              <a:rPr lang="en-US" sz="2400" b="1" dirty="0" smtClean="0">
                <a:solidFill>
                  <a:srgbClr val="660066"/>
                </a:solidFill>
                <a:latin typeface="Arial" pitchFamily="34" charset="0"/>
                <a:cs typeface="Arial" pitchFamily="34" charset="0"/>
              </a:rPr>
              <a:t>countries.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n-US" sz="240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a business that is owned by the group of people who have shares in the company; </a:t>
            </a:r>
            <a:r>
              <a:rPr lang="en-US" sz="24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a </a:t>
            </a:r>
            <a:r>
              <a:rPr lang="en-US" sz="240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company that is owned and controlled by shareholders, with shares that are traded on a stock </a:t>
            </a:r>
            <a:r>
              <a:rPr lang="en-US" sz="24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market.</a:t>
            </a:r>
            <a:endParaRPr lang="ru-RU" sz="24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9067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1484784"/>
            <a:ext cx="10972800" cy="489654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b="1" u="sng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Listen to the radio report </a:t>
            </a:r>
            <a:r>
              <a:rPr lang="en-US" sz="2800" b="1" u="sng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and </a:t>
            </a:r>
            <a:r>
              <a:rPr lang="en-US" sz="2800" b="1" u="sng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write down the missing words.</a:t>
            </a:r>
          </a:p>
          <a:p>
            <a:pPr marL="0" indent="0">
              <a:buNone/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Coca-Cola 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has opened its fifth 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bottling </a:t>
            </a:r>
            <a:r>
              <a:rPr lang="en-U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________ in Uzbekistan. The new plant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, which 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will specialize in the </a:t>
            </a:r>
            <a:r>
              <a:rPr lang="en-US" sz="2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____________ of carbonated 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soft drinks, is Coca-Cola’s 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largest plant 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in Central Asia. Equipped 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with the 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latest </a:t>
            </a:r>
            <a:r>
              <a:rPr lang="en-US" sz="2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__________  , 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it has created 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more than 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160 new </a:t>
            </a:r>
            <a:r>
              <a:rPr lang="en-US" sz="2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________ for highly 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skilled </a:t>
            </a:r>
            <a:r>
              <a:rPr lang="en-U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 __________. 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William Casey, President of 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Coca- Cola’s 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Greater Europe Group said: “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We are 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convinced that Uzbekistan will 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continue to 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make </a:t>
            </a:r>
            <a:r>
              <a:rPr lang="en-US" sz="2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________ in creating </a:t>
            </a:r>
            <a:r>
              <a:rPr lang="en-US" sz="2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7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________ for 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international </a:t>
            </a:r>
            <a:r>
              <a:rPr lang="en-US" sz="2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8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___________ 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and we 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are proud 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to play a role in the </a:t>
            </a:r>
            <a:r>
              <a:rPr lang="en-US" sz="2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9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___________    of the Uzbekistan 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economy”.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="" xmlns:a16="http://schemas.microsoft.com/office/drawing/2014/main" id="{55AEF4EB-EB97-4807-B398-E67DCA650345}"/>
              </a:ext>
            </a:extLst>
          </p:cNvPr>
          <p:cNvSpPr/>
          <p:nvPr/>
        </p:nvSpPr>
        <p:spPr>
          <a:xfrm>
            <a:off x="0" y="3610"/>
            <a:ext cx="12213207" cy="126552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12723" algn="ctr">
              <a:spcBef>
                <a:spcPts val="114"/>
              </a:spcBef>
              <a:defRPr/>
            </a:pPr>
            <a:r>
              <a:rPr lang="en-US" sz="55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LISTENING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7608168" y="1980129"/>
            <a:ext cx="139012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plant 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11424" y="2844225"/>
            <a:ext cx="232307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production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75716" y="3717032"/>
            <a:ext cx="236795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technology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408368" y="3708321"/>
            <a:ext cx="125386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jobs</a:t>
            </a:r>
            <a:r>
              <a:rPr lang="en-US" sz="32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234496" y="4140369"/>
            <a:ext cx="227818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specialists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550197" y="4932457"/>
            <a:ext cx="19383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progress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39416" y="5373216"/>
            <a:ext cx="182293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support 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557456" y="5373216"/>
            <a:ext cx="234711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investment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745041" y="5796553"/>
            <a:ext cx="271099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ct val="20000"/>
              </a:spcBef>
            </a:pPr>
            <a:r>
              <a:rPr lang="en-US" sz="3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development</a:t>
            </a:r>
            <a:endParaRPr lang="ru-RU" sz="32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2800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Read the article </a:t>
            </a:r>
            <a:r>
              <a:rPr lang="en-US" sz="2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and do “TRUE or FALSE” task.</a:t>
            </a:r>
            <a:endParaRPr lang="en-US" sz="2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US" sz="2600" b="1" dirty="0">
                <a:latin typeface="Arial" pitchFamily="34" charset="0"/>
                <a:cs typeface="Arial" pitchFamily="34" charset="0"/>
              </a:rPr>
              <a:t>The most important </a:t>
            </a:r>
            <a:r>
              <a:rPr lang="en-US" sz="260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industrial </a:t>
            </a:r>
            <a:r>
              <a:rPr lang="en-US" sz="2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development  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in 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Britain in the past </a:t>
            </a:r>
            <a:r>
              <a:rPr lang="en-US" sz="2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20 years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 or so has 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been the 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growth of the offshore oil and gas industries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, as 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well as the wide application of 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new microelectronic 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technologies in industry 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and commerce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. Although expanding service industries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, like </a:t>
            </a:r>
            <a:r>
              <a:rPr lang="en-US" sz="26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finance 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and </a:t>
            </a:r>
            <a:r>
              <a:rPr lang="en-US" sz="26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tourism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, now 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represent about </a:t>
            </a:r>
            <a:r>
              <a:rPr lang="en-US" sz="2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65 percent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 of Britain’s 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national output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, manufacturing still plays a vital 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role in 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the economy. Britain takes a leading 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part in 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high technology industries like chemicals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, aerospace 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and electronics where 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British companies 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are among the world’s </a:t>
            </a:r>
            <a:r>
              <a:rPr lang="en-US" sz="2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biggest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and </a:t>
            </a:r>
            <a:r>
              <a:rPr lang="en-US" sz="26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most successful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.</a:t>
            </a:r>
            <a:endParaRPr lang="ru-RU" sz="2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="" xmlns:a16="http://schemas.microsoft.com/office/drawing/2014/main" id="{55AEF4EB-EB97-4807-B398-E67DCA650345}"/>
              </a:ext>
            </a:extLst>
          </p:cNvPr>
          <p:cNvSpPr/>
          <p:nvPr/>
        </p:nvSpPr>
        <p:spPr>
          <a:xfrm>
            <a:off x="0" y="3610"/>
            <a:ext cx="12213207" cy="126552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12723" algn="ctr">
              <a:spcBef>
                <a:spcPts val="114"/>
              </a:spcBef>
              <a:defRPr/>
            </a:pPr>
            <a:r>
              <a:rPr lang="en-US" sz="55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READING</a:t>
            </a:r>
          </a:p>
        </p:txBody>
      </p:sp>
    </p:spTree>
    <p:extLst>
      <p:ext uri="{BB962C8B-B14F-4D97-AF65-F5344CB8AC3E}">
        <p14:creationId xmlns:p14="http://schemas.microsoft.com/office/powerpoint/2010/main" val="3412800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22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9656" y="4725144"/>
            <a:ext cx="6642893" cy="2016224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1340768"/>
            <a:ext cx="11031016" cy="4525963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600" b="1" dirty="0">
                <a:latin typeface="Arial" pitchFamily="34" charset="0"/>
                <a:cs typeface="Arial" pitchFamily="34" charset="0"/>
              </a:rPr>
              <a:t>The most important industrial development  in Britain in the past 20 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years, 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has been the growth of the offshore 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cotton and textile industries.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Service industries represent </a:t>
            </a:r>
            <a:r>
              <a:rPr lang="en-US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about 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65 percent </a:t>
            </a:r>
            <a:r>
              <a:rPr lang="en-US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of Britain’s national </a:t>
            </a:r>
            <a:r>
              <a:rPr lang="en-US" sz="2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output.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Britain takes a leading part in high technology </a:t>
            </a:r>
            <a:r>
              <a:rPr lang="en-US" sz="2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industries.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Finance 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and 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tourism industries aren’t </a:t>
            </a:r>
            <a:r>
              <a:rPr lang="en-US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expanding </a:t>
            </a:r>
            <a:r>
              <a:rPr lang="en-US" sz="2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in Britain.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Energy industry plays </a:t>
            </a:r>
            <a:r>
              <a:rPr lang="en-US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 vital role in </a:t>
            </a:r>
            <a:r>
              <a:rPr lang="en-US" sz="2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Britain’s economy. 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="" xmlns:a16="http://schemas.microsoft.com/office/drawing/2014/main" id="{55AEF4EB-EB97-4807-B398-E67DCA650345}"/>
              </a:ext>
            </a:extLst>
          </p:cNvPr>
          <p:cNvSpPr/>
          <p:nvPr/>
        </p:nvSpPr>
        <p:spPr>
          <a:xfrm>
            <a:off x="0" y="3610"/>
            <a:ext cx="12213207" cy="126552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12723" algn="ctr">
              <a:spcBef>
                <a:spcPts val="114"/>
              </a:spcBef>
              <a:defRPr/>
            </a:pPr>
            <a:r>
              <a:rPr lang="en-US" sz="6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Reading Comprehension </a:t>
            </a:r>
            <a:endParaRPr lang="en-US" sz="60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071664" y="2329716"/>
            <a:ext cx="6480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</a:t>
            </a:r>
            <a:endParaRPr lang="ru-RU" sz="2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791744" y="3193812"/>
            <a:ext cx="6480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</a:t>
            </a:r>
            <a:endParaRPr lang="ru-RU" sz="2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200456" y="3697868"/>
            <a:ext cx="6480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</a:t>
            </a:r>
            <a:endParaRPr lang="ru-RU" sz="2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488488" y="4201924"/>
            <a:ext cx="6480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</a:t>
            </a:r>
            <a:endParaRPr lang="ru-RU" sz="2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056440" y="4705980"/>
            <a:ext cx="6480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</a:t>
            </a:r>
            <a:endParaRPr lang="ru-RU" sz="2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8902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Write </a:t>
            </a:r>
            <a:r>
              <a:rPr lang="en-US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 sentences about what </a:t>
            </a:r>
            <a:r>
              <a:rPr lang="en-US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you have </a:t>
            </a:r>
            <a:r>
              <a:rPr lang="en-US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had done at each of </a:t>
            </a:r>
            <a:r>
              <a:rPr lang="en-US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these places.</a:t>
            </a:r>
            <a:endParaRPr lang="en-US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US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en-US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tailor’s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e.g. I </a:t>
            </a:r>
            <a:r>
              <a:rPr lang="en-US" b="1" u="sng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have</a:t>
            </a:r>
            <a:r>
              <a:rPr lang="en-US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u="sng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had</a:t>
            </a:r>
            <a:r>
              <a:rPr lang="en-US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my black suit </a:t>
            </a:r>
            <a:r>
              <a:rPr lang="en-US" b="1" u="sng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made</a:t>
            </a:r>
            <a:r>
              <a:rPr lang="en-US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at </a:t>
            </a:r>
            <a:r>
              <a:rPr lang="en-US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the tailor’s</a:t>
            </a:r>
            <a:r>
              <a:rPr lang="en-US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>
              <a:buNone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2. 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dentist’s</a:t>
            </a:r>
          </a:p>
          <a:p>
            <a:pPr marL="0" indent="0">
              <a:buNone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3. 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dry-cleaner’s</a:t>
            </a:r>
          </a:p>
          <a:p>
            <a:pPr marL="0" indent="0">
              <a:buNone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4. 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hairdresser’s</a:t>
            </a:r>
          </a:p>
          <a:p>
            <a:pPr marL="0" indent="0">
              <a:buNone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5. 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photographer’s</a:t>
            </a:r>
          </a:p>
          <a:p>
            <a:pPr marL="0" indent="0">
              <a:buNone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6. 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shoemaker’s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="" xmlns:a16="http://schemas.microsoft.com/office/drawing/2014/main" id="{55AEF4EB-EB97-4807-B398-E67DCA650345}"/>
              </a:ext>
            </a:extLst>
          </p:cNvPr>
          <p:cNvSpPr/>
          <p:nvPr/>
        </p:nvSpPr>
        <p:spPr>
          <a:xfrm>
            <a:off x="0" y="3610"/>
            <a:ext cx="12213207" cy="126552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12723" algn="ctr">
              <a:spcBef>
                <a:spcPts val="114"/>
              </a:spcBef>
              <a:defRPr/>
            </a:pPr>
            <a:r>
              <a:rPr lang="en-US" sz="55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GRAMMAR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7356" b="28506"/>
          <a:stretch/>
        </p:blipFill>
        <p:spPr>
          <a:xfrm>
            <a:off x="5087888" y="4170075"/>
            <a:ext cx="6632068" cy="2283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800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latin typeface="Arial" pitchFamily="34" charset="0"/>
                <a:cs typeface="Arial" pitchFamily="34" charset="0"/>
              </a:rPr>
              <a:t>Make new words with suffixes </a:t>
            </a:r>
            <a:r>
              <a:rPr lang="en-US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en-US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er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en-US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or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en-US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tion</a:t>
            </a:r>
            <a:r>
              <a:rPr lang="en-US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from </a:t>
            </a:r>
            <a:r>
              <a:rPr lang="en-US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produce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import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invest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manufacture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fertilize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and </a:t>
            </a:r>
            <a:r>
              <a:rPr lang="en-US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reflect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. </a:t>
            </a:r>
            <a:endParaRPr lang="en-US" b="1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US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Translate them. </a:t>
            </a:r>
          </a:p>
          <a:p>
            <a:pPr marL="0" indent="0">
              <a:buNone/>
            </a:pPr>
            <a:r>
              <a:rPr lang="en-US" b="1" dirty="0">
                <a:latin typeface="Arial" pitchFamily="34" charset="0"/>
                <a:cs typeface="Arial" pitchFamily="34" charset="0"/>
              </a:rPr>
              <a:t>e.g. export - exporter</a:t>
            </a:r>
          </a:p>
          <a:p>
            <a:pPr marL="0" indent="0">
              <a:buNone/>
            </a:pPr>
            <a:r>
              <a:rPr lang="en-US" b="1" dirty="0">
                <a:latin typeface="Arial" pitchFamily="34" charset="0"/>
                <a:cs typeface="Arial" pitchFamily="34" charset="0"/>
              </a:rPr>
              <a:t>product - production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="" xmlns:a16="http://schemas.microsoft.com/office/drawing/2014/main" id="{55AEF4EB-EB97-4807-B398-E67DCA650345}"/>
              </a:ext>
            </a:extLst>
          </p:cNvPr>
          <p:cNvSpPr/>
          <p:nvPr/>
        </p:nvSpPr>
        <p:spPr>
          <a:xfrm>
            <a:off x="0" y="3610"/>
            <a:ext cx="12213207" cy="126552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12723" algn="ctr">
              <a:spcBef>
                <a:spcPts val="114"/>
              </a:spcBef>
              <a:defRPr/>
            </a:pPr>
            <a:r>
              <a:rPr lang="en-US" sz="55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VOCABULARY AND WRITING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924944"/>
            <a:ext cx="5250692" cy="3572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800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1600201"/>
            <a:ext cx="8942784" cy="4997151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producer </a:t>
            </a:r>
          </a:p>
          <a:p>
            <a:pPr>
              <a:buFont typeface="Wingdings" pitchFamily="2" charset="2"/>
              <a:buChar char="§"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importer </a:t>
            </a:r>
          </a:p>
          <a:p>
            <a:pPr>
              <a:buFont typeface="Wingdings" pitchFamily="2" charset="2"/>
              <a:buChar char="§"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investor </a:t>
            </a:r>
          </a:p>
          <a:p>
            <a:pPr>
              <a:buFont typeface="Wingdings" pitchFamily="2" charset="2"/>
              <a:buChar char="§"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manufacturer </a:t>
            </a:r>
          </a:p>
          <a:p>
            <a:pPr>
              <a:buFont typeface="Wingdings" pitchFamily="2" charset="2"/>
              <a:buChar char="§"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fertilizer </a:t>
            </a:r>
          </a:p>
          <a:p>
            <a:pPr>
              <a:buFont typeface="Wingdings" pitchFamily="2" charset="2"/>
              <a:buChar char="§"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reflection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="" xmlns:a16="http://schemas.microsoft.com/office/drawing/2014/main" id="{55AEF4EB-EB97-4807-B398-E67DCA650345}"/>
              </a:ext>
            </a:extLst>
          </p:cNvPr>
          <p:cNvSpPr/>
          <p:nvPr/>
        </p:nvSpPr>
        <p:spPr>
          <a:xfrm>
            <a:off x="0" y="3610"/>
            <a:ext cx="12213207" cy="140916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12723" algn="ctr">
              <a:spcBef>
                <a:spcPts val="114"/>
              </a:spcBef>
              <a:defRPr/>
            </a:pPr>
            <a:r>
              <a:rPr lang="en-US" sz="6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Answer key</a:t>
            </a:r>
            <a:endParaRPr lang="en-US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9896" y="1767415"/>
            <a:ext cx="6480720" cy="4325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484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30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1544" y="332657"/>
            <a:ext cx="8136904" cy="5934283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07568" y="2852936"/>
            <a:ext cx="6264696" cy="2736304"/>
          </a:xfrm>
        </p:spPr>
        <p:txBody>
          <a:bodyPr>
            <a:noAutofit/>
          </a:bodyPr>
          <a:lstStyle/>
          <a:p>
            <a:r>
              <a:rPr lang="en-US" b="1" i="1" dirty="0">
                <a:latin typeface="Arial" pitchFamily="34" charset="0"/>
                <a:cs typeface="Arial" pitchFamily="34" charset="0"/>
              </a:rPr>
              <a:t>Grammar Exercise </a:t>
            </a:r>
            <a:r>
              <a:rPr lang="en-US" b="1" i="1" dirty="0" smtClean="0">
                <a:latin typeface="Arial" pitchFamily="34" charset="0"/>
                <a:cs typeface="Arial" pitchFamily="34" charset="0"/>
              </a:rPr>
              <a:t>2 page 102</a:t>
            </a:r>
            <a:endParaRPr lang="ru-RU" b="1" i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Asus\Pictures\JOBS\20-27-32-r60dk3o_kq_AysJtGnQCuNpPmLMX1Mg-YQrmk9z-hgcjL8-WyQOGWGw561kP2iaGZklHRy9b9bgPIpJoZ386c7T18gJCkqy6tnA5sugEw2k1r5VRWw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30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8074" b="25620"/>
          <a:stretch/>
        </p:blipFill>
        <p:spPr bwMode="auto">
          <a:xfrm>
            <a:off x="2063552" y="476672"/>
            <a:ext cx="6192688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1125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908721"/>
            <a:ext cx="10972800" cy="521744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8000" b="1" dirty="0" smtClean="0">
                <a:latin typeface="Broadway" pitchFamily="82" charset="0"/>
              </a:rPr>
              <a:t>A little knowledge is a </a:t>
            </a:r>
            <a:r>
              <a:rPr lang="en-US" sz="8000" b="1" dirty="0" smtClean="0">
                <a:solidFill>
                  <a:srgbClr val="7030A0"/>
                </a:solidFill>
                <a:latin typeface="Broadway" pitchFamily="82" charset="0"/>
              </a:rPr>
              <a:t>dangerous</a:t>
            </a:r>
            <a:r>
              <a:rPr lang="en-US" sz="8000" b="1" dirty="0" smtClean="0">
                <a:latin typeface="Broadway" pitchFamily="82" charset="0"/>
              </a:rPr>
              <a:t> thing.</a:t>
            </a:r>
            <a:endParaRPr lang="ru-RU" sz="8000" b="1" dirty="0"/>
          </a:p>
        </p:txBody>
      </p:sp>
    </p:spTree>
    <p:extLst>
      <p:ext uri="{BB962C8B-B14F-4D97-AF65-F5344CB8AC3E}">
        <p14:creationId xmlns:p14="http://schemas.microsoft.com/office/powerpoint/2010/main" val="2799664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1704" y="1133302"/>
            <a:ext cx="4599954" cy="4599954"/>
          </a:xfrm>
        </p:spPr>
      </p:pic>
      <p:sp>
        <p:nvSpPr>
          <p:cNvPr id="4" name="object 2">
            <a:extLst>
              <a:ext uri="{FF2B5EF4-FFF2-40B4-BE49-F238E27FC236}">
                <a16:creationId xmlns="" xmlns:a16="http://schemas.microsoft.com/office/drawing/2014/main" id="{55AEF4EB-EB97-4807-B398-E67DCA650345}"/>
              </a:ext>
            </a:extLst>
          </p:cNvPr>
          <p:cNvSpPr/>
          <p:nvPr/>
        </p:nvSpPr>
        <p:spPr>
          <a:xfrm>
            <a:off x="0" y="3610"/>
            <a:ext cx="12213207" cy="126552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12723" lvl="0" algn="ctr">
              <a:spcBef>
                <a:spcPts val="114"/>
              </a:spcBef>
              <a:defRPr/>
            </a:pPr>
            <a:r>
              <a:rPr lang="en-US" sz="66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Guess the organization</a:t>
            </a:r>
            <a:endParaRPr lang="en-US" sz="66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31704" y="5517232"/>
            <a:ext cx="48245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UN</a:t>
            </a:r>
            <a:r>
              <a:rPr lang="en-US" sz="3600" b="1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- United Nations</a:t>
            </a:r>
            <a:endParaRPr lang="en-US" sz="36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8731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="" xmlns:a16="http://schemas.microsoft.com/office/drawing/2014/main" id="{55AEF4EB-EB97-4807-B398-E67DCA650345}"/>
              </a:ext>
            </a:extLst>
          </p:cNvPr>
          <p:cNvSpPr/>
          <p:nvPr/>
        </p:nvSpPr>
        <p:spPr>
          <a:xfrm>
            <a:off x="0" y="3610"/>
            <a:ext cx="12213207" cy="126552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12723" lvl="0" algn="ctr">
              <a:spcBef>
                <a:spcPts val="114"/>
              </a:spcBef>
              <a:defRPr/>
            </a:pPr>
            <a:r>
              <a:rPr lang="en-US" sz="66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Guess the organization</a:t>
            </a:r>
            <a:endParaRPr lang="en-US" sz="66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7608" y="1484784"/>
            <a:ext cx="6261135" cy="4212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564526" y="2852936"/>
            <a:ext cx="4331674" cy="19442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911424" y="5878433"/>
            <a:ext cx="1087320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20000"/>
              </a:spcBef>
            </a:pPr>
            <a:r>
              <a:rPr lang="en-US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UNESCO</a:t>
            </a:r>
            <a:r>
              <a:rPr lang="en-US" sz="2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- United Nations Educational, Scientific and Cultural Organization</a:t>
            </a:r>
          </a:p>
        </p:txBody>
      </p:sp>
    </p:spTree>
    <p:extLst>
      <p:ext uri="{BB962C8B-B14F-4D97-AF65-F5344CB8AC3E}">
        <p14:creationId xmlns:p14="http://schemas.microsoft.com/office/powerpoint/2010/main" val="2774264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="" xmlns:a16="http://schemas.microsoft.com/office/drawing/2014/main" id="{55AEF4EB-EB97-4807-B398-E67DCA650345}"/>
              </a:ext>
            </a:extLst>
          </p:cNvPr>
          <p:cNvSpPr/>
          <p:nvPr/>
        </p:nvSpPr>
        <p:spPr>
          <a:xfrm>
            <a:off x="0" y="3610"/>
            <a:ext cx="12213207" cy="126552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12723" lvl="0" algn="ctr">
              <a:spcBef>
                <a:spcPts val="114"/>
              </a:spcBef>
              <a:defRPr/>
            </a:pPr>
            <a:r>
              <a:rPr lang="en-US" sz="66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Guess the organizations</a:t>
            </a:r>
            <a:endParaRPr lang="en-US" sz="66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17" b="11026"/>
          <a:stretch/>
        </p:blipFill>
        <p:spPr bwMode="auto">
          <a:xfrm>
            <a:off x="6744073" y="1556792"/>
            <a:ext cx="5256584" cy="4248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582" t="16416" r="7706" b="17894"/>
          <a:stretch/>
        </p:blipFill>
        <p:spPr>
          <a:xfrm>
            <a:off x="407368" y="1916832"/>
            <a:ext cx="6806710" cy="273630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855640" y="2060848"/>
            <a:ext cx="4331674" cy="23042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032104" y="4365104"/>
            <a:ext cx="4680520" cy="20162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1213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="" xmlns:a16="http://schemas.microsoft.com/office/drawing/2014/main" id="{55AEF4EB-EB97-4807-B398-E67DCA650345}"/>
              </a:ext>
            </a:extLst>
          </p:cNvPr>
          <p:cNvSpPr/>
          <p:nvPr/>
        </p:nvSpPr>
        <p:spPr>
          <a:xfrm>
            <a:off x="0" y="3610"/>
            <a:ext cx="12213207" cy="126552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12723" lvl="0" algn="ctr">
              <a:spcBef>
                <a:spcPts val="114"/>
              </a:spcBef>
              <a:defRPr/>
            </a:pPr>
            <a:r>
              <a:rPr lang="en-US" sz="66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Guess the organization</a:t>
            </a:r>
            <a:endParaRPr lang="en-US" sz="66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339" y="1484784"/>
            <a:ext cx="2828789" cy="37005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703512" y="5445224"/>
            <a:ext cx="90730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20000"/>
              </a:spcBef>
            </a:pPr>
            <a:r>
              <a:rPr lang="en-US" sz="3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WWF</a:t>
            </a:r>
            <a:r>
              <a:rPr lang="en-US" sz="3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- World Wide Fund For Nature</a:t>
            </a:r>
            <a:endParaRPr lang="ru-RU" sz="3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223792" y="4365104"/>
            <a:ext cx="2675490" cy="8640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4700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1704" y="1124744"/>
            <a:ext cx="4841541" cy="48415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object 2">
            <a:extLst>
              <a:ext uri="{FF2B5EF4-FFF2-40B4-BE49-F238E27FC236}">
                <a16:creationId xmlns="" xmlns:a16="http://schemas.microsoft.com/office/drawing/2014/main" id="{55AEF4EB-EB97-4807-B398-E67DCA650345}"/>
              </a:ext>
            </a:extLst>
          </p:cNvPr>
          <p:cNvSpPr/>
          <p:nvPr/>
        </p:nvSpPr>
        <p:spPr>
          <a:xfrm>
            <a:off x="0" y="3610"/>
            <a:ext cx="12213207" cy="126552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12723" lvl="0" algn="ctr">
              <a:spcBef>
                <a:spcPts val="114"/>
              </a:spcBef>
              <a:defRPr/>
            </a:pPr>
            <a:r>
              <a:rPr lang="en-US" sz="66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Guess the organization</a:t>
            </a:r>
            <a:endParaRPr lang="en-US" sz="66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19736" y="4365104"/>
            <a:ext cx="4608512" cy="13681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767408" y="5847655"/>
            <a:ext cx="11017224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UNICEF</a:t>
            </a:r>
            <a:r>
              <a:rPr lang="en-US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- United Nations International Children’s Emergency Fund</a:t>
            </a:r>
            <a:endParaRPr lang="ru-RU" sz="2600" dirty="0"/>
          </a:p>
        </p:txBody>
      </p:sp>
    </p:spTree>
    <p:extLst>
      <p:ext uri="{BB962C8B-B14F-4D97-AF65-F5344CB8AC3E}">
        <p14:creationId xmlns:p14="http://schemas.microsoft.com/office/powerpoint/2010/main" val="3683253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="" xmlns:a16="http://schemas.microsoft.com/office/drawing/2014/main" id="{55AEF4EB-EB97-4807-B398-E67DCA650345}"/>
              </a:ext>
            </a:extLst>
          </p:cNvPr>
          <p:cNvSpPr/>
          <p:nvPr/>
        </p:nvSpPr>
        <p:spPr>
          <a:xfrm>
            <a:off x="0" y="3610"/>
            <a:ext cx="12213207" cy="126552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12723" lvl="0" algn="ctr">
              <a:spcBef>
                <a:spcPts val="114"/>
              </a:spcBef>
              <a:defRPr/>
            </a:pPr>
            <a:r>
              <a:rPr lang="en-US" sz="66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Guess the NGOs</a:t>
            </a:r>
            <a:endParaRPr lang="en-US" sz="66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300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049"/>
          <a:stretch/>
        </p:blipFill>
        <p:spPr>
          <a:xfrm>
            <a:off x="2135560" y="1484784"/>
            <a:ext cx="7992888" cy="504056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367808" y="2780928"/>
            <a:ext cx="3456384" cy="4320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7968208" y="2473732"/>
            <a:ext cx="316835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RED CRECENT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919536" y="2401724"/>
            <a:ext cx="2592288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RED CROSS    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0008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="" xmlns:a16="http://schemas.microsoft.com/office/drawing/2014/main" id="{55AEF4EB-EB97-4807-B398-E67DCA650345}"/>
              </a:ext>
            </a:extLst>
          </p:cNvPr>
          <p:cNvSpPr/>
          <p:nvPr/>
        </p:nvSpPr>
        <p:spPr>
          <a:xfrm>
            <a:off x="0" y="3610"/>
            <a:ext cx="12213207" cy="126552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12723" lvl="0" algn="ctr">
              <a:spcBef>
                <a:spcPts val="114"/>
              </a:spcBef>
              <a:defRPr/>
            </a:pPr>
            <a:r>
              <a:rPr lang="en-US" sz="66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Guess the NGOs</a:t>
            </a:r>
            <a:endParaRPr lang="en-US" sz="66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7503" t="40710" b="36700"/>
          <a:stretch/>
        </p:blipFill>
        <p:spPr>
          <a:xfrm>
            <a:off x="551384" y="1299606"/>
            <a:ext cx="7640936" cy="270545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351584" y="3212976"/>
            <a:ext cx="5688632" cy="5040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494" t="23296" b="58114"/>
          <a:stretch/>
        </p:blipFill>
        <p:spPr>
          <a:xfrm>
            <a:off x="2567608" y="4005064"/>
            <a:ext cx="9038027" cy="2016224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4799856" y="4869160"/>
            <a:ext cx="6696744" cy="8640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6727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9376" y="1412776"/>
            <a:ext cx="11377264" cy="5256584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ü"/>
            </a:pPr>
            <a:r>
              <a:rPr lang="en-US" sz="2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obey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- to 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act according to what you have been asked or ordered to do by someone in authority, or to behave according to a rule, law, or instruction</a:t>
            </a:r>
            <a:endParaRPr lang="en-US" sz="2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sz="2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statute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- a 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law that has been formally approved and written down</a:t>
            </a:r>
            <a:endParaRPr lang="en-US" sz="2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natural disaster 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- a natural event such as a flood, earthquake, or tsunami that kills or injures a lot of people</a:t>
            </a:r>
            <a:endParaRPr lang="en-US" sz="2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sz="2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war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- armed 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fighting between two or more countries or groups, or a particular example of this</a:t>
            </a:r>
            <a:endParaRPr lang="en-US" sz="2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sz="2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battle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-  a 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fight between armed forces</a:t>
            </a:r>
            <a:endParaRPr lang="en-US" sz="2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sz="2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wounded 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- injured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, especially with a cut or hole in the skin</a:t>
            </a:r>
            <a:endParaRPr lang="en-US" sz="2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sz="2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voluntary 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- done, made, or given willingly, without being forced or paid to do it</a:t>
            </a:r>
            <a:endParaRPr lang="en-US" sz="2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volunteer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- a person who does something, especially helping other people, willingly and without being forced or paid to do 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it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xmlns="" id="{55AEF4EB-EB97-4807-B398-E67DCA650345}"/>
              </a:ext>
            </a:extLst>
          </p:cNvPr>
          <p:cNvSpPr/>
          <p:nvPr/>
        </p:nvSpPr>
        <p:spPr>
          <a:xfrm>
            <a:off x="0" y="3610"/>
            <a:ext cx="12213207" cy="126552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12723" algn="ctr">
              <a:spcBef>
                <a:spcPts val="114"/>
              </a:spcBef>
              <a:defRPr/>
            </a:pPr>
            <a:r>
              <a:rPr lang="en-US" sz="55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Guess the words</a:t>
            </a:r>
            <a:endParaRPr lang="en-US" sz="55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11424" y="1412776"/>
            <a:ext cx="792088" cy="36004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911424" y="2420888"/>
            <a:ext cx="1152128" cy="36004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911424" y="2780928"/>
            <a:ext cx="2448272" cy="36004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839416" y="3509392"/>
            <a:ext cx="648072" cy="35165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911424" y="4293096"/>
            <a:ext cx="1008112" cy="36004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839416" y="4653136"/>
            <a:ext cx="1584176" cy="36004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911424" y="5085184"/>
            <a:ext cx="1512168" cy="36004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911424" y="5733256"/>
            <a:ext cx="1512168" cy="36004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4406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4163</TotalTime>
  <Words>714</Words>
  <Application>Microsoft Office PowerPoint</Application>
  <PresentationFormat>Произвольный</PresentationFormat>
  <Paragraphs>87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Revision.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Grammar Exercise 2 page 102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GRADE 9 IT skills  Lesson 2B INTERNET SAFETY</dc:title>
  <dc:creator>Азиз</dc:creator>
  <cp:lastModifiedBy>Asus</cp:lastModifiedBy>
  <cp:revision>111</cp:revision>
  <dcterms:created xsi:type="dcterms:W3CDTF">2020-08-18T14:17:35Z</dcterms:created>
  <dcterms:modified xsi:type="dcterms:W3CDTF">2021-02-23T05:45:22Z</dcterms:modified>
</cp:coreProperties>
</file>