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9" r:id="rId3"/>
    <p:sldId id="305" r:id="rId4"/>
    <p:sldId id="304" r:id="rId5"/>
    <p:sldId id="306" r:id="rId6"/>
    <p:sldId id="307" r:id="rId7"/>
    <p:sldId id="308" r:id="rId8"/>
    <p:sldId id="310" r:id="rId9"/>
    <p:sldId id="302" r:id="rId10"/>
    <p:sldId id="303" r:id="rId11"/>
    <p:sldId id="299" r:id="rId12"/>
    <p:sldId id="298" r:id="rId13"/>
    <p:sldId id="300" r:id="rId14"/>
    <p:sldId id="297" r:id="rId15"/>
    <p:sldId id="296" r:id="rId16"/>
    <p:sldId id="277" r:id="rId17"/>
    <p:sldId id="276" r:id="rId18"/>
    <p:sldId id="31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96" y="-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A65C-0518-4989-A75D-9B4CFFD8C0A1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A497-B5FC-410C-9132-CFB28205BE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8" y="2385805"/>
            <a:ext cx="9289032" cy="1835283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Revision.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41A4293-D12B-48D9-A903-00B5CD1831B2}"/>
              </a:ext>
            </a:extLst>
          </p:cNvPr>
          <p:cNvSpPr/>
          <p:nvPr/>
        </p:nvSpPr>
        <p:spPr>
          <a:xfrm>
            <a:off x="-28224" y="0"/>
            <a:ext cx="12213207" cy="14847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8014" b="1" kern="0" spc="5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8014" b="1" kern="0" spc="5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="" xmlns:a16="http://schemas.microsoft.com/office/drawing/2014/main" id="{74A063D2-18F1-4ADC-AE77-9206391B8340}"/>
              </a:ext>
            </a:extLst>
          </p:cNvPr>
          <p:cNvSpPr/>
          <p:nvPr/>
        </p:nvSpPr>
        <p:spPr>
          <a:xfrm>
            <a:off x="335989" y="110583"/>
            <a:ext cx="793519" cy="1226371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="" xmlns:a16="http://schemas.microsoft.com/office/drawing/2014/main" id="{8ECCE9C5-8818-4BF2-9FC6-0095A29FE498}"/>
              </a:ext>
            </a:extLst>
          </p:cNvPr>
          <p:cNvSpPr/>
          <p:nvPr/>
        </p:nvSpPr>
        <p:spPr>
          <a:xfrm>
            <a:off x="480252" y="610421"/>
            <a:ext cx="240635" cy="344046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="" xmlns:a16="http://schemas.microsoft.com/office/drawing/2014/main" id="{B16A97D5-9C0B-485C-B402-9FF1512DFDE4}"/>
              </a:ext>
            </a:extLst>
          </p:cNvPr>
          <p:cNvSpPr/>
          <p:nvPr/>
        </p:nvSpPr>
        <p:spPr>
          <a:xfrm>
            <a:off x="415151" y="600526"/>
            <a:ext cx="611472" cy="535328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="" xmlns:a16="http://schemas.microsoft.com/office/drawing/2014/main" id="{D459C0B5-CA5D-4CB9-8979-1AE43CD0F473}"/>
              </a:ext>
            </a:extLst>
          </p:cNvPr>
          <p:cNvSpPr/>
          <p:nvPr/>
        </p:nvSpPr>
        <p:spPr>
          <a:xfrm>
            <a:off x="10635782" y="359851"/>
            <a:ext cx="1075055" cy="10099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5" b="1" dirty="0" smtClean="0">
                <a:solidFill>
                  <a:schemeClr val="bg1"/>
                </a:solidFill>
              </a:rPr>
              <a:t>Grade: </a:t>
            </a:r>
            <a:endParaRPr lang="en-US" sz="2805" b="1" dirty="0">
              <a:solidFill>
                <a:schemeClr val="bg1"/>
              </a:solidFill>
            </a:endParaRPr>
          </a:p>
          <a:p>
            <a:pPr algn="ctr"/>
            <a:r>
              <a:rPr lang="en-US" sz="2805" b="1" dirty="0">
                <a:solidFill>
                  <a:schemeClr val="bg1"/>
                </a:solidFill>
              </a:rPr>
              <a:t>9</a:t>
            </a:r>
            <a:endParaRPr sz="2805" dirty="0">
              <a:solidFill>
                <a:schemeClr val="bg1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0FA79EAB-194B-41C9-AFD3-0B48A37E7D6F}"/>
              </a:ext>
            </a:extLst>
          </p:cNvPr>
          <p:cNvSpPr/>
          <p:nvPr/>
        </p:nvSpPr>
        <p:spPr>
          <a:xfrm>
            <a:off x="707062" y="2419046"/>
            <a:ext cx="583454" cy="15590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pic>
        <p:nvPicPr>
          <p:cNvPr id="9" name="Picture 2" descr="C:\Users\Asus\Pictures\Новая папка\19-19-19-3aeee468975848dc3d4885aef56cbee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595"/>
          <a:stretch/>
        </p:blipFill>
        <p:spPr bwMode="auto">
          <a:xfrm>
            <a:off x="5422860" y="3717032"/>
            <a:ext cx="6505788" cy="30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645968" cy="45651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joint ventures 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multi-nationals</a:t>
            </a:r>
          </a:p>
          <a:p>
            <a:pPr>
              <a:buFont typeface="Wingdings" pitchFamily="2" charset="2"/>
              <a:buChar char="Ø"/>
            </a:pPr>
            <a:endParaRPr lang="en-US" sz="2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joint stock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companies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call companies that work</a:t>
            </a:r>
          </a:p>
          <a:p>
            <a:pPr marL="12723" algn="ctr">
              <a:spcBef>
                <a:spcPts val="114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several countries?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2391" y="1412776"/>
            <a:ext cx="67581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arrangement between two or more companies to work together on a particular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project.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large and powerful company that produces and sells goods in many different </a:t>
            </a:r>
            <a:r>
              <a:rPr lang="en-U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countries.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business that is owned by the group of people who have shares in the company;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company that is owned and controlled by shareholders, with shares that are traded on a stock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market.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Listen to the radio report </a:t>
            </a:r>
            <a:r>
              <a:rPr lang="en-US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write down the missing words.</a:t>
            </a: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Coca-Cola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has opened its fifth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bottling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________ in Uzbekistan. The new plant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which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will specialize in the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____________ of carbonated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soft drinks, is Coca-Cola’s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largest plant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in Central Asia. Equipped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with 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latest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__________  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it has created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more than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160 new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________ for highly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skilled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__________.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William Casey, President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Coca- Cola’s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Greater Europe Group said: “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 are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convinced that Uzbekistan will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continue to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make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________ in creating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________ for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international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___________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and we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are proud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to play a role in the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___________    of the Uzbekistan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economy”.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08168" y="1980129"/>
            <a:ext cx="1390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plant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2844225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production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5716" y="3717032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08368" y="3708321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jobs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4496" y="4140369"/>
            <a:ext cx="2278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specialists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0197" y="4932457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416" y="5373216"/>
            <a:ext cx="182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support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7456" y="5373216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investment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5041" y="5796553"/>
            <a:ext cx="2710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Read the article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do “TRUE or FALSE” task.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The most important 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industrial 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development 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Britain in the past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 years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or so has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been the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growth of the offshore oil and gas industries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as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well as the wide application of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new microelectronic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technologies in industry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and commerce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 Although expanding service industries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like </a:t>
            </a: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finance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tourism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now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represent about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65 percent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of Britain’s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national output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, manufacturing still plays a vital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role in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the economy. Britain takes a leading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part in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high technology industries like chemicals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aerospace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and electronics where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British companies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are among the world’s 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biggest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most successful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725144"/>
            <a:ext cx="6642893" cy="20162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40768"/>
            <a:ext cx="1103101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The most important industrial development  in Britain in the past 20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years,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has been the growth of the offshore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cotton and textile industries.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Service industries represent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65 percent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Britain’s national </a:t>
            </a: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output.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Britain takes a leading part in high technology </a:t>
            </a: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industries.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Finance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tourism industries aren’t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expanding </a:t>
            </a: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Britain.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Energy industry plays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vital role in </a:t>
            </a: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Britain’s economy.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6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Comprehension </a:t>
            </a:r>
            <a:endParaRPr lang="en-US" sz="6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664" y="232971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744" y="319381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0456" y="36978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88488" y="42019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6440" y="47059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sentences about what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 have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 done at each 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these places.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tailor’s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e.g. I </a:t>
            </a:r>
            <a:r>
              <a:rPr lang="en-US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had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my black suit </a:t>
            </a:r>
            <a:r>
              <a:rPr lang="en-US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made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tailor’s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dentist’s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dry-cleaner’s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hairdresser’s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photographer’s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shoemaker’s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56" b="28506"/>
          <a:stretch/>
        </p:blipFill>
        <p:spPr>
          <a:xfrm>
            <a:off x="5087888" y="4170075"/>
            <a:ext cx="6632068" cy="22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Make new words with suffixes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tion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import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invest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manufacture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fertilize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reflect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Translate them. </a:t>
            </a: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e.g. export - exporter</a:t>
            </a:r>
          </a:p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product - production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AND WRITING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4944"/>
            <a:ext cx="5250692" cy="35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8942784" cy="49971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producer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importer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investor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manufacturer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fertilizer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reflection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4091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key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767415"/>
            <a:ext cx="6480720" cy="43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2657"/>
            <a:ext cx="8136904" cy="5934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2852936"/>
            <a:ext cx="6264696" cy="2736304"/>
          </a:xfrm>
        </p:spPr>
        <p:txBody>
          <a:bodyPr>
            <a:no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Grammar Exercise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2 page 102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Pictures\JOBS\20-27-32-r60dk3o_kq_AysJtGnQCuNpPmLMX1Mg-YQrmk9z-hgcjL8-WyQOGWGw561kP2iaGZklHRy9b9bgPIpJoZ386c7T18gJCkqy6tnA5sugEw2k1r5VRW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74" b="25620"/>
          <a:stretch/>
        </p:blipFill>
        <p:spPr bwMode="auto">
          <a:xfrm>
            <a:off x="2063552" y="476672"/>
            <a:ext cx="61926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08721"/>
            <a:ext cx="10972800" cy="52174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latin typeface="Broadway" pitchFamily="82" charset="0"/>
              </a:rPr>
              <a:t>A little knowledge is a </a:t>
            </a:r>
            <a:r>
              <a:rPr lang="en-US" sz="8000" b="1" dirty="0" smtClean="0">
                <a:solidFill>
                  <a:srgbClr val="7030A0"/>
                </a:solidFill>
                <a:latin typeface="Broadway" pitchFamily="82" charset="0"/>
              </a:rPr>
              <a:t>dangerous</a:t>
            </a:r>
            <a:r>
              <a:rPr lang="en-US" sz="8000" b="1" dirty="0" smtClean="0">
                <a:latin typeface="Broadway" pitchFamily="82" charset="0"/>
              </a:rPr>
              <a:t> thing.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7996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133302"/>
            <a:ext cx="4599954" cy="4599954"/>
          </a:xfrm>
        </p:spPr>
      </p:pic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lvl="0" algn="ctr">
              <a:spcBef>
                <a:spcPts val="114"/>
              </a:spcBef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organization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1704" y="5517232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- United Nations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lvl="0" algn="ctr">
              <a:spcBef>
                <a:spcPts val="114"/>
              </a:spcBef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organization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484784"/>
            <a:ext cx="6261135" cy="421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4526" y="2852936"/>
            <a:ext cx="433167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5878433"/>
            <a:ext cx="10873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UNESCO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United Nations Educational, Scientific and Cultural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742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lvl="0" algn="ctr">
              <a:spcBef>
                <a:spcPts val="114"/>
              </a:spcBef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organizations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b="11026"/>
          <a:stretch/>
        </p:blipFill>
        <p:spPr bwMode="auto">
          <a:xfrm>
            <a:off x="6744073" y="1556792"/>
            <a:ext cx="52565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6416" r="7706" b="17894"/>
          <a:stretch/>
        </p:blipFill>
        <p:spPr>
          <a:xfrm>
            <a:off x="407368" y="1916832"/>
            <a:ext cx="6806710" cy="2736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5640" y="2060848"/>
            <a:ext cx="4331674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32104" y="4365104"/>
            <a:ext cx="468052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lvl="0" algn="ctr">
              <a:spcBef>
                <a:spcPts val="114"/>
              </a:spcBef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organization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39" y="1484784"/>
            <a:ext cx="2828789" cy="37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3512" y="5445224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WWF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World Wide Fund For Nature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3792" y="4365104"/>
            <a:ext cx="267549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124744"/>
            <a:ext cx="4841541" cy="484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lvl="0" algn="ctr">
              <a:spcBef>
                <a:spcPts val="114"/>
              </a:spcBef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organization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9736" y="4365104"/>
            <a:ext cx="460851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5847655"/>
            <a:ext cx="110172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UNICEF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United Nations International Children’s Emergency Fund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832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lvl="0" algn="ctr">
              <a:spcBef>
                <a:spcPts val="114"/>
              </a:spcBef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NGOs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9"/>
          <a:stretch/>
        </p:blipFill>
        <p:spPr>
          <a:xfrm>
            <a:off x="2135560" y="1484784"/>
            <a:ext cx="7992888" cy="5040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67808" y="2780928"/>
            <a:ext cx="34563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968208" y="2473732"/>
            <a:ext cx="3168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RED CRECENT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9536" y="2401724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RED CROSS   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lvl="0" algn="ctr">
              <a:spcBef>
                <a:spcPts val="114"/>
              </a:spcBef>
              <a:defRPr/>
            </a:pPr>
            <a:r>
              <a:rPr lang="en-US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NGOs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03" t="40710" b="36700"/>
          <a:stretch/>
        </p:blipFill>
        <p:spPr>
          <a:xfrm>
            <a:off x="551384" y="1299606"/>
            <a:ext cx="7640936" cy="27054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4" y="3212976"/>
            <a:ext cx="568863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4" t="23296" b="58114"/>
          <a:stretch/>
        </p:blipFill>
        <p:spPr>
          <a:xfrm>
            <a:off x="2567608" y="4005064"/>
            <a:ext cx="9038027" cy="20162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99856" y="4869160"/>
            <a:ext cx="669674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412776"/>
            <a:ext cx="11377264" cy="52565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obey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to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act according to what you have been asked or ordered to do by someone in authority, or to behave according to a rule, law, or instruction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statute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law that has been formally approved and written down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natural disaster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a natural event such as a flood, earthquake, or tsunami that kills or injures a lot of people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armed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fighting between two or more countries or groups, or a particular example of this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battle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 a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fight between armed forces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wounded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injured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especially with a cut or hole in the skin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voluntary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done, made, or given willingly, without being forced or paid to do it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volunteer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a person who does something, especially helping other people, willingly and without being forced or paid to do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it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words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1412776"/>
            <a:ext cx="792088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2420888"/>
            <a:ext cx="1152128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2780928"/>
            <a:ext cx="244827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416" y="3509392"/>
            <a:ext cx="648072" cy="351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1424" y="4293096"/>
            <a:ext cx="100811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6" y="4653136"/>
            <a:ext cx="1584176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1424" y="5085184"/>
            <a:ext cx="1512168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1424" y="5733256"/>
            <a:ext cx="1512168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0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714</Words>
  <Application>Microsoft Office PowerPoint</Application>
  <PresentationFormat>Произвольный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Revision.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Grammar Exercise 2 page 102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IT skills  Lesson 2B INTERNET SAFETY</dc:title>
  <dc:creator>Азиз</dc:creator>
  <cp:lastModifiedBy>Asus</cp:lastModifiedBy>
  <cp:revision>111</cp:revision>
  <dcterms:created xsi:type="dcterms:W3CDTF">2020-08-18T14:17:35Z</dcterms:created>
  <dcterms:modified xsi:type="dcterms:W3CDTF">2021-02-23T05:45:22Z</dcterms:modified>
</cp:coreProperties>
</file>