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2" r:id="rId3"/>
    <p:sldId id="299" r:id="rId4"/>
    <p:sldId id="298" r:id="rId5"/>
    <p:sldId id="302" r:id="rId6"/>
    <p:sldId id="297" r:id="rId7"/>
    <p:sldId id="304" r:id="rId8"/>
    <p:sldId id="303" r:id="rId9"/>
    <p:sldId id="296" r:id="rId10"/>
    <p:sldId id="301" r:id="rId11"/>
    <p:sldId id="300" r:id="rId12"/>
    <p:sldId id="305" r:id="rId13"/>
    <p:sldId id="295" r:id="rId14"/>
    <p:sldId id="276" r:id="rId15"/>
    <p:sldId id="30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33"/>
    <a:srgbClr val="CC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84" y="-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7A65C-0518-4989-A75D-9B4CFFD8C0A1}" type="datetimeFigureOut">
              <a:rPr lang="ru-RU" smtClean="0"/>
              <a:t>21.02.2021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FA497-B5FC-410C-9132-CFB28205BE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64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488" y="2385805"/>
            <a:ext cx="9289032" cy="1835283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One world- in English?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xmlns="" id="{C41A4293-D12B-48D9-A903-00B5CD1831B2}"/>
              </a:ext>
            </a:extLst>
          </p:cNvPr>
          <p:cNvSpPr/>
          <p:nvPr/>
        </p:nvSpPr>
        <p:spPr>
          <a:xfrm>
            <a:off x="-28224" y="0"/>
            <a:ext cx="12213207" cy="148478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8014" b="1" kern="0" spc="5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sz="8014" b="1" kern="0" spc="5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xmlns="" id="{74A063D2-18F1-4ADC-AE77-9206391B8340}"/>
              </a:ext>
            </a:extLst>
          </p:cNvPr>
          <p:cNvSpPr/>
          <p:nvPr/>
        </p:nvSpPr>
        <p:spPr>
          <a:xfrm>
            <a:off x="335989" y="110583"/>
            <a:ext cx="793519" cy="1226371"/>
          </a:xfrm>
          <a:custGeom>
            <a:avLst/>
            <a:gdLst/>
            <a:ahLst/>
            <a:cxnLst/>
            <a:rect l="l" t="t" r="r" b="b"/>
            <a:pathLst>
              <a:path w="297180" h="568960">
                <a:moveTo>
                  <a:pt x="49293" y="492573"/>
                </a:moveTo>
                <a:lnTo>
                  <a:pt x="31128" y="492573"/>
                </a:lnTo>
                <a:lnTo>
                  <a:pt x="31128" y="564437"/>
                </a:lnTo>
                <a:lnTo>
                  <a:pt x="35196" y="568501"/>
                </a:lnTo>
                <a:lnTo>
                  <a:pt x="45229" y="568501"/>
                </a:lnTo>
                <a:lnTo>
                  <a:pt x="49293" y="564437"/>
                </a:lnTo>
                <a:lnTo>
                  <a:pt x="49293" y="492573"/>
                </a:lnTo>
                <a:close/>
              </a:path>
              <a:path w="297180" h="568960">
                <a:moveTo>
                  <a:pt x="88404" y="492573"/>
                </a:moveTo>
                <a:lnTo>
                  <a:pt x="70238" y="492573"/>
                </a:lnTo>
                <a:lnTo>
                  <a:pt x="70238" y="564437"/>
                </a:lnTo>
                <a:lnTo>
                  <a:pt x="74303" y="568501"/>
                </a:lnTo>
                <a:lnTo>
                  <a:pt x="84340" y="568501"/>
                </a:lnTo>
                <a:lnTo>
                  <a:pt x="88404" y="564437"/>
                </a:lnTo>
                <a:lnTo>
                  <a:pt x="88404" y="492573"/>
                </a:lnTo>
                <a:close/>
              </a:path>
              <a:path w="297180" h="568960">
                <a:moveTo>
                  <a:pt x="181616" y="492573"/>
                </a:moveTo>
                <a:lnTo>
                  <a:pt x="163450" y="492573"/>
                </a:lnTo>
                <a:lnTo>
                  <a:pt x="163450" y="564437"/>
                </a:lnTo>
                <a:lnTo>
                  <a:pt x="167514" y="568501"/>
                </a:lnTo>
                <a:lnTo>
                  <a:pt x="177551" y="568501"/>
                </a:lnTo>
                <a:lnTo>
                  <a:pt x="181616" y="564437"/>
                </a:lnTo>
                <a:lnTo>
                  <a:pt x="181616" y="492573"/>
                </a:lnTo>
                <a:close/>
              </a:path>
              <a:path w="297180" h="568960">
                <a:moveTo>
                  <a:pt x="226461" y="492573"/>
                </a:moveTo>
                <a:lnTo>
                  <a:pt x="208295" y="492573"/>
                </a:lnTo>
                <a:lnTo>
                  <a:pt x="208295" y="564437"/>
                </a:lnTo>
                <a:lnTo>
                  <a:pt x="212363" y="568501"/>
                </a:lnTo>
                <a:lnTo>
                  <a:pt x="222396" y="568501"/>
                </a:lnTo>
                <a:lnTo>
                  <a:pt x="226461" y="564437"/>
                </a:lnTo>
                <a:lnTo>
                  <a:pt x="226461" y="492573"/>
                </a:lnTo>
                <a:close/>
              </a:path>
              <a:path w="297180" h="568960">
                <a:moveTo>
                  <a:pt x="265570" y="492573"/>
                </a:moveTo>
                <a:lnTo>
                  <a:pt x="247406" y="492573"/>
                </a:lnTo>
                <a:lnTo>
                  <a:pt x="247406" y="564437"/>
                </a:lnTo>
                <a:lnTo>
                  <a:pt x="251470" y="568501"/>
                </a:lnTo>
                <a:lnTo>
                  <a:pt x="261503" y="568501"/>
                </a:lnTo>
                <a:lnTo>
                  <a:pt x="265570" y="564437"/>
                </a:lnTo>
                <a:lnTo>
                  <a:pt x="265570" y="492573"/>
                </a:lnTo>
                <a:close/>
              </a:path>
              <a:path w="297180" h="568960">
                <a:moveTo>
                  <a:pt x="133249" y="492573"/>
                </a:moveTo>
                <a:lnTo>
                  <a:pt x="115084" y="492573"/>
                </a:lnTo>
                <a:lnTo>
                  <a:pt x="115084" y="516192"/>
                </a:lnTo>
                <a:lnTo>
                  <a:pt x="119148" y="520258"/>
                </a:lnTo>
                <a:lnTo>
                  <a:pt x="129185" y="520258"/>
                </a:lnTo>
                <a:lnTo>
                  <a:pt x="133249" y="516192"/>
                </a:lnTo>
                <a:lnTo>
                  <a:pt x="133249" y="492573"/>
                </a:lnTo>
                <a:close/>
              </a:path>
              <a:path w="297180" h="568960">
                <a:moveTo>
                  <a:pt x="292635" y="195872"/>
                </a:moveTo>
                <a:lnTo>
                  <a:pt x="4064" y="195872"/>
                </a:lnTo>
                <a:lnTo>
                  <a:pt x="0" y="199941"/>
                </a:lnTo>
                <a:lnTo>
                  <a:pt x="0" y="488509"/>
                </a:lnTo>
                <a:lnTo>
                  <a:pt x="4064" y="492573"/>
                </a:lnTo>
                <a:lnTo>
                  <a:pt x="292635" y="492573"/>
                </a:lnTo>
                <a:lnTo>
                  <a:pt x="296701" y="488509"/>
                </a:lnTo>
                <a:lnTo>
                  <a:pt x="296701" y="474412"/>
                </a:lnTo>
                <a:lnTo>
                  <a:pt x="18164" y="474412"/>
                </a:lnTo>
                <a:lnTo>
                  <a:pt x="18164" y="214038"/>
                </a:lnTo>
                <a:lnTo>
                  <a:pt x="296701" y="214038"/>
                </a:lnTo>
                <a:lnTo>
                  <a:pt x="296701" y="199941"/>
                </a:lnTo>
                <a:lnTo>
                  <a:pt x="292635" y="195872"/>
                </a:lnTo>
                <a:close/>
              </a:path>
              <a:path w="297180" h="568960">
                <a:moveTo>
                  <a:pt x="292635" y="377358"/>
                </a:moveTo>
                <a:lnTo>
                  <a:pt x="282602" y="377358"/>
                </a:lnTo>
                <a:lnTo>
                  <a:pt x="278535" y="381424"/>
                </a:lnTo>
                <a:lnTo>
                  <a:pt x="278535" y="474412"/>
                </a:lnTo>
                <a:lnTo>
                  <a:pt x="296701" y="474412"/>
                </a:lnTo>
                <a:lnTo>
                  <a:pt x="296701" y="381424"/>
                </a:lnTo>
                <a:lnTo>
                  <a:pt x="292635" y="377358"/>
                </a:lnTo>
                <a:close/>
              </a:path>
              <a:path w="297180" h="568960">
                <a:moveTo>
                  <a:pt x="296701" y="214038"/>
                </a:moveTo>
                <a:lnTo>
                  <a:pt x="278535" y="214038"/>
                </a:lnTo>
                <a:lnTo>
                  <a:pt x="278535" y="362390"/>
                </a:lnTo>
                <a:lnTo>
                  <a:pt x="282602" y="366458"/>
                </a:lnTo>
                <a:lnTo>
                  <a:pt x="292635" y="366458"/>
                </a:lnTo>
                <a:lnTo>
                  <a:pt x="296701" y="362390"/>
                </a:lnTo>
                <a:lnTo>
                  <a:pt x="296701" y="214038"/>
                </a:lnTo>
                <a:close/>
              </a:path>
              <a:path w="297180" h="568960">
                <a:moveTo>
                  <a:pt x="178645" y="134385"/>
                </a:moveTo>
                <a:lnTo>
                  <a:pt x="31589" y="134385"/>
                </a:lnTo>
                <a:lnTo>
                  <a:pt x="27528" y="138449"/>
                </a:lnTo>
                <a:lnTo>
                  <a:pt x="27524" y="195872"/>
                </a:lnTo>
                <a:lnTo>
                  <a:pt x="45690" y="195872"/>
                </a:lnTo>
                <a:lnTo>
                  <a:pt x="45690" y="152549"/>
                </a:lnTo>
                <a:lnTo>
                  <a:pt x="178645" y="152549"/>
                </a:lnTo>
                <a:lnTo>
                  <a:pt x="182709" y="148485"/>
                </a:lnTo>
                <a:lnTo>
                  <a:pt x="182706" y="138449"/>
                </a:lnTo>
                <a:lnTo>
                  <a:pt x="178645" y="134385"/>
                </a:lnTo>
                <a:close/>
              </a:path>
              <a:path w="297180" h="568960">
                <a:moveTo>
                  <a:pt x="265111" y="134385"/>
                </a:moveTo>
                <a:lnTo>
                  <a:pt x="196466" y="134385"/>
                </a:lnTo>
                <a:lnTo>
                  <a:pt x="192397" y="138449"/>
                </a:lnTo>
                <a:lnTo>
                  <a:pt x="192401" y="148485"/>
                </a:lnTo>
                <a:lnTo>
                  <a:pt x="196466" y="152549"/>
                </a:lnTo>
                <a:lnTo>
                  <a:pt x="251009" y="152549"/>
                </a:lnTo>
                <a:lnTo>
                  <a:pt x="251009" y="195872"/>
                </a:lnTo>
                <a:lnTo>
                  <a:pt x="269175" y="195872"/>
                </a:lnTo>
                <a:lnTo>
                  <a:pt x="269171" y="138449"/>
                </a:lnTo>
                <a:lnTo>
                  <a:pt x="265111" y="134385"/>
                </a:lnTo>
                <a:close/>
              </a:path>
              <a:path w="297180" h="568960">
                <a:moveTo>
                  <a:pt x="151541" y="0"/>
                </a:moveTo>
                <a:lnTo>
                  <a:pt x="145158" y="0"/>
                </a:lnTo>
                <a:lnTo>
                  <a:pt x="142203" y="1673"/>
                </a:lnTo>
                <a:lnTo>
                  <a:pt x="93830" y="82332"/>
                </a:lnTo>
                <a:lnTo>
                  <a:pt x="64881" y="82332"/>
                </a:lnTo>
                <a:lnTo>
                  <a:pt x="60817" y="86396"/>
                </a:lnTo>
                <a:lnTo>
                  <a:pt x="60817" y="134385"/>
                </a:lnTo>
                <a:lnTo>
                  <a:pt x="78987" y="134385"/>
                </a:lnTo>
                <a:lnTo>
                  <a:pt x="78987" y="100493"/>
                </a:lnTo>
                <a:lnTo>
                  <a:pt x="235882" y="100493"/>
                </a:lnTo>
                <a:lnTo>
                  <a:pt x="235882" y="86396"/>
                </a:lnTo>
                <a:lnTo>
                  <a:pt x="231818" y="82329"/>
                </a:lnTo>
                <a:lnTo>
                  <a:pt x="115008" y="82329"/>
                </a:lnTo>
                <a:lnTo>
                  <a:pt x="148352" y="26741"/>
                </a:lnTo>
                <a:lnTo>
                  <a:pt x="169533" y="26741"/>
                </a:lnTo>
                <a:lnTo>
                  <a:pt x="154500" y="1673"/>
                </a:lnTo>
                <a:lnTo>
                  <a:pt x="151541" y="0"/>
                </a:lnTo>
                <a:close/>
              </a:path>
              <a:path w="297180" h="568960">
                <a:moveTo>
                  <a:pt x="235882" y="100493"/>
                </a:moveTo>
                <a:lnTo>
                  <a:pt x="217716" y="100493"/>
                </a:lnTo>
                <a:lnTo>
                  <a:pt x="217716" y="134385"/>
                </a:lnTo>
                <a:lnTo>
                  <a:pt x="235882" y="134385"/>
                </a:lnTo>
                <a:lnTo>
                  <a:pt x="235882" y="100493"/>
                </a:lnTo>
                <a:close/>
              </a:path>
              <a:path w="297180" h="568960">
                <a:moveTo>
                  <a:pt x="169533" y="26741"/>
                </a:moveTo>
                <a:lnTo>
                  <a:pt x="148352" y="26741"/>
                </a:lnTo>
                <a:lnTo>
                  <a:pt x="181687" y="82329"/>
                </a:lnTo>
                <a:lnTo>
                  <a:pt x="202869" y="82329"/>
                </a:lnTo>
                <a:lnTo>
                  <a:pt x="169533" y="2674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6046"/>
            <a:endParaRPr sz="180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xmlns="" id="{8ECCE9C5-8818-4BF2-9FC6-0095A29FE498}"/>
              </a:ext>
            </a:extLst>
          </p:cNvPr>
          <p:cNvSpPr/>
          <p:nvPr/>
        </p:nvSpPr>
        <p:spPr>
          <a:xfrm>
            <a:off x="480252" y="610421"/>
            <a:ext cx="240635" cy="344046"/>
          </a:xfrm>
          <a:custGeom>
            <a:avLst/>
            <a:gdLst/>
            <a:ahLst/>
            <a:cxnLst/>
            <a:rect l="l" t="t" r="r" b="b"/>
            <a:pathLst>
              <a:path w="46354" h="83820">
                <a:moveTo>
                  <a:pt x="42105" y="0"/>
                </a:moveTo>
                <a:lnTo>
                  <a:pt x="32072" y="0"/>
                </a:lnTo>
                <a:lnTo>
                  <a:pt x="28008" y="4067"/>
                </a:lnTo>
                <a:lnTo>
                  <a:pt x="28008" y="65566"/>
                </a:lnTo>
                <a:lnTo>
                  <a:pt x="4064" y="65566"/>
                </a:lnTo>
                <a:lnTo>
                  <a:pt x="0" y="69635"/>
                </a:lnTo>
                <a:lnTo>
                  <a:pt x="0" y="79664"/>
                </a:lnTo>
                <a:lnTo>
                  <a:pt x="4064" y="83732"/>
                </a:lnTo>
                <a:lnTo>
                  <a:pt x="42105" y="83732"/>
                </a:lnTo>
                <a:lnTo>
                  <a:pt x="46173" y="79664"/>
                </a:lnTo>
                <a:lnTo>
                  <a:pt x="46173" y="4067"/>
                </a:lnTo>
                <a:lnTo>
                  <a:pt x="421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6046"/>
            <a:endParaRPr sz="180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xmlns="" id="{B16A97D5-9C0B-485C-B402-9FF1512DFDE4}"/>
              </a:ext>
            </a:extLst>
          </p:cNvPr>
          <p:cNvSpPr/>
          <p:nvPr/>
        </p:nvSpPr>
        <p:spPr>
          <a:xfrm>
            <a:off x="415151" y="600526"/>
            <a:ext cx="611472" cy="535328"/>
          </a:xfrm>
          <a:custGeom>
            <a:avLst/>
            <a:gdLst/>
            <a:ahLst/>
            <a:cxnLst/>
            <a:rect l="l" t="t" r="r" b="b"/>
            <a:pathLst>
              <a:path w="221615" h="221615">
                <a:moveTo>
                  <a:pt x="22826" y="49561"/>
                </a:moveTo>
                <a:lnTo>
                  <a:pt x="947" y="96179"/>
                </a:lnTo>
                <a:lnTo>
                  <a:pt x="0" y="110656"/>
                </a:lnTo>
                <a:lnTo>
                  <a:pt x="8709" y="153685"/>
                </a:lnTo>
                <a:lnTo>
                  <a:pt x="32445" y="188861"/>
                </a:lnTo>
                <a:lnTo>
                  <a:pt x="67622" y="212597"/>
                </a:lnTo>
                <a:lnTo>
                  <a:pt x="110653" y="221306"/>
                </a:lnTo>
                <a:lnTo>
                  <a:pt x="153683" y="212597"/>
                </a:lnTo>
                <a:lnTo>
                  <a:pt x="167693" y="203144"/>
                </a:lnTo>
                <a:lnTo>
                  <a:pt x="110653" y="203144"/>
                </a:lnTo>
                <a:lnTo>
                  <a:pt x="74686" y="195864"/>
                </a:lnTo>
                <a:lnTo>
                  <a:pt x="45282" y="176024"/>
                </a:lnTo>
                <a:lnTo>
                  <a:pt x="25441" y="146620"/>
                </a:lnTo>
                <a:lnTo>
                  <a:pt x="18161" y="110652"/>
                </a:lnTo>
                <a:lnTo>
                  <a:pt x="18954" y="98553"/>
                </a:lnTo>
                <a:lnTo>
                  <a:pt x="21302" y="86717"/>
                </a:lnTo>
                <a:lnTo>
                  <a:pt x="25164" y="75305"/>
                </a:lnTo>
                <a:lnTo>
                  <a:pt x="30494" y="64479"/>
                </a:lnTo>
                <a:lnTo>
                  <a:pt x="33000" y="60138"/>
                </a:lnTo>
                <a:lnTo>
                  <a:pt x="31513" y="54583"/>
                </a:lnTo>
                <a:lnTo>
                  <a:pt x="22826" y="49561"/>
                </a:lnTo>
                <a:close/>
              </a:path>
              <a:path w="221615" h="221615">
                <a:moveTo>
                  <a:pt x="167695" y="18166"/>
                </a:moveTo>
                <a:lnTo>
                  <a:pt x="110653" y="18166"/>
                </a:lnTo>
                <a:lnTo>
                  <a:pt x="146618" y="25445"/>
                </a:lnTo>
                <a:lnTo>
                  <a:pt x="176020" y="45285"/>
                </a:lnTo>
                <a:lnTo>
                  <a:pt x="195859" y="74687"/>
                </a:lnTo>
                <a:lnTo>
                  <a:pt x="203138" y="110656"/>
                </a:lnTo>
                <a:lnTo>
                  <a:pt x="195859" y="146620"/>
                </a:lnTo>
                <a:lnTo>
                  <a:pt x="176020" y="176024"/>
                </a:lnTo>
                <a:lnTo>
                  <a:pt x="146618" y="195864"/>
                </a:lnTo>
                <a:lnTo>
                  <a:pt x="110653" y="203144"/>
                </a:lnTo>
                <a:lnTo>
                  <a:pt x="167693" y="203144"/>
                </a:lnTo>
                <a:lnTo>
                  <a:pt x="188860" y="188860"/>
                </a:lnTo>
                <a:lnTo>
                  <a:pt x="212596" y="153683"/>
                </a:lnTo>
                <a:lnTo>
                  <a:pt x="221304" y="110652"/>
                </a:lnTo>
                <a:lnTo>
                  <a:pt x="212595" y="67625"/>
                </a:lnTo>
                <a:lnTo>
                  <a:pt x="188858" y="32447"/>
                </a:lnTo>
                <a:lnTo>
                  <a:pt x="167695" y="18166"/>
                </a:lnTo>
                <a:close/>
              </a:path>
              <a:path w="221615" h="221615">
                <a:moveTo>
                  <a:pt x="110653" y="0"/>
                </a:moveTo>
                <a:lnTo>
                  <a:pt x="68044" y="8461"/>
                </a:lnTo>
                <a:lnTo>
                  <a:pt x="32042" y="32774"/>
                </a:lnTo>
                <a:lnTo>
                  <a:pt x="28510" y="36338"/>
                </a:lnTo>
                <a:lnTo>
                  <a:pt x="28539" y="42091"/>
                </a:lnTo>
                <a:lnTo>
                  <a:pt x="35664" y="49150"/>
                </a:lnTo>
                <a:lnTo>
                  <a:pt x="41413" y="49126"/>
                </a:lnTo>
                <a:lnTo>
                  <a:pt x="44945" y="45561"/>
                </a:lnTo>
                <a:lnTo>
                  <a:pt x="59099" y="33826"/>
                </a:lnTo>
                <a:lnTo>
                  <a:pt x="75037" y="25238"/>
                </a:lnTo>
                <a:lnTo>
                  <a:pt x="92356" y="19961"/>
                </a:lnTo>
                <a:lnTo>
                  <a:pt x="110653" y="18166"/>
                </a:lnTo>
                <a:lnTo>
                  <a:pt x="167695" y="18166"/>
                </a:lnTo>
                <a:lnTo>
                  <a:pt x="153681" y="8709"/>
                </a:lnTo>
                <a:lnTo>
                  <a:pt x="11065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6046"/>
            <a:endParaRPr sz="180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xmlns="" id="{D459C0B5-CA5D-4CB9-8979-1AE43CD0F473}"/>
              </a:ext>
            </a:extLst>
          </p:cNvPr>
          <p:cNvSpPr/>
          <p:nvPr/>
        </p:nvSpPr>
        <p:spPr>
          <a:xfrm>
            <a:off x="10635782" y="359851"/>
            <a:ext cx="1075055" cy="100995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algn="ctr"/>
            <a:r>
              <a:rPr lang="en-US" sz="2805" b="1" dirty="0" smtClean="0">
                <a:solidFill>
                  <a:schemeClr val="bg1"/>
                </a:solidFill>
              </a:rPr>
              <a:t>Grade: </a:t>
            </a:r>
            <a:endParaRPr lang="en-US" sz="2805" b="1" dirty="0">
              <a:solidFill>
                <a:schemeClr val="bg1"/>
              </a:solidFill>
            </a:endParaRPr>
          </a:p>
          <a:p>
            <a:pPr algn="ctr"/>
            <a:r>
              <a:rPr lang="en-US" sz="2805" b="1" dirty="0">
                <a:solidFill>
                  <a:schemeClr val="bg1"/>
                </a:solidFill>
              </a:rPr>
              <a:t>9</a:t>
            </a:r>
            <a:endParaRPr sz="2805" dirty="0">
              <a:solidFill>
                <a:schemeClr val="bg1"/>
              </a:solidFill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xmlns="" id="{0FA79EAB-194B-41C9-AFD3-0B48A37E7D6F}"/>
              </a:ext>
            </a:extLst>
          </p:cNvPr>
          <p:cNvSpPr/>
          <p:nvPr/>
        </p:nvSpPr>
        <p:spPr>
          <a:xfrm>
            <a:off x="707062" y="2419046"/>
            <a:ext cx="583454" cy="15590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91"/>
          </a:p>
        </p:txBody>
      </p:sp>
      <p:pic>
        <p:nvPicPr>
          <p:cNvPr id="9" name="Picture 2" descr="C:\Users\Asus\Pictures\Новая папка\19-19-19-3aeee468975848dc3d4885aef56cbee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595"/>
          <a:stretch/>
        </p:blipFill>
        <p:spPr bwMode="auto">
          <a:xfrm>
            <a:off x="5422860" y="3717032"/>
            <a:ext cx="6505788" cy="300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3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Ask and answer about your future professions. Then look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 the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table and say if you will need English for your work.</a:t>
            </a:r>
          </a:p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e.g.</a:t>
            </a:r>
          </a:p>
          <a:p>
            <a:pPr marL="0" indent="0">
              <a:buNone/>
            </a:pPr>
            <a:r>
              <a:rPr lang="en-US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A: What do you want to be, </a:t>
            </a:r>
            <a:r>
              <a:rPr lang="en-US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Latif</a:t>
            </a:r>
            <a:r>
              <a:rPr lang="en-US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B: I want to be a network support manager.</a:t>
            </a:r>
          </a:p>
          <a:p>
            <a:pPr marL="0" indent="0">
              <a:buNone/>
            </a:pPr>
            <a:r>
              <a:rPr lang="en-US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A: Will you need English?</a:t>
            </a:r>
          </a:p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B: Yes, I will. Most companies require their ICT staff to speak English because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training courses </a:t>
            </a:r>
            <a:r>
              <a:rPr lang="en-US" dirty="0">
                <a:latin typeface="Arial" pitchFamily="34" charset="0"/>
                <a:cs typeface="Arial" pitchFamily="34" charset="0"/>
              </a:rPr>
              <a:t>with companies like Microsoft are run in English and the original training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manuals are </a:t>
            </a:r>
            <a:r>
              <a:rPr lang="en-US" dirty="0">
                <a:latin typeface="Arial" pitchFamily="34" charset="0"/>
                <a:cs typeface="Arial" pitchFamily="34" charset="0"/>
              </a:rPr>
              <a:t>in English. Of course, there are translations available in Russian, Spanish,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Chinese and </a:t>
            </a:r>
            <a:r>
              <a:rPr lang="en-US" dirty="0">
                <a:latin typeface="Arial" pitchFamily="34" charset="0"/>
                <a:cs typeface="Arial" pitchFamily="34" charset="0"/>
              </a:rPr>
              <a:t>all the major languages, but you have to wait to get a translation.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3a page 100 </a:t>
            </a:r>
            <a:endParaRPr lang="en-US" sz="5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780928"/>
            <a:ext cx="1137726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90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2996953"/>
            <a:ext cx="6840760" cy="37444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Write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ways you can continue to improve your English.</a:t>
            </a:r>
          </a:p>
          <a:p>
            <a:pPr marL="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e.g. We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can listen to the radio and TV. There is news in English on (name of TV channel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and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we can get the BBC and Voice of America on the radio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Practise the 4 core skills: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reading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writing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speaking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listening</a:t>
            </a:r>
          </a:p>
          <a:p>
            <a:pPr marL="0" indent="0">
              <a:buNone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</a:t>
            </a: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4a </a:t>
            </a:r>
            <a:r>
              <a:rPr lang="en-US" sz="5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100 </a:t>
            </a:r>
            <a:endParaRPr lang="en-US" sz="5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0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692697"/>
            <a:ext cx="10972800" cy="5433468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Don’t be afraid to make mistakes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Surround yourself in English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Practise every day.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Keep a notebook of new words you learn.</a:t>
            </a:r>
          </a:p>
          <a:p>
            <a:pP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Do a lesson at least once a day.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3616093"/>
            <a:ext cx="7992888" cy="312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5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988840"/>
            <a:ext cx="5605781" cy="4618545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xmlns="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</a:t>
            </a:r>
            <a:endParaRPr lang="en-US" sz="5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384" y="1506539"/>
            <a:ext cx="89289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Learning a foreign language is very beneficial: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Boosts brain power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Improves memory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Sharpens the mind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Enhances decision making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Your first language is improved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Improves academic performance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Increases networking skills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Provides better career choices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Enhances ability to multitask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Keeps the mind young and active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5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32657"/>
            <a:ext cx="8136904" cy="593428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2492896"/>
            <a:ext cx="6264696" cy="2736304"/>
          </a:xfrm>
        </p:spPr>
        <p:txBody>
          <a:bodyPr>
            <a:no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Lesson 5 page 103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sus\Pictures\JOBS\20-27-32-r60dk3o_kq_AysJtGnQCuNpPmLMX1Mg-YQrmk9z-hgcjL8-WyQOGWGw561kP2iaGZklHRy9b9bgPIpJoZ386c7T18gJCkqy6tnA5sugEw2k1r5VRW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74" b="25620"/>
          <a:stretch/>
        </p:blipFill>
        <p:spPr bwMode="auto">
          <a:xfrm>
            <a:off x="2063552" y="476672"/>
            <a:ext cx="619268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1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16632"/>
            <a:ext cx="8208912" cy="65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412776"/>
            <a:ext cx="10153128" cy="5112568"/>
          </a:xfrm>
        </p:spPr>
      </p:pic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330EB11-D05C-4BBA-8453-AB07761E9F1C}"/>
              </a:ext>
            </a:extLst>
          </p:cNvPr>
          <p:cNvSpPr/>
          <p:nvPr/>
        </p:nvSpPr>
        <p:spPr>
          <a:xfrm>
            <a:off x="25400" y="3232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8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check up</a:t>
            </a:r>
            <a:endParaRPr lang="ru-RU" sz="8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23" algn="ctr">
              <a:spcBef>
                <a:spcPts val="114"/>
              </a:spcBef>
              <a:defRPr/>
            </a:pPr>
            <a:endParaRPr lang="en-US" sz="8014" b="1" kern="0" spc="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3429000"/>
            <a:ext cx="2880320" cy="152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203" y="1423317"/>
            <a:ext cx="10972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International Women’s Day is celebrated on March 8th each year.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celebration in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honour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of A.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G’ijduvoniy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was organized by UNESCO in 2002.</a:t>
            </a:r>
          </a:p>
          <a:p>
            <a:pPr marL="0" indent="0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Vitamin tablets are being distributed by Save the Children Fund (SCF)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Karakalpakstan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new international terminal is being constructed by engineers at Tashkent airport.</a:t>
            </a:r>
          </a:p>
          <a:p>
            <a:pPr marL="0" indent="0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Their head of state is not elected by the people in Britain.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6. </a:t>
            </a:r>
            <a:r>
              <a:rPr lang="en-US" sz="24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Khiva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has been listed by UNESCO as a World Heritage Site.</a:t>
            </a:r>
          </a:p>
          <a:p>
            <a:pPr marL="0" indent="0"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7.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Many seminars have been held by the Red Crescent in Uzbekistan to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teach students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about the dangers of drugs.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Much is being done by the Government to reduce unemployment.</a:t>
            </a:r>
            <a:endParaRPr lang="ru-RU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Exercise 3</a:t>
            </a:r>
            <a:endParaRPr lang="en-US" sz="5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84785"/>
            <a:ext cx="109728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Ask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answer.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Which language is the mother tongue of the most people in the world?</a:t>
            </a:r>
          </a:p>
          <a:p>
            <a:pPr marL="0" indent="0">
              <a:buNone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Spanish </a:t>
            </a:r>
          </a:p>
          <a:p>
            <a:pPr marL="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   Russian </a:t>
            </a:r>
          </a:p>
          <a:p>
            <a:pPr marL="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   Mandarin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Chinese 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   English </a:t>
            </a:r>
          </a:p>
          <a:p>
            <a:pPr marL="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   Arabic </a:t>
            </a:r>
          </a:p>
          <a:p>
            <a:pPr marL="0" indent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    Hindi / Urdu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1a page 100</a:t>
            </a:r>
            <a:endParaRPr lang="en-US" sz="5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551384" y="4077072"/>
            <a:ext cx="504056" cy="504056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23992" y="3356992"/>
            <a:ext cx="5558408" cy="252028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6000" b="1" smtClean="0">
                <a:latin typeface="Bernard MT Condensed" pitchFamily="18" charset="0"/>
                <a:cs typeface="Arial" pitchFamily="34" charset="0"/>
              </a:rPr>
              <a:t>With </a:t>
            </a:r>
            <a:r>
              <a:rPr lang="en-US" sz="6000" b="1" smtClean="0">
                <a:solidFill>
                  <a:srgbClr val="FF0000"/>
                </a:solidFill>
                <a:latin typeface="Bernard MT Condensed" pitchFamily="18" charset="0"/>
                <a:cs typeface="Arial" pitchFamily="34" charset="0"/>
              </a:rPr>
              <a:t>languages</a:t>
            </a:r>
            <a:r>
              <a:rPr lang="en-US" sz="6000" b="1" smtClean="0">
                <a:latin typeface="Bernard MT Condensed" pitchFamily="18" charset="0"/>
                <a:cs typeface="Arial" pitchFamily="34" charset="0"/>
              </a:rPr>
              <a:t> you are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6000" b="1" smtClean="0">
                <a:latin typeface="Bernard MT Condensed" pitchFamily="18" charset="0"/>
                <a:cs typeface="Arial" pitchFamily="34" charset="0"/>
              </a:rPr>
              <a:t>at home </a:t>
            </a:r>
            <a:r>
              <a:rPr lang="en-US" sz="6000" b="1" smtClean="0">
                <a:solidFill>
                  <a:srgbClr val="FF0000"/>
                </a:solidFill>
                <a:latin typeface="Bernard MT Condensed" pitchFamily="18" charset="0"/>
                <a:cs typeface="Arial" pitchFamily="34" charset="0"/>
              </a:rPr>
              <a:t>anywhere</a:t>
            </a:r>
            <a:r>
              <a:rPr lang="en-US" sz="6000" b="1" smtClean="0">
                <a:latin typeface="Bernard MT Condensed" pitchFamily="18" charset="0"/>
                <a:cs typeface="Arial" pitchFamily="34" charset="0"/>
              </a:rPr>
              <a:t>. 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12777"/>
            <a:ext cx="109728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Ask </a:t>
            </a:r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answer.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Which language is spoken most as a foreign language?</a:t>
            </a:r>
          </a:p>
          <a:p>
            <a:pPr marL="0" indent="0">
              <a:buNone/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 Spanish   </a:t>
            </a:r>
          </a:p>
          <a:p>
            <a:pPr marL="0" indent="0">
              <a:buNone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b   Russian  </a:t>
            </a:r>
          </a:p>
          <a:p>
            <a:pPr marL="0" indent="0">
              <a:buNone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c   Mandarin 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Chinese </a:t>
            </a: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d   English   </a:t>
            </a:r>
          </a:p>
          <a:p>
            <a:pPr marL="0" indent="0">
              <a:buNone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e   Arabic    </a:t>
            </a:r>
          </a:p>
          <a:p>
            <a:pPr marL="0" indent="0">
              <a:buNone/>
            </a:pPr>
            <a:r>
              <a:rPr lang="en-US" sz="3000" b="1" dirty="0" smtClean="0">
                <a:latin typeface="Arial" pitchFamily="34" charset="0"/>
                <a:cs typeface="Arial" pitchFamily="34" charset="0"/>
              </a:rPr>
              <a:t>f    Hindi/Urdu</a:t>
            </a:r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1a page 100</a:t>
            </a:r>
            <a:endParaRPr lang="en-US" sz="5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551384" y="4221088"/>
            <a:ext cx="504056" cy="504056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023992" y="3356992"/>
            <a:ext cx="5558408" cy="252028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6000" b="1" smtClean="0">
                <a:latin typeface="Bernard MT Condensed" pitchFamily="18" charset="0"/>
                <a:cs typeface="Arial" pitchFamily="34" charset="0"/>
              </a:rPr>
              <a:t>With </a:t>
            </a:r>
            <a:r>
              <a:rPr lang="en-US" sz="6000" b="1" smtClean="0">
                <a:solidFill>
                  <a:srgbClr val="FF0000"/>
                </a:solidFill>
                <a:latin typeface="Bernard MT Condensed" pitchFamily="18" charset="0"/>
                <a:cs typeface="Arial" pitchFamily="34" charset="0"/>
              </a:rPr>
              <a:t>languages</a:t>
            </a:r>
            <a:r>
              <a:rPr lang="en-US" sz="6000" b="1" smtClean="0">
                <a:latin typeface="Bernard MT Condensed" pitchFamily="18" charset="0"/>
                <a:cs typeface="Arial" pitchFamily="34" charset="0"/>
              </a:rPr>
              <a:t> you are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6000" b="1" smtClean="0">
                <a:latin typeface="Bernard MT Condensed" pitchFamily="18" charset="0"/>
                <a:cs typeface="Arial" pitchFamily="34" charset="0"/>
              </a:rPr>
              <a:t>at home </a:t>
            </a:r>
            <a:r>
              <a:rPr lang="en-US" sz="6000" b="1" smtClean="0">
                <a:solidFill>
                  <a:srgbClr val="FF0000"/>
                </a:solidFill>
                <a:latin typeface="Bernard MT Condensed" pitchFamily="18" charset="0"/>
                <a:cs typeface="Arial" pitchFamily="34" charset="0"/>
              </a:rPr>
              <a:t>anywhere</a:t>
            </a:r>
            <a:r>
              <a:rPr lang="en-US" sz="6000" b="1" smtClean="0">
                <a:latin typeface="Bernard MT Condensed" pitchFamily="18" charset="0"/>
                <a:cs typeface="Arial" pitchFamily="34" charset="0"/>
              </a:rPr>
              <a:t>. 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203" y="1412776"/>
            <a:ext cx="10972800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itchFamily="34" charset="0"/>
                <a:cs typeface="Arial" pitchFamily="34" charset="0"/>
              </a:rPr>
              <a:t>Each year fewer people speak English as their mother tongue – but more people speak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it as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second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foreign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language. In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1950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nearly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9%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of the world’s population spoke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English as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their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first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language.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1b Read and check your answers to 1a.</a:t>
            </a:r>
            <a:endParaRPr lang="en-US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3501008"/>
            <a:ext cx="9721080" cy="31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0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42"/>
          <a:stretch/>
        </p:blipFill>
        <p:spPr>
          <a:xfrm>
            <a:off x="2207568" y="3252174"/>
            <a:ext cx="8352928" cy="34891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2116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2050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the proportion will have dropped to just over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5%.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Chinese is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spoken by more speakers than any other language and the numbers of speakers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of Spanish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Hindi/Urdu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and Arabic are increasing rapidly.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1b Read and check your answers to 1a.</a:t>
            </a:r>
            <a:endParaRPr lang="en-US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40768"/>
            <a:ext cx="10972800" cy="2188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During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the next few years,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English will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become a language mainly spoken by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bilingual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multi-lingual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people. It is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estimated that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75%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of the world’s mail is in English and </a:t>
            </a: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60%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of the world’s telephone calls.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1b Read and check your answers to 1a.</a:t>
            </a:r>
            <a:endParaRPr lang="en-US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" t="2758" r="40230" b="3950"/>
          <a:stretch/>
        </p:blipFill>
        <p:spPr>
          <a:xfrm>
            <a:off x="8112224" y="3356992"/>
            <a:ext cx="3100215" cy="3168352"/>
          </a:xfrm>
          <a:prstGeom prst="flowChartConnector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645024"/>
            <a:ext cx="5400600" cy="27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Why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 you learning English?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  because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like it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because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think it is important for my future job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because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a school requirement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because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think educated people should know a foreign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language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so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can understand the words of songs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so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can travel to other countries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...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(write your own reason)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55AEF4EB-EB97-4807-B398-E67DCA650345}"/>
              </a:ext>
            </a:extLst>
          </p:cNvPr>
          <p:cNvSpPr/>
          <p:nvPr/>
        </p:nvSpPr>
        <p:spPr>
          <a:xfrm>
            <a:off x="0" y="3610"/>
            <a:ext cx="12213207" cy="12655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12723" algn="ctr">
              <a:spcBef>
                <a:spcPts val="114"/>
              </a:spcBef>
              <a:defRPr/>
            </a:pPr>
            <a:r>
              <a:rPr lang="en-US" sz="5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 Answer the question. </a:t>
            </a:r>
            <a:endParaRPr lang="en-US" sz="55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3964</TotalTime>
  <Words>713</Words>
  <Application>Microsoft Office PowerPoint</Application>
  <PresentationFormat>Произвольный</PresentationFormat>
  <Paragraphs>84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One world- in English?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Lesson 5 page 103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9 IT skills  Lesson 2B INTERNET SAFETY</dc:title>
  <dc:creator>Азиз</dc:creator>
  <cp:lastModifiedBy>Asus</cp:lastModifiedBy>
  <cp:revision>106</cp:revision>
  <dcterms:created xsi:type="dcterms:W3CDTF">2020-08-18T14:17:35Z</dcterms:created>
  <dcterms:modified xsi:type="dcterms:W3CDTF">2021-02-21T17:48:17Z</dcterms:modified>
</cp:coreProperties>
</file>