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82" r:id="rId3"/>
    <p:sldId id="299" r:id="rId4"/>
    <p:sldId id="298" r:id="rId5"/>
    <p:sldId id="297" r:id="rId6"/>
    <p:sldId id="296" r:id="rId7"/>
    <p:sldId id="301" r:id="rId8"/>
    <p:sldId id="300" r:id="rId9"/>
    <p:sldId id="277" r:id="rId10"/>
    <p:sldId id="293" r:id="rId11"/>
    <p:sldId id="304" r:id="rId12"/>
    <p:sldId id="303" r:id="rId13"/>
    <p:sldId id="276" r:id="rId14"/>
    <p:sldId id="305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FD4443E-F989-4FC4-A0C8-D5A2AF1F390B}" styleName="Темный стиль 1 -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1EBBBCC-DAD2-459C-BE2E-F6DE35CF9A28}" styleName="Темный стиль 2 -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996" y="-19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17A65C-0518-4989-A75D-9B4CFFD8C0A1}" type="datetimeFigureOut">
              <a:rPr lang="ru-RU" smtClean="0"/>
              <a:t>23.02.2021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1FA497-B5FC-410C-9132-CFB28205BE6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16429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23.02.2021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23.02.2021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23.02.2021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23.02.2021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23.02.2021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23.02.2021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23.02.2021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7.wdp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8.wdp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19.wdp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secretariat@redcrescent.uz" TargetMode="External"/><Relationship Id="rId2" Type="http://schemas.openxmlformats.org/officeDocument/2006/relationships/hyperlink" Target="mailto:sayyoratadjieva4@gmail.com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9.jpg"/><Relationship Id="rId18" Type="http://schemas.openxmlformats.org/officeDocument/2006/relationships/image" Target="../media/image12.jpg"/><Relationship Id="rId3" Type="http://schemas.microsoft.com/office/2007/relationships/hdphoto" Target="../media/hdphoto3.wdp"/><Relationship Id="rId7" Type="http://schemas.microsoft.com/office/2007/relationships/hdphoto" Target="../media/hdphoto5.wdp"/><Relationship Id="rId12" Type="http://schemas.openxmlformats.org/officeDocument/2006/relationships/image" Target="../media/image8.jpg"/><Relationship Id="rId17" Type="http://schemas.microsoft.com/office/2007/relationships/hdphoto" Target="../media/hdphoto9.wdp"/><Relationship Id="rId2" Type="http://schemas.openxmlformats.org/officeDocument/2006/relationships/image" Target="../media/image3.png"/><Relationship Id="rId16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11" Type="http://schemas.microsoft.com/office/2007/relationships/hdphoto" Target="../media/hdphoto7.wdp"/><Relationship Id="rId5" Type="http://schemas.microsoft.com/office/2007/relationships/hdphoto" Target="../media/hdphoto4.wdp"/><Relationship Id="rId15" Type="http://schemas.microsoft.com/office/2007/relationships/hdphoto" Target="../media/hdphoto8.wdp"/><Relationship Id="rId10" Type="http://schemas.openxmlformats.org/officeDocument/2006/relationships/image" Target="../media/image7.jpeg"/><Relationship Id="rId4" Type="http://schemas.openxmlformats.org/officeDocument/2006/relationships/image" Target="../media/image4.jpeg"/><Relationship Id="rId9" Type="http://schemas.microsoft.com/office/2007/relationships/hdphoto" Target="../media/hdphoto6.wdp"/><Relationship Id="rId1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microsoft.com/office/2007/relationships/hdphoto" Target="../media/hdphoto13.wdp"/><Relationship Id="rId18" Type="http://schemas.microsoft.com/office/2007/relationships/hdphoto" Target="../media/hdphoto9.wdp"/><Relationship Id="rId3" Type="http://schemas.microsoft.com/office/2007/relationships/hdphoto" Target="../media/hdphoto8.wdp"/><Relationship Id="rId7" Type="http://schemas.microsoft.com/office/2007/relationships/hdphoto" Target="../media/hdphoto3.wdp"/><Relationship Id="rId12" Type="http://schemas.openxmlformats.org/officeDocument/2006/relationships/image" Target="../media/image16.jpeg"/><Relationship Id="rId17" Type="http://schemas.openxmlformats.org/officeDocument/2006/relationships/image" Target="../media/image11.jpeg"/><Relationship Id="rId2" Type="http://schemas.openxmlformats.org/officeDocument/2006/relationships/image" Target="../media/image10.png"/><Relationship Id="rId16" Type="http://schemas.openxmlformats.org/officeDocument/2006/relationships/image" Target="../media/image12.jpg"/><Relationship Id="rId20" Type="http://schemas.microsoft.com/office/2007/relationships/hdphoto" Target="../media/hdphoto7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openxmlformats.org/officeDocument/2006/relationships/image" Target="../media/image9.jpg"/><Relationship Id="rId5" Type="http://schemas.microsoft.com/office/2007/relationships/hdphoto" Target="../media/hdphoto12.wdp"/><Relationship Id="rId15" Type="http://schemas.microsoft.com/office/2007/relationships/hdphoto" Target="../media/hdphoto14.wdp"/><Relationship Id="rId10" Type="http://schemas.openxmlformats.org/officeDocument/2006/relationships/image" Target="../media/image8.jpg"/><Relationship Id="rId19" Type="http://schemas.openxmlformats.org/officeDocument/2006/relationships/image" Target="../media/image7.jpeg"/><Relationship Id="rId4" Type="http://schemas.openxmlformats.org/officeDocument/2006/relationships/image" Target="../media/image15.jpeg"/><Relationship Id="rId9" Type="http://schemas.microsoft.com/office/2007/relationships/hdphoto" Target="../media/hdphoto6.wdp"/><Relationship Id="rId1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87488" y="2385805"/>
            <a:ext cx="9289032" cy="1835283"/>
          </a:xfrm>
        </p:spPr>
        <p:txBody>
          <a:bodyPr>
            <a:noAutofit/>
          </a:bodyPr>
          <a:lstStyle/>
          <a:p>
            <a:pPr algn="l"/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Multi-nationals</a:t>
            </a:r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2">
            <a:extLst>
              <a:ext uri="{FF2B5EF4-FFF2-40B4-BE49-F238E27FC236}">
                <a16:creationId xmlns="" xmlns:a16="http://schemas.microsoft.com/office/drawing/2014/main" id="{C41A4293-D12B-48D9-A903-00B5CD1831B2}"/>
              </a:ext>
            </a:extLst>
          </p:cNvPr>
          <p:cNvSpPr/>
          <p:nvPr/>
        </p:nvSpPr>
        <p:spPr>
          <a:xfrm>
            <a:off x="-28224" y="0"/>
            <a:ext cx="12213207" cy="148478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12723" algn="ctr">
              <a:spcBef>
                <a:spcPts val="114"/>
              </a:spcBef>
              <a:defRPr/>
            </a:pPr>
            <a:r>
              <a:rPr lang="en-US" sz="8014" b="1" kern="0" spc="5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English</a:t>
            </a:r>
            <a:endParaRPr lang="en-US" sz="8014" b="1" kern="0" spc="5" dirty="0">
              <a:solidFill>
                <a:sysClr val="window" lastClr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11">
            <a:extLst>
              <a:ext uri="{FF2B5EF4-FFF2-40B4-BE49-F238E27FC236}">
                <a16:creationId xmlns="" xmlns:a16="http://schemas.microsoft.com/office/drawing/2014/main" id="{74A063D2-18F1-4ADC-AE77-9206391B8340}"/>
              </a:ext>
            </a:extLst>
          </p:cNvPr>
          <p:cNvSpPr/>
          <p:nvPr/>
        </p:nvSpPr>
        <p:spPr>
          <a:xfrm>
            <a:off x="335989" y="110583"/>
            <a:ext cx="793519" cy="1226371"/>
          </a:xfrm>
          <a:custGeom>
            <a:avLst/>
            <a:gdLst/>
            <a:ahLst/>
            <a:cxnLst/>
            <a:rect l="l" t="t" r="r" b="b"/>
            <a:pathLst>
              <a:path w="297180" h="568960">
                <a:moveTo>
                  <a:pt x="49293" y="492573"/>
                </a:moveTo>
                <a:lnTo>
                  <a:pt x="31128" y="492573"/>
                </a:lnTo>
                <a:lnTo>
                  <a:pt x="31128" y="564437"/>
                </a:lnTo>
                <a:lnTo>
                  <a:pt x="35196" y="568501"/>
                </a:lnTo>
                <a:lnTo>
                  <a:pt x="45229" y="568501"/>
                </a:lnTo>
                <a:lnTo>
                  <a:pt x="49293" y="564437"/>
                </a:lnTo>
                <a:lnTo>
                  <a:pt x="49293" y="492573"/>
                </a:lnTo>
                <a:close/>
              </a:path>
              <a:path w="297180" h="568960">
                <a:moveTo>
                  <a:pt x="88404" y="492573"/>
                </a:moveTo>
                <a:lnTo>
                  <a:pt x="70238" y="492573"/>
                </a:lnTo>
                <a:lnTo>
                  <a:pt x="70238" y="564437"/>
                </a:lnTo>
                <a:lnTo>
                  <a:pt x="74303" y="568501"/>
                </a:lnTo>
                <a:lnTo>
                  <a:pt x="84340" y="568501"/>
                </a:lnTo>
                <a:lnTo>
                  <a:pt x="88404" y="564437"/>
                </a:lnTo>
                <a:lnTo>
                  <a:pt x="88404" y="492573"/>
                </a:lnTo>
                <a:close/>
              </a:path>
              <a:path w="297180" h="568960">
                <a:moveTo>
                  <a:pt x="181616" y="492573"/>
                </a:moveTo>
                <a:lnTo>
                  <a:pt x="163450" y="492573"/>
                </a:lnTo>
                <a:lnTo>
                  <a:pt x="163450" y="564437"/>
                </a:lnTo>
                <a:lnTo>
                  <a:pt x="167514" y="568501"/>
                </a:lnTo>
                <a:lnTo>
                  <a:pt x="177551" y="568501"/>
                </a:lnTo>
                <a:lnTo>
                  <a:pt x="181616" y="564437"/>
                </a:lnTo>
                <a:lnTo>
                  <a:pt x="181616" y="492573"/>
                </a:lnTo>
                <a:close/>
              </a:path>
              <a:path w="297180" h="568960">
                <a:moveTo>
                  <a:pt x="226461" y="492573"/>
                </a:moveTo>
                <a:lnTo>
                  <a:pt x="208295" y="492573"/>
                </a:lnTo>
                <a:lnTo>
                  <a:pt x="208295" y="564437"/>
                </a:lnTo>
                <a:lnTo>
                  <a:pt x="212363" y="568501"/>
                </a:lnTo>
                <a:lnTo>
                  <a:pt x="222396" y="568501"/>
                </a:lnTo>
                <a:lnTo>
                  <a:pt x="226461" y="564437"/>
                </a:lnTo>
                <a:lnTo>
                  <a:pt x="226461" y="492573"/>
                </a:lnTo>
                <a:close/>
              </a:path>
              <a:path w="297180" h="568960">
                <a:moveTo>
                  <a:pt x="265570" y="492573"/>
                </a:moveTo>
                <a:lnTo>
                  <a:pt x="247406" y="492573"/>
                </a:lnTo>
                <a:lnTo>
                  <a:pt x="247406" y="564437"/>
                </a:lnTo>
                <a:lnTo>
                  <a:pt x="251470" y="568501"/>
                </a:lnTo>
                <a:lnTo>
                  <a:pt x="261503" y="568501"/>
                </a:lnTo>
                <a:lnTo>
                  <a:pt x="265570" y="564437"/>
                </a:lnTo>
                <a:lnTo>
                  <a:pt x="265570" y="492573"/>
                </a:lnTo>
                <a:close/>
              </a:path>
              <a:path w="297180" h="568960">
                <a:moveTo>
                  <a:pt x="133249" y="492573"/>
                </a:moveTo>
                <a:lnTo>
                  <a:pt x="115084" y="492573"/>
                </a:lnTo>
                <a:lnTo>
                  <a:pt x="115084" y="516192"/>
                </a:lnTo>
                <a:lnTo>
                  <a:pt x="119148" y="520258"/>
                </a:lnTo>
                <a:lnTo>
                  <a:pt x="129185" y="520258"/>
                </a:lnTo>
                <a:lnTo>
                  <a:pt x="133249" y="516192"/>
                </a:lnTo>
                <a:lnTo>
                  <a:pt x="133249" y="492573"/>
                </a:lnTo>
                <a:close/>
              </a:path>
              <a:path w="297180" h="568960">
                <a:moveTo>
                  <a:pt x="292635" y="195872"/>
                </a:moveTo>
                <a:lnTo>
                  <a:pt x="4064" y="195872"/>
                </a:lnTo>
                <a:lnTo>
                  <a:pt x="0" y="199941"/>
                </a:lnTo>
                <a:lnTo>
                  <a:pt x="0" y="488509"/>
                </a:lnTo>
                <a:lnTo>
                  <a:pt x="4064" y="492573"/>
                </a:lnTo>
                <a:lnTo>
                  <a:pt x="292635" y="492573"/>
                </a:lnTo>
                <a:lnTo>
                  <a:pt x="296701" y="488509"/>
                </a:lnTo>
                <a:lnTo>
                  <a:pt x="296701" y="474412"/>
                </a:lnTo>
                <a:lnTo>
                  <a:pt x="18164" y="474412"/>
                </a:lnTo>
                <a:lnTo>
                  <a:pt x="18164" y="214038"/>
                </a:lnTo>
                <a:lnTo>
                  <a:pt x="296701" y="214038"/>
                </a:lnTo>
                <a:lnTo>
                  <a:pt x="296701" y="199941"/>
                </a:lnTo>
                <a:lnTo>
                  <a:pt x="292635" y="195872"/>
                </a:lnTo>
                <a:close/>
              </a:path>
              <a:path w="297180" h="568960">
                <a:moveTo>
                  <a:pt x="292635" y="377358"/>
                </a:moveTo>
                <a:lnTo>
                  <a:pt x="282602" y="377358"/>
                </a:lnTo>
                <a:lnTo>
                  <a:pt x="278535" y="381424"/>
                </a:lnTo>
                <a:lnTo>
                  <a:pt x="278535" y="474412"/>
                </a:lnTo>
                <a:lnTo>
                  <a:pt x="296701" y="474412"/>
                </a:lnTo>
                <a:lnTo>
                  <a:pt x="296701" y="381424"/>
                </a:lnTo>
                <a:lnTo>
                  <a:pt x="292635" y="377358"/>
                </a:lnTo>
                <a:close/>
              </a:path>
              <a:path w="297180" h="568960">
                <a:moveTo>
                  <a:pt x="296701" y="214038"/>
                </a:moveTo>
                <a:lnTo>
                  <a:pt x="278535" y="214038"/>
                </a:lnTo>
                <a:lnTo>
                  <a:pt x="278535" y="362390"/>
                </a:lnTo>
                <a:lnTo>
                  <a:pt x="282602" y="366458"/>
                </a:lnTo>
                <a:lnTo>
                  <a:pt x="292635" y="366458"/>
                </a:lnTo>
                <a:lnTo>
                  <a:pt x="296701" y="362390"/>
                </a:lnTo>
                <a:lnTo>
                  <a:pt x="296701" y="214038"/>
                </a:lnTo>
                <a:close/>
              </a:path>
              <a:path w="297180" h="568960">
                <a:moveTo>
                  <a:pt x="178645" y="134385"/>
                </a:moveTo>
                <a:lnTo>
                  <a:pt x="31589" y="134385"/>
                </a:lnTo>
                <a:lnTo>
                  <a:pt x="27528" y="138449"/>
                </a:lnTo>
                <a:lnTo>
                  <a:pt x="27524" y="195872"/>
                </a:lnTo>
                <a:lnTo>
                  <a:pt x="45690" y="195872"/>
                </a:lnTo>
                <a:lnTo>
                  <a:pt x="45690" y="152549"/>
                </a:lnTo>
                <a:lnTo>
                  <a:pt x="178645" y="152549"/>
                </a:lnTo>
                <a:lnTo>
                  <a:pt x="182709" y="148485"/>
                </a:lnTo>
                <a:lnTo>
                  <a:pt x="182706" y="138449"/>
                </a:lnTo>
                <a:lnTo>
                  <a:pt x="178645" y="134385"/>
                </a:lnTo>
                <a:close/>
              </a:path>
              <a:path w="297180" h="568960">
                <a:moveTo>
                  <a:pt x="265111" y="134385"/>
                </a:moveTo>
                <a:lnTo>
                  <a:pt x="196466" y="134385"/>
                </a:lnTo>
                <a:lnTo>
                  <a:pt x="192397" y="138449"/>
                </a:lnTo>
                <a:lnTo>
                  <a:pt x="192401" y="148485"/>
                </a:lnTo>
                <a:lnTo>
                  <a:pt x="196466" y="152549"/>
                </a:lnTo>
                <a:lnTo>
                  <a:pt x="251009" y="152549"/>
                </a:lnTo>
                <a:lnTo>
                  <a:pt x="251009" y="195872"/>
                </a:lnTo>
                <a:lnTo>
                  <a:pt x="269175" y="195872"/>
                </a:lnTo>
                <a:lnTo>
                  <a:pt x="269171" y="138449"/>
                </a:lnTo>
                <a:lnTo>
                  <a:pt x="265111" y="134385"/>
                </a:lnTo>
                <a:close/>
              </a:path>
              <a:path w="297180" h="568960">
                <a:moveTo>
                  <a:pt x="151541" y="0"/>
                </a:moveTo>
                <a:lnTo>
                  <a:pt x="145158" y="0"/>
                </a:lnTo>
                <a:lnTo>
                  <a:pt x="142203" y="1673"/>
                </a:lnTo>
                <a:lnTo>
                  <a:pt x="93830" y="82332"/>
                </a:lnTo>
                <a:lnTo>
                  <a:pt x="64881" y="82332"/>
                </a:lnTo>
                <a:lnTo>
                  <a:pt x="60817" y="86396"/>
                </a:lnTo>
                <a:lnTo>
                  <a:pt x="60817" y="134385"/>
                </a:lnTo>
                <a:lnTo>
                  <a:pt x="78987" y="134385"/>
                </a:lnTo>
                <a:lnTo>
                  <a:pt x="78987" y="100493"/>
                </a:lnTo>
                <a:lnTo>
                  <a:pt x="235882" y="100493"/>
                </a:lnTo>
                <a:lnTo>
                  <a:pt x="235882" y="86396"/>
                </a:lnTo>
                <a:lnTo>
                  <a:pt x="231818" y="82329"/>
                </a:lnTo>
                <a:lnTo>
                  <a:pt x="115008" y="82329"/>
                </a:lnTo>
                <a:lnTo>
                  <a:pt x="148352" y="26741"/>
                </a:lnTo>
                <a:lnTo>
                  <a:pt x="169533" y="26741"/>
                </a:lnTo>
                <a:lnTo>
                  <a:pt x="154500" y="1673"/>
                </a:lnTo>
                <a:lnTo>
                  <a:pt x="151541" y="0"/>
                </a:lnTo>
                <a:close/>
              </a:path>
              <a:path w="297180" h="568960">
                <a:moveTo>
                  <a:pt x="235882" y="100493"/>
                </a:moveTo>
                <a:lnTo>
                  <a:pt x="217716" y="100493"/>
                </a:lnTo>
                <a:lnTo>
                  <a:pt x="217716" y="134385"/>
                </a:lnTo>
                <a:lnTo>
                  <a:pt x="235882" y="134385"/>
                </a:lnTo>
                <a:lnTo>
                  <a:pt x="235882" y="100493"/>
                </a:lnTo>
                <a:close/>
              </a:path>
              <a:path w="297180" h="568960">
                <a:moveTo>
                  <a:pt x="169533" y="26741"/>
                </a:moveTo>
                <a:lnTo>
                  <a:pt x="148352" y="26741"/>
                </a:lnTo>
                <a:lnTo>
                  <a:pt x="181687" y="82329"/>
                </a:lnTo>
                <a:lnTo>
                  <a:pt x="202869" y="82329"/>
                </a:lnTo>
                <a:lnTo>
                  <a:pt x="169533" y="2674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6046"/>
            <a:endParaRPr sz="1803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14">
            <a:extLst>
              <a:ext uri="{FF2B5EF4-FFF2-40B4-BE49-F238E27FC236}">
                <a16:creationId xmlns="" xmlns:a16="http://schemas.microsoft.com/office/drawing/2014/main" id="{8ECCE9C5-8818-4BF2-9FC6-0095A29FE498}"/>
              </a:ext>
            </a:extLst>
          </p:cNvPr>
          <p:cNvSpPr/>
          <p:nvPr/>
        </p:nvSpPr>
        <p:spPr>
          <a:xfrm>
            <a:off x="480252" y="610421"/>
            <a:ext cx="240635" cy="344046"/>
          </a:xfrm>
          <a:custGeom>
            <a:avLst/>
            <a:gdLst/>
            <a:ahLst/>
            <a:cxnLst/>
            <a:rect l="l" t="t" r="r" b="b"/>
            <a:pathLst>
              <a:path w="46354" h="83820">
                <a:moveTo>
                  <a:pt x="42105" y="0"/>
                </a:moveTo>
                <a:lnTo>
                  <a:pt x="32072" y="0"/>
                </a:lnTo>
                <a:lnTo>
                  <a:pt x="28008" y="4067"/>
                </a:lnTo>
                <a:lnTo>
                  <a:pt x="28008" y="65566"/>
                </a:lnTo>
                <a:lnTo>
                  <a:pt x="4064" y="65566"/>
                </a:lnTo>
                <a:lnTo>
                  <a:pt x="0" y="69635"/>
                </a:lnTo>
                <a:lnTo>
                  <a:pt x="0" y="79664"/>
                </a:lnTo>
                <a:lnTo>
                  <a:pt x="4064" y="83732"/>
                </a:lnTo>
                <a:lnTo>
                  <a:pt x="42105" y="83732"/>
                </a:lnTo>
                <a:lnTo>
                  <a:pt x="46173" y="79664"/>
                </a:lnTo>
                <a:lnTo>
                  <a:pt x="46173" y="4067"/>
                </a:lnTo>
                <a:lnTo>
                  <a:pt x="421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6046"/>
            <a:endParaRPr sz="1803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12">
            <a:extLst>
              <a:ext uri="{FF2B5EF4-FFF2-40B4-BE49-F238E27FC236}">
                <a16:creationId xmlns="" xmlns:a16="http://schemas.microsoft.com/office/drawing/2014/main" id="{B16A97D5-9C0B-485C-B402-9FF1512DFDE4}"/>
              </a:ext>
            </a:extLst>
          </p:cNvPr>
          <p:cNvSpPr/>
          <p:nvPr/>
        </p:nvSpPr>
        <p:spPr>
          <a:xfrm>
            <a:off x="415151" y="600526"/>
            <a:ext cx="611472" cy="535328"/>
          </a:xfrm>
          <a:custGeom>
            <a:avLst/>
            <a:gdLst/>
            <a:ahLst/>
            <a:cxnLst/>
            <a:rect l="l" t="t" r="r" b="b"/>
            <a:pathLst>
              <a:path w="221615" h="221615">
                <a:moveTo>
                  <a:pt x="22826" y="49561"/>
                </a:moveTo>
                <a:lnTo>
                  <a:pt x="947" y="96179"/>
                </a:lnTo>
                <a:lnTo>
                  <a:pt x="0" y="110656"/>
                </a:lnTo>
                <a:lnTo>
                  <a:pt x="8709" y="153685"/>
                </a:lnTo>
                <a:lnTo>
                  <a:pt x="32445" y="188861"/>
                </a:lnTo>
                <a:lnTo>
                  <a:pt x="67622" y="212597"/>
                </a:lnTo>
                <a:lnTo>
                  <a:pt x="110653" y="221306"/>
                </a:lnTo>
                <a:lnTo>
                  <a:pt x="153683" y="212597"/>
                </a:lnTo>
                <a:lnTo>
                  <a:pt x="167693" y="203144"/>
                </a:lnTo>
                <a:lnTo>
                  <a:pt x="110653" y="203144"/>
                </a:lnTo>
                <a:lnTo>
                  <a:pt x="74686" y="195864"/>
                </a:lnTo>
                <a:lnTo>
                  <a:pt x="45282" y="176024"/>
                </a:lnTo>
                <a:lnTo>
                  <a:pt x="25441" y="146620"/>
                </a:lnTo>
                <a:lnTo>
                  <a:pt x="18161" y="110652"/>
                </a:lnTo>
                <a:lnTo>
                  <a:pt x="18954" y="98553"/>
                </a:lnTo>
                <a:lnTo>
                  <a:pt x="21302" y="86717"/>
                </a:lnTo>
                <a:lnTo>
                  <a:pt x="25164" y="75305"/>
                </a:lnTo>
                <a:lnTo>
                  <a:pt x="30494" y="64479"/>
                </a:lnTo>
                <a:lnTo>
                  <a:pt x="33000" y="60138"/>
                </a:lnTo>
                <a:lnTo>
                  <a:pt x="31513" y="54583"/>
                </a:lnTo>
                <a:lnTo>
                  <a:pt x="22826" y="49561"/>
                </a:lnTo>
                <a:close/>
              </a:path>
              <a:path w="221615" h="221615">
                <a:moveTo>
                  <a:pt x="167695" y="18166"/>
                </a:moveTo>
                <a:lnTo>
                  <a:pt x="110653" y="18166"/>
                </a:lnTo>
                <a:lnTo>
                  <a:pt x="146618" y="25445"/>
                </a:lnTo>
                <a:lnTo>
                  <a:pt x="176020" y="45285"/>
                </a:lnTo>
                <a:lnTo>
                  <a:pt x="195859" y="74687"/>
                </a:lnTo>
                <a:lnTo>
                  <a:pt x="203138" y="110656"/>
                </a:lnTo>
                <a:lnTo>
                  <a:pt x="195859" y="146620"/>
                </a:lnTo>
                <a:lnTo>
                  <a:pt x="176020" y="176024"/>
                </a:lnTo>
                <a:lnTo>
                  <a:pt x="146618" y="195864"/>
                </a:lnTo>
                <a:lnTo>
                  <a:pt x="110653" y="203144"/>
                </a:lnTo>
                <a:lnTo>
                  <a:pt x="167693" y="203144"/>
                </a:lnTo>
                <a:lnTo>
                  <a:pt x="188860" y="188860"/>
                </a:lnTo>
                <a:lnTo>
                  <a:pt x="212596" y="153683"/>
                </a:lnTo>
                <a:lnTo>
                  <a:pt x="221304" y="110652"/>
                </a:lnTo>
                <a:lnTo>
                  <a:pt x="212595" y="67625"/>
                </a:lnTo>
                <a:lnTo>
                  <a:pt x="188858" y="32447"/>
                </a:lnTo>
                <a:lnTo>
                  <a:pt x="167695" y="18166"/>
                </a:lnTo>
                <a:close/>
              </a:path>
              <a:path w="221615" h="221615">
                <a:moveTo>
                  <a:pt x="110653" y="0"/>
                </a:moveTo>
                <a:lnTo>
                  <a:pt x="68044" y="8461"/>
                </a:lnTo>
                <a:lnTo>
                  <a:pt x="32042" y="32774"/>
                </a:lnTo>
                <a:lnTo>
                  <a:pt x="28510" y="36338"/>
                </a:lnTo>
                <a:lnTo>
                  <a:pt x="28539" y="42091"/>
                </a:lnTo>
                <a:lnTo>
                  <a:pt x="35664" y="49150"/>
                </a:lnTo>
                <a:lnTo>
                  <a:pt x="41413" y="49126"/>
                </a:lnTo>
                <a:lnTo>
                  <a:pt x="44945" y="45561"/>
                </a:lnTo>
                <a:lnTo>
                  <a:pt x="59099" y="33826"/>
                </a:lnTo>
                <a:lnTo>
                  <a:pt x="75037" y="25238"/>
                </a:lnTo>
                <a:lnTo>
                  <a:pt x="92356" y="19961"/>
                </a:lnTo>
                <a:lnTo>
                  <a:pt x="110653" y="18166"/>
                </a:lnTo>
                <a:lnTo>
                  <a:pt x="167695" y="18166"/>
                </a:lnTo>
                <a:lnTo>
                  <a:pt x="153681" y="8709"/>
                </a:lnTo>
                <a:lnTo>
                  <a:pt x="110653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6046"/>
            <a:endParaRPr sz="1803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9">
            <a:extLst>
              <a:ext uri="{FF2B5EF4-FFF2-40B4-BE49-F238E27FC236}">
                <a16:creationId xmlns="" xmlns:a16="http://schemas.microsoft.com/office/drawing/2014/main" id="{D459C0B5-CA5D-4CB9-8979-1AE43CD0F473}"/>
              </a:ext>
            </a:extLst>
          </p:cNvPr>
          <p:cNvSpPr/>
          <p:nvPr/>
        </p:nvSpPr>
        <p:spPr>
          <a:xfrm>
            <a:off x="10635782" y="359851"/>
            <a:ext cx="1075055" cy="1009952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algn="ctr"/>
            <a:r>
              <a:rPr lang="en-US" sz="2805" b="1" dirty="0" smtClean="0">
                <a:solidFill>
                  <a:schemeClr val="bg1"/>
                </a:solidFill>
              </a:rPr>
              <a:t>Grade: </a:t>
            </a:r>
            <a:endParaRPr lang="en-US" sz="2805" b="1" dirty="0">
              <a:solidFill>
                <a:schemeClr val="bg1"/>
              </a:solidFill>
            </a:endParaRPr>
          </a:p>
          <a:p>
            <a:pPr algn="ctr"/>
            <a:r>
              <a:rPr lang="en-US" sz="2805" b="1" dirty="0">
                <a:solidFill>
                  <a:schemeClr val="bg1"/>
                </a:solidFill>
              </a:rPr>
              <a:t>9</a:t>
            </a:r>
            <a:endParaRPr sz="2805" dirty="0">
              <a:solidFill>
                <a:schemeClr val="bg1"/>
              </a:solidFill>
            </a:endParaRPr>
          </a:p>
        </p:txBody>
      </p:sp>
      <p:sp>
        <p:nvSpPr>
          <p:cNvPr id="8" name="object 5">
            <a:extLst>
              <a:ext uri="{FF2B5EF4-FFF2-40B4-BE49-F238E27FC236}">
                <a16:creationId xmlns="" xmlns:a16="http://schemas.microsoft.com/office/drawing/2014/main" id="{0FA79EAB-194B-41C9-AFD3-0B48A37E7D6F}"/>
              </a:ext>
            </a:extLst>
          </p:cNvPr>
          <p:cNvSpPr/>
          <p:nvPr/>
        </p:nvSpPr>
        <p:spPr>
          <a:xfrm>
            <a:off x="707062" y="2419046"/>
            <a:ext cx="583454" cy="15590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91"/>
          </a:p>
        </p:txBody>
      </p:sp>
      <p:pic>
        <p:nvPicPr>
          <p:cNvPr id="9" name="Picture 2" descr="C:\Users\Asus\Pictures\Новая папка\19-19-19-3aeee468975848dc3d4885aef56cbeec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1595"/>
          <a:stretch/>
        </p:blipFill>
        <p:spPr bwMode="auto">
          <a:xfrm>
            <a:off x="5422860" y="3717032"/>
            <a:ext cx="6505788" cy="3007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4380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43472" y="1484784"/>
            <a:ext cx="9806880" cy="120243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Not </a:t>
            </a:r>
            <a:r>
              <a:rPr lang="en-US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all multi-nationals are good guys. Some multi-nationals have </a:t>
            </a:r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caused problems </a:t>
            </a:r>
            <a:r>
              <a:rPr lang="en-US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in the past.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="" xmlns:a16="http://schemas.microsoft.com/office/drawing/2014/main" id="{55AEF4EB-EB97-4807-B398-E67DCA650345}"/>
              </a:ext>
            </a:extLst>
          </p:cNvPr>
          <p:cNvSpPr/>
          <p:nvPr/>
        </p:nvSpPr>
        <p:spPr>
          <a:xfrm>
            <a:off x="0" y="3610"/>
            <a:ext cx="12213207" cy="12655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12723" algn="ctr">
              <a:spcBef>
                <a:spcPts val="114"/>
              </a:spcBef>
              <a:defRPr/>
            </a:pPr>
            <a:r>
              <a:rPr lang="en-US" sz="7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 careful!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416" y="2708920"/>
            <a:ext cx="10369152" cy="3914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752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79976" y="1600201"/>
            <a:ext cx="570242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For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example, there was the 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great baby milk scandal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. In </a:t>
            </a:r>
            <a:r>
              <a:rPr lang="en-US" sz="28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Europe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, companies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cannot promote </a:t>
            </a:r>
            <a:r>
              <a:rPr lang="en-US" sz="2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dried milk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for babies. In fact, every packet must carry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a warning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against giving the milk to babies. This is because a </a:t>
            </a:r>
            <a:r>
              <a:rPr lang="en-US" sz="28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mother’s own milk </a:t>
            </a:r>
            <a:r>
              <a:rPr lang="en-US" sz="28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protects babies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from diseases and has more food value than dried milk. 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="" xmlns:a16="http://schemas.microsoft.com/office/drawing/2014/main" id="{55AEF4EB-EB97-4807-B398-E67DCA650345}"/>
              </a:ext>
            </a:extLst>
          </p:cNvPr>
          <p:cNvSpPr/>
          <p:nvPr/>
        </p:nvSpPr>
        <p:spPr>
          <a:xfrm>
            <a:off x="0" y="3610"/>
            <a:ext cx="12213207" cy="12655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12723" algn="ctr">
              <a:spcBef>
                <a:spcPts val="114"/>
              </a:spcBef>
              <a:defRPr/>
            </a:pPr>
            <a:r>
              <a:rPr lang="en-US" sz="7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 careful!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1988840"/>
            <a:ext cx="5506583" cy="3964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7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600201"/>
            <a:ext cx="5702424" cy="492514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But 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some 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companies wanted 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to sell their dried milk. They could not sell very much in Europe because of 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the </a:t>
            </a:r>
            <a:r>
              <a:rPr lang="en-US" sz="2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regulations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. So they sold it in </a:t>
            </a:r>
            <a:r>
              <a:rPr lang="en-US" sz="26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Africa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 instead. Because people there did not know that 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it was 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not the best thing for babies, they bought it. It was </a:t>
            </a:r>
            <a:r>
              <a:rPr lang="en-US" sz="26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not cheap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, but they thought it 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was modern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, good and convenient. But it was not good for babies and </a:t>
            </a:r>
            <a:r>
              <a:rPr lang="en-US" sz="26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some babies died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.</a:t>
            </a:r>
            <a:endParaRPr lang="ru-RU" sz="2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="" xmlns:a16="http://schemas.microsoft.com/office/drawing/2014/main" id="{55AEF4EB-EB97-4807-B398-E67DCA650345}"/>
              </a:ext>
            </a:extLst>
          </p:cNvPr>
          <p:cNvSpPr/>
          <p:nvPr/>
        </p:nvSpPr>
        <p:spPr>
          <a:xfrm>
            <a:off x="0" y="3610"/>
            <a:ext cx="12213207" cy="12655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12723" algn="ctr">
              <a:spcBef>
                <a:spcPts val="114"/>
              </a:spcBef>
              <a:defRPr/>
            </a:pPr>
            <a:r>
              <a:rPr lang="en-US" sz="7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 careful!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8168" y="1556792"/>
            <a:ext cx="3888432" cy="5085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7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1544" y="332657"/>
            <a:ext cx="8136904" cy="5934283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9536" y="2492896"/>
            <a:ext cx="6552728" cy="2736304"/>
          </a:xfrm>
        </p:spPr>
        <p:txBody>
          <a:bodyPr>
            <a:noAutofit/>
          </a:bodyPr>
          <a:lstStyle/>
          <a:p>
            <a:r>
              <a:rPr lang="en-US" b="1" i="1" dirty="0" smtClean="0">
                <a:latin typeface="Arial" pitchFamily="34" charset="0"/>
                <a:cs typeface="Arial" pitchFamily="34" charset="0"/>
              </a:rPr>
              <a:t>Lesson 4 p. 103</a:t>
            </a:r>
            <a:br>
              <a:rPr lang="en-US" b="1" i="1" dirty="0" smtClean="0">
                <a:latin typeface="Arial" pitchFamily="34" charset="0"/>
                <a:cs typeface="Arial" pitchFamily="34" charset="0"/>
              </a:rPr>
            </a:br>
            <a:r>
              <a:rPr lang="en-US" b="1" i="1" dirty="0" smtClean="0">
                <a:latin typeface="Arial" pitchFamily="34" charset="0"/>
                <a:cs typeface="Arial" pitchFamily="34" charset="0"/>
              </a:rPr>
              <a:t>Grammar exercise 3 p.102</a:t>
            </a:r>
            <a:endParaRPr lang="ru-RU" b="1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Asus\Pictures\JOBS\20-27-32-r60dk3o_kq_AysJtGnQCuNpPmLMX1Mg-YQrmk9z-hgcjL8-WyQOGWGw561kP2iaGZklHRy9b9bgPIpJoZ386c7T18gJCkqy6tnA5sugEw2k1r5VRWw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30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8074" b="25620"/>
          <a:stretch/>
        </p:blipFill>
        <p:spPr bwMode="auto">
          <a:xfrm>
            <a:off x="2063552" y="476672"/>
            <a:ext cx="619268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1125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692695"/>
            <a:ext cx="10972800" cy="543346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6600" b="1" dirty="0" smtClean="0">
                <a:latin typeface="Eras Bold ITC" pitchFamily="34" charset="0"/>
                <a:cs typeface="Arial" pitchFamily="34" charset="0"/>
              </a:rPr>
              <a:t>Better to light </a:t>
            </a:r>
          </a:p>
          <a:p>
            <a:pPr marL="0" indent="0" algn="ctr">
              <a:buNone/>
            </a:pPr>
            <a:r>
              <a:rPr lang="en-US" sz="6600" b="1" dirty="0" smtClean="0">
                <a:solidFill>
                  <a:srgbClr val="7030A0"/>
                </a:solidFill>
                <a:latin typeface="Eras Bold ITC" pitchFamily="34" charset="0"/>
                <a:cs typeface="Arial" pitchFamily="34" charset="0"/>
              </a:rPr>
              <a:t>one candle </a:t>
            </a:r>
          </a:p>
          <a:p>
            <a:pPr marL="0" indent="0" algn="ctr">
              <a:buNone/>
            </a:pPr>
            <a:r>
              <a:rPr lang="en-US" sz="6600" b="1" dirty="0" smtClean="0">
                <a:latin typeface="Eras Bold ITC" pitchFamily="34" charset="0"/>
                <a:cs typeface="Arial" pitchFamily="34" charset="0"/>
              </a:rPr>
              <a:t>than to curse </a:t>
            </a:r>
          </a:p>
          <a:p>
            <a:pPr marL="0" indent="0" algn="ctr">
              <a:buNone/>
            </a:pPr>
            <a:r>
              <a:rPr lang="en-US" sz="6600" b="1" dirty="0" smtClean="0">
                <a:solidFill>
                  <a:schemeClr val="accent2">
                    <a:lumMod val="75000"/>
                  </a:schemeClr>
                </a:solidFill>
                <a:latin typeface="Eras Bold ITC" pitchFamily="34" charset="0"/>
                <a:cs typeface="Arial" pitchFamily="34" charset="0"/>
              </a:rPr>
              <a:t>the darkness</a:t>
            </a:r>
            <a:r>
              <a:rPr lang="en-US" sz="6600" b="1" dirty="0" smtClean="0">
                <a:latin typeface="Eras Bold ITC" pitchFamily="34" charset="0"/>
                <a:cs typeface="Arial" pitchFamily="34" charset="0"/>
              </a:rPr>
              <a:t>.</a:t>
            </a:r>
            <a:endParaRPr lang="ru-RU" sz="6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3792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448" y="1412776"/>
            <a:ext cx="10153128" cy="5112568"/>
          </a:xfrm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xmlns="" id="{3330EB11-D05C-4BBA-8453-AB07761E9F1C}"/>
              </a:ext>
            </a:extLst>
          </p:cNvPr>
          <p:cNvSpPr/>
          <p:nvPr/>
        </p:nvSpPr>
        <p:spPr>
          <a:xfrm>
            <a:off x="25400" y="3232"/>
            <a:ext cx="12213207" cy="12655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12723" algn="ctr">
              <a:spcBef>
                <a:spcPts val="114"/>
              </a:spcBef>
              <a:defRPr/>
            </a:pPr>
            <a:r>
              <a:rPr lang="en-US" sz="8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Let’s check up</a:t>
            </a:r>
            <a:endParaRPr lang="ru-RU" sz="8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23" algn="ctr">
              <a:spcBef>
                <a:spcPts val="114"/>
              </a:spcBef>
              <a:defRPr/>
            </a:pPr>
            <a:endParaRPr lang="en-US" sz="8014" b="1" kern="0" spc="5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072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9067" y="3150418"/>
            <a:ext cx="11539581" cy="359095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2900" b="1" dirty="0" smtClean="0">
                <a:latin typeface="Arial" pitchFamily="34" charset="0"/>
                <a:cs typeface="Arial" pitchFamily="34" charset="0"/>
              </a:rPr>
              <a:t>Dear Sir,</a:t>
            </a:r>
          </a:p>
          <a:p>
            <a:pPr marL="0" indent="0">
              <a:buNone/>
            </a:pPr>
            <a:r>
              <a:rPr lang="en-US" sz="2900" b="1" dirty="0" smtClean="0">
                <a:latin typeface="Arial" pitchFamily="34" charset="0"/>
                <a:cs typeface="Arial" pitchFamily="34" charset="0"/>
              </a:rPr>
              <a:t>We are writing to assist us on our problem: the lack of cold medicine for kids and less drinking water in our district.</a:t>
            </a:r>
          </a:p>
          <a:p>
            <a:pPr marL="0" indent="0">
              <a:buNone/>
            </a:pPr>
            <a:r>
              <a:rPr lang="en-US" sz="2900" b="1" dirty="0" smtClean="0">
                <a:latin typeface="Arial" pitchFamily="34" charset="0"/>
                <a:cs typeface="Arial" pitchFamily="34" charset="0"/>
              </a:rPr>
              <a:t>Our local government has already provided us with pure water, but we still need the cold medicine. </a:t>
            </a:r>
          </a:p>
          <a:p>
            <a:pPr marL="0" indent="0">
              <a:buNone/>
            </a:pPr>
            <a:r>
              <a:rPr lang="en-US" sz="2900" b="1" dirty="0" smtClean="0">
                <a:latin typeface="Arial" pitchFamily="34" charset="0"/>
                <a:cs typeface="Arial" pitchFamily="34" charset="0"/>
              </a:rPr>
              <a:t>We would like you to support us </a:t>
            </a:r>
            <a:r>
              <a:rPr lang="en-US" sz="2900" b="1" smtClean="0">
                <a:latin typeface="Arial" pitchFamily="34" charset="0"/>
                <a:cs typeface="Arial" pitchFamily="34" charset="0"/>
              </a:rPr>
              <a:t>with </a:t>
            </a:r>
            <a:r>
              <a:rPr lang="en-US" sz="2900" b="1" smtClean="0">
                <a:latin typeface="Arial" pitchFamily="34" charset="0"/>
                <a:cs typeface="Arial" pitchFamily="34" charset="0"/>
              </a:rPr>
              <a:t>the </a:t>
            </a:r>
            <a:r>
              <a:rPr lang="en-US" sz="2900" b="1" smtClean="0">
                <a:latin typeface="Arial" pitchFamily="34" charset="0"/>
                <a:cs typeface="Arial" pitchFamily="34" charset="0"/>
              </a:rPr>
              <a:t>needed </a:t>
            </a:r>
            <a:r>
              <a:rPr lang="en-US" sz="2900" b="1" dirty="0" smtClean="0">
                <a:latin typeface="Arial" pitchFamily="34" charset="0"/>
                <a:cs typeface="Arial" pitchFamily="34" charset="0"/>
              </a:rPr>
              <a:t>medicine. As we can prepare a list of the most needy </a:t>
            </a:r>
            <a:r>
              <a:rPr lang="en-US" sz="2900" b="1" dirty="0">
                <a:latin typeface="Arial" pitchFamily="34" charset="0"/>
                <a:cs typeface="Arial" pitchFamily="34" charset="0"/>
              </a:rPr>
              <a:t>families. Thank you for your time and consideration. </a:t>
            </a:r>
            <a:r>
              <a:rPr lang="en-US" sz="2900" b="1" dirty="0" smtClean="0">
                <a:latin typeface="Arial" pitchFamily="34" charset="0"/>
                <a:cs typeface="Arial" pitchFamily="34" charset="0"/>
              </a:rPr>
              <a:t>  Looking </a:t>
            </a:r>
            <a:r>
              <a:rPr lang="en-US" sz="2900" b="1" dirty="0">
                <a:latin typeface="Arial" pitchFamily="34" charset="0"/>
                <a:cs typeface="Arial" pitchFamily="34" charset="0"/>
              </a:rPr>
              <a:t>forward </a:t>
            </a:r>
            <a:r>
              <a:rPr lang="en-US" sz="2900" b="1" dirty="0" smtClean="0">
                <a:latin typeface="Arial" pitchFamily="34" charset="0"/>
                <a:cs typeface="Arial" pitchFamily="34" charset="0"/>
              </a:rPr>
              <a:t>to meeting you. </a:t>
            </a:r>
          </a:p>
          <a:p>
            <a:pPr marL="0" indent="0">
              <a:buNone/>
            </a:pPr>
            <a:r>
              <a:rPr lang="en-US" sz="2900" b="1" dirty="0" smtClean="0">
                <a:latin typeface="Arial" pitchFamily="34" charset="0"/>
                <a:cs typeface="Arial" pitchFamily="34" charset="0"/>
              </a:rPr>
              <a:t>Sincerely, </a:t>
            </a:r>
          </a:p>
          <a:p>
            <a:pPr marL="0" indent="0">
              <a:buNone/>
            </a:pPr>
            <a:r>
              <a:rPr lang="en-US" sz="2900" b="1" dirty="0" err="1" smtClean="0">
                <a:latin typeface="Arial" pitchFamily="34" charset="0"/>
                <a:cs typeface="Arial" pitchFamily="34" charset="0"/>
              </a:rPr>
              <a:t>Sayyora</a:t>
            </a:r>
            <a:endParaRPr lang="en-US" sz="2900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="" xmlns:a16="http://schemas.microsoft.com/office/drawing/2014/main" id="{55AEF4EB-EB97-4807-B398-E67DCA650345}"/>
              </a:ext>
            </a:extLst>
          </p:cNvPr>
          <p:cNvSpPr/>
          <p:nvPr/>
        </p:nvSpPr>
        <p:spPr>
          <a:xfrm>
            <a:off x="0" y="3610"/>
            <a:ext cx="12213207" cy="12655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12723" algn="ctr">
              <a:spcBef>
                <a:spcPts val="114"/>
              </a:spcBef>
              <a:defRPr/>
            </a:pPr>
            <a:r>
              <a:rPr lang="en-US" sz="55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Possible answer </a:t>
            </a:r>
            <a:endParaRPr lang="en-US" sz="55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201926" y="1268760"/>
            <a:ext cx="3888432" cy="20313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algn="r">
              <a:spcBef>
                <a:spcPct val="20000"/>
              </a:spcBef>
            </a:pPr>
            <a:r>
              <a:rPr lang="en-US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Sayyora</a:t>
            </a:r>
            <a:r>
              <a:rPr lang="en-U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Islomova</a:t>
            </a:r>
            <a:r>
              <a:rPr lang="en-U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lvl="0" algn="r">
              <a:spcBef>
                <a:spcPct val="20000"/>
              </a:spcBef>
            </a:pPr>
            <a:r>
              <a:rPr lang="en-U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Yunusabad</a:t>
            </a:r>
            <a:r>
              <a:rPr lang="en-U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district</a:t>
            </a:r>
          </a:p>
          <a:p>
            <a:pPr lvl="0" algn="r">
              <a:spcBef>
                <a:spcPct val="20000"/>
              </a:spcBef>
            </a:pPr>
            <a:r>
              <a:rPr lang="en-U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Tashkent city, 100009</a:t>
            </a:r>
          </a:p>
          <a:p>
            <a:pPr lvl="0" algn="r">
              <a:spcBef>
                <a:spcPct val="20000"/>
              </a:spcBef>
            </a:pPr>
            <a:r>
              <a:rPr lang="en-U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Tel: 998042327</a:t>
            </a:r>
          </a:p>
          <a:p>
            <a:pPr lvl="0" algn="r">
              <a:spcBef>
                <a:spcPct val="20000"/>
              </a:spcBef>
            </a:pPr>
            <a:r>
              <a:rPr lang="en-U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  <a:hlinkClick r:id="rId2"/>
              </a:rPr>
              <a:t>sayyoratadjieva4@gmail.com</a:t>
            </a:r>
            <a:endParaRPr lang="en-US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algn="r">
              <a:spcBef>
                <a:spcPct val="20000"/>
              </a:spcBef>
            </a:pPr>
            <a:r>
              <a:rPr lang="en-US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April 13, </a:t>
            </a:r>
            <a:r>
              <a:rPr lang="en-US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2021</a:t>
            </a:r>
            <a:endParaRPr lang="en-US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9067" y="1628800"/>
            <a:ext cx="6288360" cy="134806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IFCR</a:t>
            </a:r>
          </a:p>
          <a:p>
            <a:pPr lvl="0">
              <a:spcBef>
                <a:spcPct val="20000"/>
              </a:spcBef>
            </a:pP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Red Crescent Society of Uzbekistan</a:t>
            </a:r>
          </a:p>
          <a:p>
            <a:pPr lvl="0">
              <a:spcBef>
                <a:spcPct val="20000"/>
              </a:spcBef>
            </a:pPr>
            <a:r>
              <a:rPr lang="en-US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  <a:hlinkClick r:id="rId3"/>
              </a:rPr>
              <a:t>secretariat@redcrescent.uz</a:t>
            </a:r>
            <a:endParaRPr lang="en-US" sz="2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2800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578" b="16307"/>
          <a:stretch/>
        </p:blipFill>
        <p:spPr>
          <a:xfrm>
            <a:off x="5292560" y="2199926"/>
            <a:ext cx="4346719" cy="1856701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5360" y="1340769"/>
            <a:ext cx="11593288" cy="11521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Look </a:t>
            </a:r>
            <a:r>
              <a:rPr lang="en-US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at the logos and say if the companies work in </a:t>
            </a:r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Uzbekistan.</a:t>
            </a: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="" xmlns:a16="http://schemas.microsoft.com/office/drawing/2014/main" id="{55AEF4EB-EB97-4807-B398-E67DCA650345}"/>
              </a:ext>
            </a:extLst>
          </p:cNvPr>
          <p:cNvSpPr/>
          <p:nvPr/>
        </p:nvSpPr>
        <p:spPr>
          <a:xfrm>
            <a:off x="0" y="3610"/>
            <a:ext cx="12213207" cy="12655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12723" algn="ctr">
              <a:spcBef>
                <a:spcPts val="114"/>
              </a:spcBef>
              <a:defRPr/>
            </a:pPr>
            <a:r>
              <a:rPr lang="en-US" sz="55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Activity  1a page 99</a:t>
            </a:r>
            <a:endParaRPr lang="en-US" sz="55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1504" y="4563721"/>
            <a:ext cx="2820031" cy="174559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6603" y="4739284"/>
            <a:ext cx="4087335" cy="190886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6905" b="33919"/>
          <a:stretch/>
        </p:blipFill>
        <p:spPr>
          <a:xfrm>
            <a:off x="8328248" y="3813559"/>
            <a:ext cx="3600400" cy="83957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6361" y="4646395"/>
            <a:ext cx="2520279" cy="72682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0018" y="2239870"/>
            <a:ext cx="2026622" cy="135722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4174433"/>
            <a:ext cx="1670744" cy="167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7728" y="4581128"/>
            <a:ext cx="2994074" cy="86878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harpenSoften amount="5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5840" y="3861048"/>
            <a:ext cx="2322612" cy="94409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448" y="2374124"/>
            <a:ext cx="3043935" cy="1843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800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Match the companies with </a:t>
            </a:r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the country </a:t>
            </a:r>
            <a:r>
              <a:rPr lang="en-US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they come from.</a:t>
            </a:r>
          </a:p>
          <a:p>
            <a:pPr marL="0" indent="0" algn="ctr">
              <a:buNone/>
            </a:pPr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USA/UK 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Germany        South 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Korea</a:t>
            </a:r>
          </a:p>
          <a:p>
            <a:pPr marL="0" indent="0" algn="ctr">
              <a:buNone/>
            </a:pPr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Sri Lanka 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USA</a:t>
            </a:r>
          </a:p>
          <a:p>
            <a:pPr marL="0" indent="0" algn="ctr">
              <a:buNone/>
            </a:pPr>
            <a:endParaRPr lang="en-US" b="1" dirty="0" smtClean="0">
              <a:solidFill>
                <a:srgbClr val="660066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en-US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GM</a:t>
            </a:r>
            <a:r>
              <a:rPr lang="en-US" b="1" dirty="0" smtClean="0">
                <a:solidFill>
                  <a:srgbClr val="66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>
                <a:solidFill>
                  <a:srgbClr val="660066"/>
                </a:solidFill>
                <a:latin typeface="Arial" pitchFamily="34" charset="0"/>
                <a:cs typeface="Arial" pitchFamily="34" charset="0"/>
              </a:rPr>
              <a:t>- South </a:t>
            </a:r>
            <a:r>
              <a:rPr lang="en-US" b="1" dirty="0" smtClean="0">
                <a:solidFill>
                  <a:srgbClr val="660066"/>
                </a:solidFill>
                <a:latin typeface="Arial" pitchFamily="34" charset="0"/>
                <a:cs typeface="Arial" pitchFamily="34" charset="0"/>
              </a:rPr>
              <a:t>Korea           </a:t>
            </a:r>
            <a:r>
              <a:rPr lang="en-US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Xerox </a:t>
            </a:r>
            <a:r>
              <a:rPr lang="en-US" b="1" dirty="0">
                <a:solidFill>
                  <a:srgbClr val="660066"/>
                </a:solidFill>
                <a:latin typeface="Arial" pitchFamily="34" charset="0"/>
                <a:cs typeface="Arial" pitchFamily="34" charset="0"/>
              </a:rPr>
              <a:t>- USA</a:t>
            </a:r>
          </a:p>
          <a:p>
            <a:pPr marL="0" indent="0" algn="ctr">
              <a:buNone/>
            </a:pPr>
            <a:r>
              <a:rPr lang="en-US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Siemens</a:t>
            </a:r>
            <a:r>
              <a:rPr lang="en-US" b="1" dirty="0">
                <a:solidFill>
                  <a:srgbClr val="66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smtClean="0">
                <a:solidFill>
                  <a:srgbClr val="660066"/>
                </a:solidFill>
                <a:latin typeface="Arial" pitchFamily="34" charset="0"/>
                <a:cs typeface="Arial" pitchFamily="34" charset="0"/>
              </a:rPr>
              <a:t>– Germany            </a:t>
            </a:r>
            <a:r>
              <a:rPr lang="en-US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Beta </a:t>
            </a:r>
            <a:r>
              <a:rPr lang="en-US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Tea </a:t>
            </a:r>
            <a:r>
              <a:rPr lang="en-US" b="1" dirty="0">
                <a:solidFill>
                  <a:srgbClr val="660066"/>
                </a:solidFill>
                <a:latin typeface="Arial" pitchFamily="34" charset="0"/>
                <a:cs typeface="Arial" pitchFamily="34" charset="0"/>
              </a:rPr>
              <a:t>- Sri Lanka</a:t>
            </a:r>
          </a:p>
          <a:p>
            <a:pPr marL="0" indent="0" algn="ctr">
              <a:buNone/>
            </a:pPr>
            <a:r>
              <a:rPr lang="en-US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British American Tobacco </a:t>
            </a:r>
            <a:r>
              <a:rPr lang="en-US" b="1" dirty="0">
                <a:solidFill>
                  <a:srgbClr val="660066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b="1" dirty="0" smtClean="0">
                <a:solidFill>
                  <a:srgbClr val="660066"/>
                </a:solidFill>
                <a:latin typeface="Arial" pitchFamily="34" charset="0"/>
                <a:cs typeface="Arial" pitchFamily="34" charset="0"/>
              </a:rPr>
              <a:t>USA/UK</a:t>
            </a:r>
          </a:p>
          <a:p>
            <a:pPr marL="0" indent="0" algn="ctr">
              <a:buNone/>
            </a:pPr>
            <a:endParaRPr lang="ru-RU" b="1" dirty="0">
              <a:solidFill>
                <a:srgbClr val="66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="" xmlns:a16="http://schemas.microsoft.com/office/drawing/2014/main" id="{55AEF4EB-EB97-4807-B398-E67DCA650345}"/>
              </a:ext>
            </a:extLst>
          </p:cNvPr>
          <p:cNvSpPr/>
          <p:nvPr/>
        </p:nvSpPr>
        <p:spPr>
          <a:xfrm>
            <a:off x="0" y="3610"/>
            <a:ext cx="12213207" cy="12655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12723" algn="ctr">
              <a:spcBef>
                <a:spcPts val="114"/>
              </a:spcBef>
              <a:defRPr/>
            </a:pPr>
            <a:r>
              <a:rPr lang="en-US" sz="55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Activity  </a:t>
            </a:r>
            <a:r>
              <a:rPr lang="en-US" sz="55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1b </a:t>
            </a:r>
            <a:r>
              <a:rPr lang="en-US" sz="55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page 99</a:t>
            </a:r>
          </a:p>
        </p:txBody>
      </p:sp>
    </p:spTree>
    <p:extLst>
      <p:ext uri="{BB962C8B-B14F-4D97-AF65-F5344CB8AC3E}">
        <p14:creationId xmlns:p14="http://schemas.microsoft.com/office/powerpoint/2010/main" val="3412800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6080" y="2780928"/>
            <a:ext cx="5135282" cy="3997049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Add </a:t>
            </a:r>
            <a:r>
              <a:rPr lang="en-US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more companies which work </a:t>
            </a: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in Uzbekistan </a:t>
            </a:r>
            <a:r>
              <a:rPr lang="en-US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but have their </a:t>
            </a: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parent company </a:t>
            </a:r>
            <a:r>
              <a:rPr lang="en-US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in another country.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e.g. General </a:t>
            </a:r>
            <a:r>
              <a:rPr lang="en-US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Motors (US)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MAN Auto-Uzbekistan (Germany)</a:t>
            </a:r>
          </a:p>
          <a:p>
            <a:pPr marL="0" indent="0">
              <a:buNone/>
            </a:pPr>
            <a:r>
              <a:rPr lang="en-US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SamKochAvto</a:t>
            </a:r>
            <a:r>
              <a:rPr lang="en-US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(Turkey)</a:t>
            </a:r>
            <a:endParaRPr lang="ru-RU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="" xmlns:a16="http://schemas.microsoft.com/office/drawing/2014/main" id="{55AEF4EB-EB97-4807-B398-E67DCA650345}"/>
              </a:ext>
            </a:extLst>
          </p:cNvPr>
          <p:cNvSpPr/>
          <p:nvPr/>
        </p:nvSpPr>
        <p:spPr>
          <a:xfrm>
            <a:off x="0" y="3610"/>
            <a:ext cx="12213207" cy="12655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12723" algn="ctr">
              <a:spcBef>
                <a:spcPts val="114"/>
              </a:spcBef>
              <a:defRPr/>
            </a:pPr>
            <a:r>
              <a:rPr lang="en-US" sz="55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Activity 1c page 99</a:t>
            </a:r>
            <a:endParaRPr lang="en-US" sz="55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7488" y="4567163"/>
            <a:ext cx="3667341" cy="2221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800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600201"/>
            <a:ext cx="4645968" cy="4565103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joint ventures </a:t>
            </a:r>
            <a:endParaRPr lang="en-US" sz="28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endParaRPr lang="en-US" sz="28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800" b="1" dirty="0" smtClean="0">
                <a:solidFill>
                  <a:srgbClr val="660066"/>
                </a:solidFill>
                <a:latin typeface="Arial" pitchFamily="34" charset="0"/>
                <a:cs typeface="Arial" pitchFamily="34" charset="0"/>
              </a:rPr>
              <a:t>multi-nationals</a:t>
            </a:r>
          </a:p>
          <a:p>
            <a:pPr>
              <a:buFont typeface="Wingdings" pitchFamily="2" charset="2"/>
              <a:buChar char="Ø"/>
            </a:pPr>
            <a:endParaRPr lang="en-US" sz="2800" b="1" dirty="0">
              <a:solidFill>
                <a:srgbClr val="660066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8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joint stock </a:t>
            </a:r>
            <a:r>
              <a:rPr lang="en-US" sz="28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companies</a:t>
            </a:r>
          </a:p>
          <a:p>
            <a:pPr marL="0" indent="0">
              <a:buNone/>
            </a:pPr>
            <a:endParaRPr lang="en-US" sz="18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US" sz="18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US" sz="18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US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="" xmlns:a16="http://schemas.microsoft.com/office/drawing/2014/main" id="{55AEF4EB-EB97-4807-B398-E67DCA650345}"/>
              </a:ext>
            </a:extLst>
          </p:cNvPr>
          <p:cNvSpPr/>
          <p:nvPr/>
        </p:nvSpPr>
        <p:spPr>
          <a:xfrm>
            <a:off x="0" y="3610"/>
            <a:ext cx="12213207" cy="12655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12723" algn="ctr">
              <a:spcBef>
                <a:spcPts val="114"/>
              </a:spcBef>
              <a:defRPr/>
            </a:pPr>
            <a:r>
              <a:rPr lang="en-US" sz="4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do we call companies that work</a:t>
            </a:r>
          </a:p>
          <a:p>
            <a:pPr marL="12723" algn="ctr">
              <a:spcBef>
                <a:spcPts val="114"/>
              </a:spcBef>
              <a:defRPr/>
            </a:pPr>
            <a:r>
              <a:rPr lang="en-US" sz="4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several countries?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182391" y="1412776"/>
            <a:ext cx="6758149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en-US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an </a:t>
            </a:r>
            <a:r>
              <a:rPr lang="en-US" sz="2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arrangement between two or more companies to work together on a particular </a:t>
            </a:r>
            <a:r>
              <a:rPr lang="en-US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project.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sz="2400" b="1" dirty="0">
                <a:solidFill>
                  <a:srgbClr val="660066"/>
                </a:solidFill>
                <a:latin typeface="Arial" pitchFamily="34" charset="0"/>
                <a:cs typeface="Arial" pitchFamily="34" charset="0"/>
              </a:rPr>
              <a:t>large and powerful company that produces and sells goods in many different </a:t>
            </a:r>
            <a:r>
              <a:rPr lang="en-US" sz="2400" b="1" dirty="0" smtClean="0">
                <a:solidFill>
                  <a:srgbClr val="660066"/>
                </a:solidFill>
                <a:latin typeface="Arial" pitchFamily="34" charset="0"/>
                <a:cs typeface="Arial" pitchFamily="34" charset="0"/>
              </a:rPr>
              <a:t>countries.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sz="24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a business that is owned by the group of people who have shares in the company; </a:t>
            </a:r>
            <a:r>
              <a:rPr lang="en-US" sz="24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a </a:t>
            </a:r>
            <a:r>
              <a:rPr lang="en-US" sz="24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company that is owned and controlled by shareholders, with shares that are traded on a stock </a:t>
            </a:r>
            <a:r>
              <a:rPr lang="en-US" sz="24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market.</a:t>
            </a:r>
            <a:endParaRPr lang="ru-RU" sz="24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50019" y="5664241"/>
            <a:ext cx="10513168" cy="83099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The companies in 1a are multi-nationals who have set up joint ventures in Uzbekistan.</a:t>
            </a:r>
            <a:endParaRPr lang="ru-RU" sz="24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8902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484784"/>
            <a:ext cx="10972800" cy="125273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Listen </a:t>
            </a:r>
            <a:r>
              <a:rPr lang="en-US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to the interview with </a:t>
            </a: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someone </a:t>
            </a:r>
          </a:p>
          <a:p>
            <a:pPr marL="0" indent="0" algn="ctr">
              <a:buNone/>
            </a:pP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who </a:t>
            </a:r>
            <a:r>
              <a:rPr lang="en-US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works for a multi-national. </a:t>
            </a:r>
            <a:endParaRPr lang="en-US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="" xmlns:a16="http://schemas.microsoft.com/office/drawing/2014/main" id="{55AEF4EB-EB97-4807-B398-E67DCA650345}"/>
              </a:ext>
            </a:extLst>
          </p:cNvPr>
          <p:cNvSpPr/>
          <p:nvPr/>
        </p:nvSpPr>
        <p:spPr>
          <a:xfrm>
            <a:off x="0" y="3610"/>
            <a:ext cx="12213207" cy="12655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12723" algn="ctr">
              <a:spcBef>
                <a:spcPts val="114"/>
              </a:spcBef>
              <a:defRPr/>
            </a:pPr>
            <a:r>
              <a:rPr lang="en-US" sz="55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Activity </a:t>
            </a:r>
            <a:r>
              <a:rPr lang="en-US" sz="55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3a </a:t>
            </a:r>
            <a:r>
              <a:rPr lang="en-US" sz="55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page 99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576" y="2852936"/>
            <a:ext cx="7848872" cy="381642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279576" y="5013176"/>
            <a:ext cx="7848872" cy="1384995"/>
          </a:xfrm>
          <a:prstGeom prst="rect">
            <a:avLst/>
          </a:prstGeom>
          <a:solidFill>
            <a:schemeClr val="bg1">
              <a:alpha val="53000"/>
            </a:schemeClr>
          </a:solidFill>
        </p:spPr>
        <p:txBody>
          <a:bodyPr wrap="square">
            <a:spAutoFit/>
          </a:bodyPr>
          <a:lstStyle/>
          <a:p>
            <a:r>
              <a:rPr lang="en-US" sz="2800" b="1" dirty="0">
                <a:latin typeface="Arial" pitchFamily="34" charset="0"/>
                <a:cs typeface="Arial" pitchFamily="34" charset="0"/>
              </a:rPr>
              <a:t>Good points about the company:</a:t>
            </a:r>
          </a:p>
          <a:p>
            <a:r>
              <a:rPr lang="en-US" sz="2800" b="1" dirty="0">
                <a:latin typeface="Arial" pitchFamily="34" charset="0"/>
                <a:cs typeface="Arial" pitchFamily="34" charset="0"/>
              </a:rPr>
              <a:t>Differences from local companies:</a:t>
            </a:r>
          </a:p>
          <a:p>
            <a:r>
              <a:rPr lang="en-US" sz="2800" b="1" dirty="0">
                <a:latin typeface="Arial" pitchFamily="34" charset="0"/>
                <a:cs typeface="Arial" pitchFamily="34" charset="0"/>
              </a:rPr>
              <a:t>Negative points about the company</a:t>
            </a:r>
            <a:r>
              <a:rPr lang="en-US" dirty="0">
                <a:latin typeface="ArialMT"/>
              </a:rPr>
              <a:t>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8902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3996981"/>
            <a:ext cx="2994074" cy="868784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600201"/>
            <a:ext cx="10887000" cy="499715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Say 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what kind of job you would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like and 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what kind of place you would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like to 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work in.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="" xmlns:a16="http://schemas.microsoft.com/office/drawing/2014/main" id="{55AEF4EB-EB97-4807-B398-E67DCA650345}"/>
              </a:ext>
            </a:extLst>
          </p:cNvPr>
          <p:cNvSpPr/>
          <p:nvPr/>
        </p:nvSpPr>
        <p:spPr>
          <a:xfrm>
            <a:off x="0" y="3610"/>
            <a:ext cx="12213207" cy="140916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12723" algn="ctr">
              <a:spcBef>
                <a:spcPts val="114"/>
              </a:spcBef>
              <a:defRPr/>
            </a:pP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Activity 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page 99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3592" y="5118571"/>
            <a:ext cx="2471042" cy="15295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578" b="16307"/>
          <a:stretch/>
        </p:blipFill>
        <p:spPr>
          <a:xfrm>
            <a:off x="4582546" y="2701165"/>
            <a:ext cx="3529678" cy="150770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6905" b="33919"/>
          <a:stretch/>
        </p:blipFill>
        <p:spPr>
          <a:xfrm>
            <a:off x="8328248" y="5685767"/>
            <a:ext cx="3600400" cy="83957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1742" y="3707628"/>
            <a:ext cx="2854159" cy="191142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620" y="3354692"/>
            <a:ext cx="2234548" cy="223454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071" t="42041" r="5889" b="-1"/>
          <a:stretch/>
        </p:blipFill>
        <p:spPr>
          <a:xfrm>
            <a:off x="5742083" y="4799095"/>
            <a:ext cx="1723836" cy="194227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6278" b="59333"/>
          <a:stretch/>
        </p:blipFill>
        <p:spPr>
          <a:xfrm>
            <a:off x="2536491" y="2955652"/>
            <a:ext cx="2245243" cy="162547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60" t="15008" r="13236" b="14777"/>
          <a:stretch/>
        </p:blipFill>
        <p:spPr>
          <a:xfrm>
            <a:off x="10200609" y="2266644"/>
            <a:ext cx="1465291" cy="135199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sharpenSoften amount="5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723" y="2470590"/>
            <a:ext cx="2322612" cy="94409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8168" y="2708920"/>
            <a:ext cx="2520279" cy="726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484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4311</TotalTime>
  <Words>550</Words>
  <Application>Microsoft Office PowerPoint</Application>
  <PresentationFormat>Произвольный</PresentationFormat>
  <Paragraphs>68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Multi-nationals.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Lesson 4 p. 103 Grammar exercise 3 p.102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GRADE 9 IT skills  Lesson 2B INTERNET SAFETY</dc:title>
  <dc:creator>Азиз</dc:creator>
  <cp:lastModifiedBy>Asus</cp:lastModifiedBy>
  <cp:revision>115</cp:revision>
  <dcterms:created xsi:type="dcterms:W3CDTF">2020-08-18T14:17:35Z</dcterms:created>
  <dcterms:modified xsi:type="dcterms:W3CDTF">2021-02-23T05:29:01Z</dcterms:modified>
</cp:coreProperties>
</file>